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75" r:id="rId2"/>
  </p:sldMasterIdLst>
  <p:notesMasterIdLst>
    <p:notesMasterId r:id="rId128"/>
  </p:notesMasterIdLst>
  <p:sldIdLst>
    <p:sldId id="257" r:id="rId3"/>
    <p:sldId id="367" r:id="rId4"/>
    <p:sldId id="473" r:id="rId5"/>
    <p:sldId id="474" r:id="rId6"/>
    <p:sldId id="475" r:id="rId7"/>
    <p:sldId id="476" r:id="rId8"/>
    <p:sldId id="477" r:id="rId9"/>
    <p:sldId id="478" r:id="rId10"/>
    <p:sldId id="479" r:id="rId11"/>
    <p:sldId id="480" r:id="rId12"/>
    <p:sldId id="481" r:id="rId13"/>
    <p:sldId id="482" r:id="rId14"/>
    <p:sldId id="483" r:id="rId15"/>
    <p:sldId id="484" r:id="rId16"/>
    <p:sldId id="486" r:id="rId17"/>
    <p:sldId id="487" r:id="rId18"/>
    <p:sldId id="514" r:id="rId19"/>
    <p:sldId id="493" r:id="rId20"/>
    <p:sldId id="494" r:id="rId21"/>
    <p:sldId id="495" r:id="rId22"/>
    <p:sldId id="508" r:id="rId23"/>
    <p:sldId id="509" r:id="rId24"/>
    <p:sldId id="496" r:id="rId25"/>
    <p:sldId id="497" r:id="rId26"/>
    <p:sldId id="515" r:id="rId27"/>
    <p:sldId id="498" r:id="rId28"/>
    <p:sldId id="499" r:id="rId29"/>
    <p:sldId id="500" r:id="rId30"/>
    <p:sldId id="519" r:id="rId31"/>
    <p:sldId id="501" r:id="rId32"/>
    <p:sldId id="521" r:id="rId33"/>
    <p:sldId id="502" r:id="rId34"/>
    <p:sldId id="534" r:id="rId35"/>
    <p:sldId id="535" r:id="rId36"/>
    <p:sldId id="537" r:id="rId37"/>
    <p:sldId id="538" r:id="rId38"/>
    <p:sldId id="503" r:id="rId39"/>
    <p:sldId id="504" r:id="rId40"/>
    <p:sldId id="505" r:id="rId41"/>
    <p:sldId id="507" r:id="rId42"/>
    <p:sldId id="446" r:id="rId43"/>
    <p:sldId id="457" r:id="rId44"/>
    <p:sldId id="510" r:id="rId45"/>
    <p:sldId id="511" r:id="rId46"/>
    <p:sldId id="458" r:id="rId47"/>
    <p:sldId id="441" r:id="rId48"/>
    <p:sldId id="399" r:id="rId49"/>
    <p:sldId id="400" r:id="rId50"/>
    <p:sldId id="401" r:id="rId51"/>
    <p:sldId id="402" r:id="rId52"/>
    <p:sldId id="403" r:id="rId53"/>
    <p:sldId id="404" r:id="rId54"/>
    <p:sldId id="405" r:id="rId55"/>
    <p:sldId id="406" r:id="rId56"/>
    <p:sldId id="407" r:id="rId57"/>
    <p:sldId id="442"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23" r:id="rId71"/>
    <p:sldId id="444" r:id="rId72"/>
    <p:sldId id="425" r:id="rId73"/>
    <p:sldId id="426" r:id="rId74"/>
    <p:sldId id="445" r:id="rId75"/>
    <p:sldId id="428" r:id="rId76"/>
    <p:sldId id="429" r:id="rId77"/>
    <p:sldId id="430" r:id="rId78"/>
    <p:sldId id="431" r:id="rId79"/>
    <p:sldId id="432" r:id="rId80"/>
    <p:sldId id="433" r:id="rId81"/>
    <p:sldId id="434" r:id="rId82"/>
    <p:sldId id="435" r:id="rId83"/>
    <p:sldId id="436" r:id="rId84"/>
    <p:sldId id="437" r:id="rId85"/>
    <p:sldId id="448" r:id="rId86"/>
    <p:sldId id="449" r:id="rId87"/>
    <p:sldId id="450" r:id="rId88"/>
    <p:sldId id="452" r:id="rId89"/>
    <p:sldId id="453" r:id="rId90"/>
    <p:sldId id="454" r:id="rId91"/>
    <p:sldId id="455" r:id="rId92"/>
    <p:sldId id="456" r:id="rId93"/>
    <p:sldId id="459" r:id="rId94"/>
    <p:sldId id="460" r:id="rId95"/>
    <p:sldId id="461" r:id="rId96"/>
    <p:sldId id="462" r:id="rId97"/>
    <p:sldId id="463" r:id="rId98"/>
    <p:sldId id="464" r:id="rId99"/>
    <p:sldId id="465" r:id="rId100"/>
    <p:sldId id="466" r:id="rId101"/>
    <p:sldId id="467" r:id="rId102"/>
    <p:sldId id="468" r:id="rId103"/>
    <p:sldId id="489" r:id="rId104"/>
    <p:sldId id="490" r:id="rId105"/>
    <p:sldId id="539" r:id="rId106"/>
    <p:sldId id="491" r:id="rId107"/>
    <p:sldId id="540" r:id="rId108"/>
    <p:sldId id="506" r:id="rId109"/>
    <p:sldId id="492" r:id="rId110"/>
    <p:sldId id="488" r:id="rId111"/>
    <p:sldId id="533" r:id="rId112"/>
    <p:sldId id="469" r:id="rId113"/>
    <p:sldId id="470" r:id="rId114"/>
    <p:sldId id="472" r:id="rId115"/>
    <p:sldId id="451" r:id="rId116"/>
    <p:sldId id="512" r:id="rId117"/>
    <p:sldId id="513" r:id="rId118"/>
    <p:sldId id="523" r:id="rId119"/>
    <p:sldId id="524" r:id="rId120"/>
    <p:sldId id="528" r:id="rId121"/>
    <p:sldId id="527" r:id="rId122"/>
    <p:sldId id="526" r:id="rId123"/>
    <p:sldId id="532" r:id="rId124"/>
    <p:sldId id="531" r:id="rId125"/>
    <p:sldId id="530" r:id="rId126"/>
    <p:sldId id="529" r:id="rId12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AF2"/>
    <a:srgbClr val="92D05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792" autoAdjust="0"/>
  </p:normalViewPr>
  <p:slideViewPr>
    <p:cSldViewPr snapToGrid="0">
      <p:cViewPr varScale="1">
        <p:scale>
          <a:sx n="84" d="100"/>
          <a:sy n="84" d="100"/>
        </p:scale>
        <p:origin x="1836"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49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buFont typeface="Arial" pitchFamily="34" charset="0"/>
              <a:buNone/>
              <a:defRPr sz="1200">
                <a:latin typeface="Arial" pitchFamily="34" charset="0"/>
                <a:ea typeface="宋体" pitchFamily="2" charset="-122"/>
              </a:defRPr>
            </a:lvl1pPr>
          </a:lstStyle>
          <a:p>
            <a:pPr>
              <a:defRPr/>
            </a:pPr>
            <a:endParaRPr lang="zh-CN" altLang="en-US"/>
          </a:p>
        </p:txBody>
      </p:sp>
      <p:sp>
        <p:nvSpPr>
          <p:cNvPr id="2867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buFont typeface="Arial" pitchFamily="34" charset="0"/>
              <a:buNone/>
              <a:defRPr sz="1200">
                <a:latin typeface="Arial" pitchFamily="34" charset="0"/>
                <a:ea typeface="宋体" pitchFamily="2" charset="-122"/>
              </a:defRPr>
            </a:lvl1pPr>
          </a:lstStyle>
          <a:p>
            <a:pPr>
              <a:defRPr/>
            </a:pPr>
            <a:fld id="{260D670F-5056-49DF-9C1E-BCBF91B5F980}" type="datetimeFigureOut">
              <a:rPr lang="zh-CN" altLang="en-US"/>
              <a:pPr>
                <a:defRPr/>
              </a:pPr>
              <a:t>2023/10/21</a:t>
            </a:fld>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buFont typeface="Arial" pitchFamily="34" charset="0"/>
              <a:buNone/>
              <a:defRPr sz="1200">
                <a:latin typeface="Arial" pitchFamily="34" charset="0"/>
                <a:ea typeface="宋体" pitchFamily="2" charset="-122"/>
              </a:defRPr>
            </a:lvl1pPr>
          </a:lstStyle>
          <a:p>
            <a:pPr>
              <a:defRPr/>
            </a:pPr>
            <a:endParaRPr lang="en-US" altLang="zh-CN"/>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D1610E8A-9F6F-47CE-B2DE-B2CB0570C12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关于怎么学习</a:t>
            </a:r>
            <a:endParaRPr lang="en-US" altLang="zh-CN" dirty="0"/>
          </a:p>
          <a:p>
            <a:r>
              <a:rPr lang="zh-CN" altLang="en-US" b="1" dirty="0"/>
              <a:t>以学为主，以教为辅</a:t>
            </a:r>
            <a:endParaRPr lang="en-US" altLang="zh-CN" b="1" dirty="0"/>
          </a:p>
          <a:p>
            <a:r>
              <a:rPr lang="zh-CN" altLang="en-US" dirty="0"/>
              <a:t>学以致用</a:t>
            </a:r>
            <a:endParaRPr lang="en-US" altLang="zh-CN" dirty="0"/>
          </a:p>
          <a:p>
            <a:r>
              <a:rPr lang="zh-CN" altLang="en-US" dirty="0"/>
              <a:t>再谈专业</a:t>
            </a:r>
            <a:endParaRPr lang="en-US" altLang="zh-CN" dirty="0"/>
          </a:p>
          <a:p>
            <a:endParaRPr lang="zh-CN" altLang="en-US" dirty="0"/>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7B95906-F53E-4C91-AE05-366537108ADA}" type="slidenum">
              <a:rPr lang="zh-CN" altLang="en-US" smtClean="0"/>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29</a:t>
            </a:fld>
            <a:endParaRPr lang="en-US" altLang="zh-CN"/>
          </a:p>
        </p:txBody>
      </p:sp>
    </p:spTree>
    <p:extLst>
      <p:ext uri="{BB962C8B-B14F-4D97-AF65-F5344CB8AC3E}">
        <p14:creationId xmlns:p14="http://schemas.microsoft.com/office/powerpoint/2010/main" val="332872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30</a:t>
            </a:fld>
            <a:endParaRPr lang="en-US" altLang="zh-CN"/>
          </a:p>
        </p:txBody>
      </p:sp>
    </p:spTree>
    <p:extLst>
      <p:ext uri="{BB962C8B-B14F-4D97-AF65-F5344CB8AC3E}">
        <p14:creationId xmlns:p14="http://schemas.microsoft.com/office/powerpoint/2010/main" val="200951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31</a:t>
            </a:fld>
            <a:endParaRPr lang="en-US" altLang="zh-CN"/>
          </a:p>
        </p:txBody>
      </p:sp>
    </p:spTree>
    <p:extLst>
      <p:ext uri="{BB962C8B-B14F-4D97-AF65-F5344CB8AC3E}">
        <p14:creationId xmlns:p14="http://schemas.microsoft.com/office/powerpoint/2010/main" val="71690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2022</a:t>
            </a:r>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32</a:t>
            </a:fld>
            <a:endParaRPr lang="en-US" altLang="zh-CN"/>
          </a:p>
        </p:txBody>
      </p:sp>
    </p:spTree>
    <p:extLst>
      <p:ext uri="{BB962C8B-B14F-4D97-AF65-F5344CB8AC3E}">
        <p14:creationId xmlns:p14="http://schemas.microsoft.com/office/powerpoint/2010/main" val="40864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2022</a:t>
            </a:r>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33</a:t>
            </a:fld>
            <a:endParaRPr lang="en-US" altLang="zh-CN"/>
          </a:p>
        </p:txBody>
      </p:sp>
    </p:spTree>
    <p:extLst>
      <p:ext uri="{BB962C8B-B14F-4D97-AF65-F5344CB8AC3E}">
        <p14:creationId xmlns:p14="http://schemas.microsoft.com/office/powerpoint/2010/main" val="1726542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34</a:t>
            </a:fld>
            <a:endParaRPr lang="en-US" altLang="zh-CN"/>
          </a:p>
        </p:txBody>
      </p:sp>
    </p:spTree>
    <p:extLst>
      <p:ext uri="{BB962C8B-B14F-4D97-AF65-F5344CB8AC3E}">
        <p14:creationId xmlns:p14="http://schemas.microsoft.com/office/powerpoint/2010/main" val="458473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35</a:t>
            </a:fld>
            <a:endParaRPr lang="en-US" altLang="zh-CN"/>
          </a:p>
        </p:txBody>
      </p:sp>
    </p:spTree>
    <p:extLst>
      <p:ext uri="{BB962C8B-B14F-4D97-AF65-F5344CB8AC3E}">
        <p14:creationId xmlns:p14="http://schemas.microsoft.com/office/powerpoint/2010/main" val="396727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36</a:t>
            </a:fld>
            <a:endParaRPr lang="en-US" altLang="zh-CN"/>
          </a:p>
        </p:txBody>
      </p:sp>
    </p:spTree>
    <p:extLst>
      <p:ext uri="{BB962C8B-B14F-4D97-AF65-F5344CB8AC3E}">
        <p14:creationId xmlns:p14="http://schemas.microsoft.com/office/powerpoint/2010/main" val="57391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37</a:t>
            </a:fld>
            <a:endParaRPr lang="en-US" altLang="zh-CN"/>
          </a:p>
        </p:txBody>
      </p:sp>
    </p:spTree>
    <p:extLst>
      <p:ext uri="{BB962C8B-B14F-4D97-AF65-F5344CB8AC3E}">
        <p14:creationId xmlns:p14="http://schemas.microsoft.com/office/powerpoint/2010/main" val="404473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38</a:t>
            </a:fld>
            <a:endParaRPr lang="en-US" altLang="zh-CN"/>
          </a:p>
        </p:txBody>
      </p:sp>
    </p:spTree>
    <p:extLst>
      <p:ext uri="{BB962C8B-B14F-4D97-AF65-F5344CB8AC3E}">
        <p14:creationId xmlns:p14="http://schemas.microsoft.com/office/powerpoint/2010/main" val="245955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一定要围绕着你的兴趣和特长来选择职业及发展方向，不要仅盯着钱。</a:t>
            </a:r>
            <a:endParaRPr lang="zh-CN" altLang="en-US"/>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54CF03-F4BA-4B79-9EF6-FA298A7E8913}" type="slidenum">
              <a:rPr lang="zh-CN" altLang="en-US" smtClean="0"/>
              <a:pPr/>
              <a:t>3</a:t>
            </a:fld>
            <a:endParaRPr lang="en-US" altLang="zh-CN"/>
          </a:p>
        </p:txBody>
      </p:sp>
    </p:spTree>
    <p:extLst>
      <p:ext uri="{BB962C8B-B14F-4D97-AF65-F5344CB8AC3E}">
        <p14:creationId xmlns:p14="http://schemas.microsoft.com/office/powerpoint/2010/main" val="4075694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39</a:t>
            </a:fld>
            <a:endParaRPr lang="en-US" altLang="zh-CN"/>
          </a:p>
        </p:txBody>
      </p:sp>
    </p:spTree>
    <p:extLst>
      <p:ext uri="{BB962C8B-B14F-4D97-AF65-F5344CB8AC3E}">
        <p14:creationId xmlns:p14="http://schemas.microsoft.com/office/powerpoint/2010/main" val="96221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教务系统能看到完整培养计划</a:t>
            </a:r>
            <a:endParaRPr lang="en-US" altLang="zh-CN" dirty="0"/>
          </a:p>
          <a:p>
            <a:r>
              <a:rPr lang="en-US" altLang="zh-CN" dirty="0"/>
              <a:t>https://ieeecs-media.computer.org/assets/pdf/se2014.pdf</a:t>
            </a:r>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41</a:t>
            </a:fld>
            <a:endParaRPr lang="en-US" altLang="zh-CN"/>
          </a:p>
        </p:txBody>
      </p:sp>
    </p:spTree>
    <p:extLst>
      <p:ext uri="{BB962C8B-B14F-4D97-AF65-F5344CB8AC3E}">
        <p14:creationId xmlns:p14="http://schemas.microsoft.com/office/powerpoint/2010/main" val="507764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Calibri" pitchFamily="34" charset="0"/>
                <a:ea typeface="宋体" pitchFamily="2" charset="-122"/>
                <a:cs typeface="+mn-cs"/>
              </a:rPr>
              <a:t>CS2013 Body of Knowledge is organized into a set of 18 Knowledge Areas (KAs)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https://ieeecs-media.computer.org/assets/pdf/CS2013-final-report.pdf</a:t>
            </a:r>
          </a:p>
          <a:p>
            <a:r>
              <a:rPr lang="en-US" altLang="zh-CN" dirty="0"/>
              <a:t>https://csd.cmu.edu/academic/undergraduate/bachelors-curriculum-admitted-2018</a:t>
            </a:r>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42</a:t>
            </a:fld>
            <a:endParaRPr lang="en-US" altLang="zh-CN"/>
          </a:p>
        </p:txBody>
      </p:sp>
    </p:spTree>
    <p:extLst>
      <p:ext uri="{BB962C8B-B14F-4D97-AF65-F5344CB8AC3E}">
        <p14:creationId xmlns:p14="http://schemas.microsoft.com/office/powerpoint/2010/main" val="721842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1610E8A-9F6F-47CE-B2DE-B2CB0570C129}" type="slidenum">
              <a:rPr lang="zh-CN" altLang="en-US" smtClean="0"/>
              <a:pPr>
                <a:defRPr/>
              </a:pPr>
              <a:t>43</a:t>
            </a:fld>
            <a:endParaRPr lang="en-US" altLang="zh-CN"/>
          </a:p>
        </p:txBody>
      </p:sp>
    </p:spTree>
    <p:extLst>
      <p:ext uri="{BB962C8B-B14F-4D97-AF65-F5344CB8AC3E}">
        <p14:creationId xmlns:p14="http://schemas.microsoft.com/office/powerpoint/2010/main" val="56718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solidFill>
                  <a:srgbClr val="ED7D31"/>
                </a:solidFill>
                <a:latin typeface="微软雅黑" panose="020B0503020204020204" pitchFamily="34" charset="-122"/>
                <a:ea typeface="微软雅黑" panose="020B0503020204020204" pitchFamily="34" charset="-122"/>
              </a:rPr>
              <a:t>程序设计语言的标准化：为某一程序设计语言规定若干标准子集，对于语言的实现者和用户都带来了很大的方便。</a:t>
            </a:r>
            <a:endParaRPr lang="en-US" altLang="zh-CN" b="1">
              <a:solidFill>
                <a:srgbClr val="ED7D31"/>
              </a:solidFill>
              <a:latin typeface="微软雅黑" panose="020B0503020204020204" pitchFamily="34" charset="-122"/>
              <a:ea typeface="微软雅黑" panose="020B0503020204020204" pitchFamily="34" charset="-122"/>
            </a:endParaRPr>
          </a:p>
          <a:p>
            <a:pPr eaLnBrk="1" hangingPunct="1">
              <a:spcBef>
                <a:spcPct val="0"/>
              </a:spcBef>
            </a:pPr>
            <a:endParaRPr lang="en-US" altLang="zh-CN" b="1">
              <a:solidFill>
                <a:srgbClr val="ED7D31"/>
              </a:solidFill>
              <a:latin typeface="微软雅黑" panose="020B0503020204020204" pitchFamily="34" charset="-122"/>
              <a:ea typeface="微软雅黑" panose="020B0503020204020204" pitchFamily="34" charset="-122"/>
            </a:endParaRPr>
          </a:p>
          <a:p>
            <a:pPr eaLnBrk="1" hangingPunct="1">
              <a:spcBef>
                <a:spcPct val="0"/>
              </a:spcBef>
            </a:pPr>
            <a:r>
              <a:rPr lang="zh-CN" altLang="en-US" b="1">
                <a:solidFill>
                  <a:srgbClr val="ED7D31"/>
                </a:solidFill>
                <a:latin typeface="微软雅黑" panose="020B0503020204020204" pitchFamily="34" charset="-122"/>
                <a:ea typeface="微软雅黑" panose="020B0503020204020204" pitchFamily="34" charset="-122"/>
              </a:rPr>
              <a:t>软件过程的标准化：软件生命周期各个阶段的工作建立标准或规范。</a:t>
            </a:r>
            <a:endParaRPr lang="zh-CN" altLang="en-US">
              <a:solidFill>
                <a:srgbClr val="ED7D31"/>
              </a:solidFill>
            </a:endParaRPr>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B8944870-7E18-43C9-81F6-47515E81E275}" type="slidenum">
              <a:rPr lang="zh-CN" altLang="en-US">
                <a:latin typeface="等线" panose="02010600030101010101" pitchFamily="2" charset="-122"/>
              </a:rPr>
              <a:pPr/>
              <a:t>47</a:t>
            </a:fld>
            <a:endParaRPr lang="zh-CN" altLang="en-US">
              <a:latin typeface="等线" panose="02010600030101010101" pitchFamily="2" charset="-122"/>
            </a:endParaRPr>
          </a:p>
        </p:txBody>
      </p:sp>
    </p:spTree>
    <p:extLst>
      <p:ext uri="{BB962C8B-B14F-4D97-AF65-F5344CB8AC3E}">
        <p14:creationId xmlns:p14="http://schemas.microsoft.com/office/powerpoint/2010/main" val="41968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国家标准</a:t>
            </a:r>
            <a:r>
              <a:rPr lang="en-US" altLang="zh-CN"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GB</a:t>
            </a: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a:t>
            </a:r>
            <a:r>
              <a:rPr lang="en-US" altLang="zh-CN"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T 15538</a:t>
            </a: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a:t>
            </a:r>
            <a:r>
              <a:rPr lang="en-US" altLang="zh-CN"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1995</a:t>
            </a:r>
            <a:r>
              <a:rPr lang="en-US" altLang="zh-CN"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a:t>
            </a: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软件工程标准分类法</a:t>
            </a:r>
            <a:r>
              <a:rPr lang="en-US" altLang="zh-CN"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a:t>
            </a: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给出软件工程标准的分类。</a:t>
            </a:r>
          </a:p>
          <a:p>
            <a:pPr eaLnBrk="1" fontAlgn="auto" hangingPunct="1">
              <a:spcBef>
                <a:spcPts val="0"/>
              </a:spcBef>
              <a:spcAft>
                <a:spcPts val="0"/>
              </a:spcAft>
              <a:defRPr/>
            </a:pPr>
            <a:endParaRPr lang="en-US" altLang="zh-CN"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endParaRPr>
          </a:p>
          <a:p>
            <a:pPr eaLnBrk="1" fontAlgn="auto" hangingPunct="1">
              <a:spcBef>
                <a:spcPts val="0"/>
              </a:spcBef>
              <a:spcAft>
                <a:spcPts val="0"/>
              </a:spcAft>
              <a:defRPr/>
            </a:pPr>
            <a:endParaRPr lang="en-US" altLang="zh-CN"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endParaRPr>
          </a:p>
          <a:p>
            <a:pPr eaLnBrk="1" fontAlgn="auto" hangingPunct="1">
              <a:lnSpc>
                <a:spcPct val="85000"/>
              </a:lnSpc>
              <a:spcBef>
                <a:spcPts val="0"/>
              </a:spcBef>
              <a:spcAft>
                <a:spcPts val="0"/>
              </a:spcAft>
              <a:defRPr/>
            </a:pP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过程标准</a:t>
            </a:r>
          </a:p>
          <a:p>
            <a:pPr eaLnBrk="1" fontAlgn="auto" hangingPunct="1">
              <a:lnSpc>
                <a:spcPct val="85000"/>
              </a:lnSpc>
              <a:spcBef>
                <a:spcPts val="0"/>
              </a:spcBef>
              <a:spcAft>
                <a:spcPts val="0"/>
              </a:spcAft>
              <a:buFont typeface="Monotype Sorts" pitchFamily="2" charset="2"/>
              <a:buNone/>
              <a:defRPr/>
            </a:pP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	    方法、技术、度量</a:t>
            </a:r>
          </a:p>
          <a:p>
            <a:pPr eaLnBrk="1" fontAlgn="auto" hangingPunct="1">
              <a:lnSpc>
                <a:spcPct val="85000"/>
              </a:lnSpc>
              <a:spcBef>
                <a:spcPts val="0"/>
              </a:spcBef>
              <a:spcAft>
                <a:spcPts val="0"/>
              </a:spcAft>
              <a:defRPr/>
            </a:pP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产品标准</a:t>
            </a:r>
          </a:p>
          <a:p>
            <a:pPr eaLnBrk="1" fontAlgn="auto" hangingPunct="1">
              <a:lnSpc>
                <a:spcPct val="85000"/>
              </a:lnSpc>
              <a:spcBef>
                <a:spcPts val="0"/>
              </a:spcBef>
              <a:spcAft>
                <a:spcPts val="0"/>
              </a:spcAft>
              <a:buFont typeface="Monotype Sorts" pitchFamily="2" charset="2"/>
              <a:buNone/>
              <a:defRPr/>
            </a:pP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      需求、设计、部件、描述、计划、报告</a:t>
            </a:r>
          </a:p>
          <a:p>
            <a:pPr eaLnBrk="1" fontAlgn="auto" hangingPunct="1">
              <a:lnSpc>
                <a:spcPct val="85000"/>
              </a:lnSpc>
              <a:spcBef>
                <a:spcPts val="0"/>
              </a:spcBef>
              <a:spcAft>
                <a:spcPts val="0"/>
              </a:spcAft>
              <a:defRPr/>
            </a:pP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专业标准</a:t>
            </a:r>
          </a:p>
          <a:p>
            <a:pPr eaLnBrk="1" fontAlgn="auto" hangingPunct="1">
              <a:lnSpc>
                <a:spcPct val="85000"/>
              </a:lnSpc>
              <a:spcBef>
                <a:spcPts val="0"/>
              </a:spcBef>
              <a:spcAft>
                <a:spcPts val="0"/>
              </a:spcAft>
              <a:buFont typeface="Monotype Sorts" pitchFamily="2" charset="2"/>
              <a:buNone/>
              <a:defRPr/>
            </a:pP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       </a:t>
            </a: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职别、道德准则、认证、特许、课程</a:t>
            </a:r>
          </a:p>
          <a:p>
            <a:pPr eaLnBrk="1" fontAlgn="auto" hangingPunct="1">
              <a:lnSpc>
                <a:spcPct val="85000"/>
              </a:lnSpc>
              <a:spcBef>
                <a:spcPts val="0"/>
              </a:spcBef>
              <a:spcAft>
                <a:spcPts val="0"/>
              </a:spcAft>
              <a:defRPr/>
            </a:pPr>
            <a:r>
              <a:rPr lang="zh-CN" altLang="en-US" b="1" dirty="0">
                <a:solidFill>
                  <a:srgbClr val="FF0000"/>
                </a:solidFill>
                <a:effectLst>
                  <a:outerShdw blurRad="38100" dist="38100" dir="2700000" algn="tl">
                    <a:srgbClr val="000000"/>
                  </a:outerShdw>
                </a:effectLst>
                <a:latin typeface="Times New Roman" panose="02020603050405020304" pitchFamily="18" charset="0"/>
                <a:ea typeface="楷体_GB2312" pitchFamily="49" charset="-122"/>
              </a:rPr>
              <a:t>记法标准</a:t>
            </a:r>
          </a:p>
          <a:p>
            <a:pPr eaLnBrk="1" fontAlgn="auto" hangingPunct="1">
              <a:lnSpc>
                <a:spcPct val="85000"/>
              </a:lnSpc>
              <a:spcBef>
                <a:spcPts val="0"/>
              </a:spcBef>
              <a:spcAft>
                <a:spcPts val="0"/>
              </a:spcAft>
              <a:buFont typeface="Monotype Sorts" pitchFamily="2" charset="2"/>
              <a:buNone/>
              <a:defRPr/>
            </a:pPr>
            <a:r>
              <a:rPr lang="zh-CN" altLang="en-US" b="1" dirty="0">
                <a:solidFill>
                  <a:srgbClr val="0000FF"/>
                </a:solidFill>
                <a:effectLst>
                  <a:outerShdw blurRad="38100" dist="38100" dir="2700000" algn="tl">
                    <a:srgbClr val="000000"/>
                  </a:outerShdw>
                </a:effectLst>
                <a:latin typeface="Times New Roman" panose="02020603050405020304" pitchFamily="18" charset="0"/>
                <a:ea typeface="楷体_GB2312" pitchFamily="49" charset="-122"/>
              </a:rPr>
              <a:t>       术语、表示法、语言</a:t>
            </a:r>
          </a:p>
          <a:p>
            <a:pPr eaLnBrk="1" fontAlgn="auto" hangingPunct="1">
              <a:spcBef>
                <a:spcPts val="0"/>
              </a:spcBef>
              <a:spcAft>
                <a:spcPts val="0"/>
              </a:spcAft>
              <a:defRPr/>
            </a:pPr>
            <a:endParaRPr lang="zh-CN" altLang="en-US" dirty="0">
              <a:solidFill>
                <a:srgbClr val="ED7D31"/>
              </a:solidFill>
            </a:endParaRPr>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5448880B-B299-440B-9204-F271D095F765}" type="slidenum">
              <a:rPr lang="zh-CN" altLang="en-US">
                <a:latin typeface="等线" panose="02010600030101010101" pitchFamily="2" charset="-122"/>
              </a:rPr>
              <a:pPr/>
              <a:t>48</a:t>
            </a:fld>
            <a:endParaRPr lang="zh-CN" altLang="en-US">
              <a:latin typeface="等线" panose="02010600030101010101" pitchFamily="2" charset="-122"/>
            </a:endParaRPr>
          </a:p>
        </p:txBody>
      </p:sp>
    </p:spTree>
    <p:extLst>
      <p:ext uri="{BB962C8B-B14F-4D97-AF65-F5344CB8AC3E}">
        <p14:creationId xmlns:p14="http://schemas.microsoft.com/office/powerpoint/2010/main" val="1638380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zh-CN" altLang="en-US" dirty="0">
                <a:solidFill>
                  <a:srgbClr val="ED7D31"/>
                </a:solidFill>
              </a:rPr>
              <a:t>软件工程标准是做什么用的呢？</a:t>
            </a:r>
            <a:endParaRPr lang="en-US" altLang="zh-CN" dirty="0">
              <a:solidFill>
                <a:srgbClr val="ED7D31"/>
              </a:solidFill>
            </a:endParaRPr>
          </a:p>
          <a:p>
            <a:pPr eaLnBrk="1" fontAlgn="auto" hangingPunct="1">
              <a:spcBef>
                <a:spcPts val="0"/>
              </a:spcBef>
              <a:spcAft>
                <a:spcPts val="0"/>
              </a:spcAft>
              <a:defRPr/>
            </a:pPr>
            <a:r>
              <a:rPr lang="zh-CN" altLang="en-US" dirty="0">
                <a:solidFill>
                  <a:srgbClr val="ED7D31"/>
                </a:solidFill>
              </a:rPr>
              <a:t>软件工程的提出是为了解决软件危机，而标准的提出就是规范其解决危机的过程，其作用主要表现在以下</a:t>
            </a:r>
            <a:r>
              <a:rPr lang="en-US" altLang="zh-CN" dirty="0">
                <a:solidFill>
                  <a:srgbClr val="ED7D31"/>
                </a:solidFill>
              </a:rPr>
              <a:t>6</a:t>
            </a:r>
            <a:r>
              <a:rPr lang="zh-CN" altLang="en-US" dirty="0">
                <a:solidFill>
                  <a:srgbClr val="ED7D31"/>
                </a:solidFill>
              </a:rPr>
              <a:t>个方面：</a:t>
            </a:r>
            <a:endParaRPr lang="en-US" altLang="zh-CN" dirty="0">
              <a:solidFill>
                <a:srgbClr val="ED7D31"/>
              </a:solidFill>
            </a:endParaRPr>
          </a:p>
          <a:p>
            <a:pPr eaLnBrk="1" fontAlgn="auto" hangingPunct="1">
              <a:lnSpc>
                <a:spcPct val="90000"/>
              </a:lnSpc>
              <a:spcBef>
                <a:spcPts val="0"/>
              </a:spcBef>
              <a:spcAft>
                <a:spcPts val="0"/>
              </a:spcAft>
              <a:defRPr/>
            </a:pPr>
            <a:endPar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endParaRP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1</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、可提高软件的</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可靠性</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可维护性</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和</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可移植性</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a:t>
            </a: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2</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、可提高软件人员的</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技术水平</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，减少差错和误解；</a:t>
            </a: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3</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、可提高软件人员之间的</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通信效率</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，提高软件的</a:t>
            </a:r>
            <a:r>
              <a:rPr lang="zh-CN" altLang="en-US" b="1" dirty="0">
                <a:solidFill>
                  <a:srgbClr val="FF6600"/>
                </a:solidFill>
                <a:effectLst>
                  <a:outerShdw blurRad="38100" dist="38100" dir="2700000" algn="tl">
                    <a:srgbClr val="000000"/>
                  </a:outerShdw>
                </a:effectLst>
                <a:latin typeface="楷体_GB2312" pitchFamily="49" charset="-122"/>
                <a:ea typeface="楷体_GB2312" pitchFamily="49" charset="-122"/>
              </a:rPr>
              <a:t>生产率</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a:t>
            </a: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4</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、有利于软件管理；</a:t>
            </a:r>
            <a:endPar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endParaRP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5</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、有利于</a:t>
            </a: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降低软件产品的成本</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和</a:t>
            </a: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运行维护成本</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a:t>
            </a:r>
          </a:p>
          <a:p>
            <a:pPr eaLnBrk="1" fontAlgn="auto" hangingPunct="1">
              <a:lnSpc>
                <a:spcPct val="90000"/>
              </a:lnSpc>
              <a:spcBef>
                <a:spcPts val="0"/>
              </a:spcBef>
              <a:spcAft>
                <a:spcPts val="0"/>
              </a:spcAft>
              <a:defRPr/>
            </a:pPr>
            <a:r>
              <a:rPr lang="en-US" altLang="zh-CN" b="1" dirty="0">
                <a:solidFill>
                  <a:srgbClr val="006600"/>
                </a:solidFill>
                <a:effectLst>
                  <a:outerShdw blurRad="38100" dist="38100" dir="2700000" algn="tl">
                    <a:srgbClr val="000000"/>
                  </a:outerShdw>
                </a:effectLst>
                <a:latin typeface="楷体_GB2312" pitchFamily="49" charset="-122"/>
                <a:ea typeface="楷体_GB2312" pitchFamily="49" charset="-122"/>
              </a:rPr>
              <a:t>6</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、有利于</a:t>
            </a:r>
            <a:r>
              <a:rPr lang="zh-CN" altLang="en-US" b="1" dirty="0">
                <a:solidFill>
                  <a:srgbClr val="FF0000"/>
                </a:solidFill>
                <a:effectLst>
                  <a:outerShdw blurRad="38100" dist="38100" dir="2700000" algn="tl">
                    <a:srgbClr val="000000"/>
                  </a:outerShdw>
                </a:effectLst>
                <a:latin typeface="楷体_GB2312" pitchFamily="49" charset="-122"/>
                <a:ea typeface="楷体_GB2312" pitchFamily="49" charset="-122"/>
              </a:rPr>
              <a:t>缩短软件开发周期</a:t>
            </a:r>
            <a:r>
              <a:rPr lang="zh-CN" altLang="en-US" b="1" dirty="0">
                <a:solidFill>
                  <a:srgbClr val="006600"/>
                </a:solidFill>
                <a:effectLst>
                  <a:outerShdw blurRad="38100" dist="38100" dir="2700000" algn="tl">
                    <a:srgbClr val="000000"/>
                  </a:outerShdw>
                </a:effectLst>
                <a:latin typeface="楷体_GB2312" pitchFamily="49" charset="-122"/>
                <a:ea typeface="楷体_GB2312" pitchFamily="49" charset="-122"/>
              </a:rPr>
              <a:t>。</a:t>
            </a:r>
          </a:p>
          <a:p>
            <a:pPr eaLnBrk="1" fontAlgn="auto" hangingPunct="1">
              <a:spcBef>
                <a:spcPts val="0"/>
              </a:spcBef>
              <a:spcAft>
                <a:spcPts val="0"/>
              </a:spcAft>
              <a:defRPr/>
            </a:pPr>
            <a:endParaRPr lang="zh-CN" altLang="en-US" dirty="0">
              <a:solidFill>
                <a:srgbClr val="ED7D31"/>
              </a:solidFill>
            </a:endParaRPr>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35A04028-557E-4B57-9461-2F08F99055B1}" type="slidenum">
              <a:rPr lang="zh-CN" altLang="en-US">
                <a:latin typeface="等线" panose="02010600030101010101" pitchFamily="2" charset="-122"/>
              </a:rPr>
              <a:pPr/>
              <a:t>49</a:t>
            </a:fld>
            <a:endParaRPr lang="zh-CN" altLang="en-US">
              <a:latin typeface="等线" panose="02010600030101010101" pitchFamily="2" charset="-122"/>
            </a:endParaRPr>
          </a:p>
        </p:txBody>
      </p:sp>
    </p:spTree>
    <p:extLst>
      <p:ext uri="{BB962C8B-B14F-4D97-AF65-F5344CB8AC3E}">
        <p14:creationId xmlns:p14="http://schemas.microsoft.com/office/powerpoint/2010/main" val="1348556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a:solidFill>
                  <a:srgbClr val="ED7D31"/>
                </a:solidFill>
                <a:latin typeface="微软雅黑" panose="020B0503020204020204" pitchFamily="34" charset="-122"/>
                <a:ea typeface="微软雅黑" panose="020B0503020204020204" pitchFamily="34" charset="-122"/>
              </a:rPr>
              <a:t>程序设计语言的标准化：为某一程序设计语言规定若干标准子集，对于语言的实现者和用户都带来了很大的方便。</a:t>
            </a:r>
            <a:endParaRPr lang="en-US" altLang="zh-CN" b="1">
              <a:solidFill>
                <a:srgbClr val="ED7D31"/>
              </a:solidFill>
              <a:latin typeface="微软雅黑" panose="020B0503020204020204" pitchFamily="34" charset="-122"/>
              <a:ea typeface="微软雅黑" panose="020B0503020204020204" pitchFamily="34" charset="-122"/>
            </a:endParaRPr>
          </a:p>
          <a:p>
            <a:pPr eaLnBrk="1" hangingPunct="1">
              <a:spcBef>
                <a:spcPct val="0"/>
              </a:spcBef>
            </a:pPr>
            <a:endParaRPr lang="en-US" altLang="zh-CN" b="1">
              <a:solidFill>
                <a:srgbClr val="ED7D31"/>
              </a:solidFill>
              <a:latin typeface="微软雅黑" panose="020B0503020204020204" pitchFamily="34" charset="-122"/>
              <a:ea typeface="微软雅黑" panose="020B0503020204020204" pitchFamily="34" charset="-122"/>
            </a:endParaRPr>
          </a:p>
          <a:p>
            <a:pPr eaLnBrk="1" hangingPunct="1">
              <a:spcBef>
                <a:spcPct val="0"/>
              </a:spcBef>
            </a:pPr>
            <a:r>
              <a:rPr lang="zh-CN" altLang="en-US" b="1">
                <a:solidFill>
                  <a:srgbClr val="ED7D31"/>
                </a:solidFill>
                <a:latin typeface="微软雅黑" panose="020B0503020204020204" pitchFamily="34" charset="-122"/>
                <a:ea typeface="微软雅黑" panose="020B0503020204020204" pitchFamily="34" charset="-122"/>
              </a:rPr>
              <a:t>软件过程的标准化：软件生命周期各个阶段的工作建立标准或规范。</a:t>
            </a:r>
            <a:endParaRPr lang="zh-CN" altLang="en-US">
              <a:solidFill>
                <a:srgbClr val="ED7D31"/>
              </a:solidFill>
            </a:endParaRPr>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D8CA5413-352D-47BA-9721-5DD8C48D898C}" type="slidenum">
              <a:rPr lang="zh-CN" altLang="en-US">
                <a:latin typeface="等线" panose="02010600030101010101" pitchFamily="2" charset="-122"/>
              </a:rPr>
              <a:pPr/>
              <a:t>50</a:t>
            </a:fld>
            <a:endParaRPr lang="zh-CN" altLang="en-US">
              <a:latin typeface="等线" panose="02010600030101010101" pitchFamily="2" charset="-122"/>
            </a:endParaRPr>
          </a:p>
        </p:txBody>
      </p:sp>
    </p:spTree>
    <p:extLst>
      <p:ext uri="{BB962C8B-B14F-4D97-AF65-F5344CB8AC3E}">
        <p14:creationId xmlns:p14="http://schemas.microsoft.com/office/powerpoint/2010/main" val="1181696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solidFill>
                <a:srgbClr val="ED7D31"/>
              </a:solidFill>
            </a:endParaRPr>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8D3D1E3D-6085-457A-B2F3-FB93B1C269D3}" type="slidenum">
              <a:rPr lang="zh-CN" altLang="en-US">
                <a:latin typeface="等线" panose="02010600030101010101" pitchFamily="2" charset="-122"/>
              </a:rPr>
              <a:pPr/>
              <a:t>51</a:t>
            </a:fld>
            <a:endParaRPr lang="zh-CN" altLang="en-US">
              <a:latin typeface="等线" panose="02010600030101010101" pitchFamily="2" charset="-122"/>
            </a:endParaRPr>
          </a:p>
        </p:txBody>
      </p:sp>
    </p:spTree>
    <p:extLst>
      <p:ext uri="{BB962C8B-B14F-4D97-AF65-F5344CB8AC3E}">
        <p14:creationId xmlns:p14="http://schemas.microsoft.com/office/powerpoint/2010/main" val="1630727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solidFill>
                <a:srgbClr val="ED7D31"/>
              </a:solidFill>
            </a:endParaRPr>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72AD50E-8A85-47EA-BF7A-A90ADA32FF30}" type="slidenum">
              <a:rPr lang="zh-CN" altLang="en-US">
                <a:latin typeface="等线" panose="02010600030101010101" pitchFamily="2" charset="-122"/>
              </a:rPr>
              <a:pPr/>
              <a:t>52</a:t>
            </a:fld>
            <a:endParaRPr lang="zh-CN" altLang="en-US">
              <a:latin typeface="等线" panose="02010600030101010101" pitchFamily="2" charset="-122"/>
            </a:endParaRPr>
          </a:p>
        </p:txBody>
      </p:sp>
    </p:spTree>
    <p:extLst>
      <p:ext uri="{BB962C8B-B14F-4D97-AF65-F5344CB8AC3E}">
        <p14:creationId xmlns:p14="http://schemas.microsoft.com/office/powerpoint/2010/main" val="368786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“十四五”软件和信息技术服务业发展规划</a:t>
            </a:r>
          </a:p>
          <a:p>
            <a:r>
              <a:rPr lang="en-US" altLang="zh-CN" dirty="0"/>
              <a:t>https://www.miit.gov.cn/jgsj/ghs/zlygh/art/2022/art_f43c068acfb14f15b8daf4238945deb0.html</a:t>
            </a:r>
          </a:p>
          <a:p>
            <a:endParaRPr lang="zh-CN" altLang="en-US" dirty="0"/>
          </a:p>
        </p:txBody>
      </p:sp>
      <p:sp>
        <p:nvSpPr>
          <p:cNvPr id="4" name="灯片编号占位符 3"/>
          <p:cNvSpPr>
            <a:spLocks noGrp="1"/>
          </p:cNvSpPr>
          <p:nvPr>
            <p:ph type="sldNum" sz="quarter" idx="5"/>
          </p:nvPr>
        </p:nvSpPr>
        <p:spPr/>
        <p:txBody>
          <a:bodyPr/>
          <a:lstStyle/>
          <a:p>
            <a:pPr>
              <a:defRPr/>
            </a:pPr>
            <a:fld id="{D1610E8A-9F6F-47CE-B2DE-B2CB0570C129}" type="slidenum">
              <a:rPr lang="zh-CN" altLang="en-US" smtClean="0"/>
              <a:pPr>
                <a:defRPr/>
              </a:pPr>
              <a:t>21</a:t>
            </a:fld>
            <a:endParaRPr lang="en-US" altLang="zh-CN"/>
          </a:p>
        </p:txBody>
      </p:sp>
    </p:spTree>
    <p:extLst>
      <p:ext uri="{BB962C8B-B14F-4D97-AF65-F5344CB8AC3E}">
        <p14:creationId xmlns:p14="http://schemas.microsoft.com/office/powerpoint/2010/main" val="4194804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solidFill>
                <a:srgbClr val="ED7D31"/>
              </a:solidFill>
            </a:endParaRPr>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3A08DEED-D56C-4A5E-A95D-EA0531473A96}" type="slidenum">
              <a:rPr lang="zh-CN" altLang="en-US">
                <a:latin typeface="等线" panose="02010600030101010101" pitchFamily="2" charset="-122"/>
              </a:rPr>
              <a:pPr/>
              <a:t>53</a:t>
            </a:fld>
            <a:endParaRPr lang="zh-CN" altLang="en-US">
              <a:latin typeface="等线" panose="02010600030101010101" pitchFamily="2" charset="-122"/>
            </a:endParaRPr>
          </a:p>
        </p:txBody>
      </p:sp>
    </p:spTree>
    <p:extLst>
      <p:ext uri="{BB962C8B-B14F-4D97-AF65-F5344CB8AC3E}">
        <p14:creationId xmlns:p14="http://schemas.microsoft.com/office/powerpoint/2010/main" val="2686317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solidFill>
                <a:srgbClr val="ED7D31"/>
              </a:solidFill>
            </a:endParaRPr>
          </a:p>
        </p:txBody>
      </p:sp>
      <p:sp>
        <p:nvSpPr>
          <p:cNvPr id="522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CD83F09F-2F35-4689-A47D-38BC0687240C}" type="slidenum">
              <a:rPr lang="zh-CN" altLang="en-US">
                <a:latin typeface="等线" panose="02010600030101010101" pitchFamily="2" charset="-122"/>
              </a:rPr>
              <a:pPr/>
              <a:t>54</a:t>
            </a:fld>
            <a:endParaRPr lang="zh-CN" altLang="en-US">
              <a:latin typeface="等线" panose="02010600030101010101" pitchFamily="2" charset="-122"/>
            </a:endParaRPr>
          </a:p>
        </p:txBody>
      </p:sp>
    </p:spTree>
    <p:extLst>
      <p:ext uri="{BB962C8B-B14F-4D97-AF65-F5344CB8AC3E}">
        <p14:creationId xmlns:p14="http://schemas.microsoft.com/office/powerpoint/2010/main" val="155250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国家市场监督管理总局 国家标准化管理委员会</a:t>
            </a:r>
            <a:endParaRPr lang="en-US" altLang="zh-CN" dirty="0"/>
          </a:p>
          <a:p>
            <a:pPr eaLnBrk="1" hangingPunct="1">
              <a:spcBef>
                <a:spcPct val="0"/>
              </a:spcBef>
            </a:pPr>
            <a:endParaRPr lang="en-US" altLang="zh-CN" dirty="0"/>
          </a:p>
          <a:p>
            <a:pPr eaLnBrk="1" hangingPunct="1">
              <a:spcBef>
                <a:spcPct val="0"/>
              </a:spcBef>
            </a:pPr>
            <a:r>
              <a:rPr lang="en-US" altLang="zh-CN" dirty="0"/>
              <a:t>GB</a:t>
            </a:r>
            <a:r>
              <a:rPr lang="zh-CN" altLang="en-US" dirty="0"/>
              <a:t>／</a:t>
            </a:r>
            <a:r>
              <a:rPr lang="en-US" altLang="zh-CN" dirty="0"/>
              <a:t>T 1526-1989  </a:t>
            </a:r>
            <a:r>
              <a:rPr lang="zh-CN" altLang="en-US" dirty="0"/>
              <a:t>信息处理数据流程图、程序流程图、系统流程图、程序网络图和系统资源图的文件编制符号及约定</a:t>
            </a:r>
            <a:br>
              <a:rPr lang="zh-CN" altLang="en-US" dirty="0"/>
            </a:br>
            <a:r>
              <a:rPr lang="en-US" altLang="zh-CN" dirty="0"/>
              <a:t>GB</a:t>
            </a:r>
            <a:r>
              <a:rPr lang="zh-CN" altLang="en-US" dirty="0"/>
              <a:t>／</a:t>
            </a:r>
            <a:r>
              <a:rPr lang="en-US" altLang="zh-CN" dirty="0"/>
              <a:t>T 11457-2006</a:t>
            </a:r>
            <a:r>
              <a:rPr lang="zh-CN" altLang="en-US" dirty="0"/>
              <a:t>信息技术软件工程术语</a:t>
            </a:r>
            <a:br>
              <a:rPr lang="zh-CN" altLang="en-US" dirty="0"/>
            </a:br>
            <a:r>
              <a:rPr lang="en-US" altLang="zh-CN" dirty="0"/>
              <a:t>GB</a:t>
            </a:r>
            <a:r>
              <a:rPr lang="zh-CN" altLang="en-US" dirty="0"/>
              <a:t>／</a:t>
            </a:r>
            <a:r>
              <a:rPr lang="en-US" altLang="zh-CN" dirty="0"/>
              <a:t>T 13502-1992</a:t>
            </a:r>
            <a:r>
              <a:rPr lang="zh-CN" altLang="en-US" dirty="0"/>
              <a:t>信息处理程序构造及其表示的约定</a:t>
            </a:r>
            <a:br>
              <a:rPr lang="zh-CN" altLang="en-US" dirty="0"/>
            </a:br>
            <a:r>
              <a:rPr lang="en-US" altLang="zh-CN" dirty="0"/>
              <a:t>GB</a:t>
            </a:r>
            <a:r>
              <a:rPr lang="zh-CN" altLang="en-US" dirty="0"/>
              <a:t>／</a:t>
            </a:r>
            <a:r>
              <a:rPr lang="en-US" altLang="zh-CN" dirty="0"/>
              <a:t>T 14085-1993</a:t>
            </a:r>
            <a:r>
              <a:rPr lang="zh-CN" altLang="en-US" dirty="0"/>
              <a:t>信息处理系统计算机系统配置图符号及约定</a:t>
            </a:r>
            <a:br>
              <a:rPr lang="zh-CN" altLang="en-US" dirty="0"/>
            </a:br>
            <a:r>
              <a:rPr lang="en-US" altLang="zh-CN" dirty="0"/>
              <a:t>GB</a:t>
            </a:r>
            <a:r>
              <a:rPr lang="zh-CN" altLang="en-US" dirty="0"/>
              <a:t>／</a:t>
            </a:r>
            <a:r>
              <a:rPr lang="en-US" altLang="zh-CN" dirty="0"/>
              <a:t>T 15535-1995</a:t>
            </a:r>
            <a:r>
              <a:rPr lang="zh-CN" altLang="en-US" dirty="0"/>
              <a:t>信息处理单命中判定表规范</a:t>
            </a:r>
            <a:br>
              <a:rPr lang="zh-CN" altLang="en-US" dirty="0"/>
            </a:br>
            <a:r>
              <a:rPr lang="en-US" altLang="zh-CN" dirty="0"/>
              <a:t>GB</a:t>
            </a:r>
            <a:r>
              <a:rPr lang="zh-CN" altLang="en-US" dirty="0"/>
              <a:t>／</a:t>
            </a:r>
            <a:r>
              <a:rPr lang="en-US" altLang="zh-CN" dirty="0"/>
              <a:t>T 18234-2000</a:t>
            </a:r>
            <a:r>
              <a:rPr lang="zh-CN" altLang="en-US" dirty="0"/>
              <a:t>信息技术</a:t>
            </a:r>
            <a:r>
              <a:rPr lang="en-US" altLang="zh-CN" dirty="0"/>
              <a:t>CASE</a:t>
            </a:r>
            <a:r>
              <a:rPr lang="zh-CN" altLang="en-US" dirty="0"/>
              <a:t>工具的评价与选择指南</a:t>
            </a:r>
            <a:br>
              <a:rPr lang="zh-CN" altLang="en-US" dirty="0"/>
            </a:br>
            <a:r>
              <a:rPr lang="en-US" altLang="zh-CN" dirty="0"/>
              <a:t>GB</a:t>
            </a:r>
            <a:r>
              <a:rPr lang="zh-CN" altLang="en-US" dirty="0"/>
              <a:t>／</a:t>
            </a:r>
            <a:r>
              <a:rPr lang="en-US" altLang="zh-CN" dirty="0"/>
              <a:t>T 18492-2001</a:t>
            </a:r>
            <a:r>
              <a:rPr lang="zh-CN" altLang="en-US" dirty="0"/>
              <a:t>信息技术系统及软件完整性级别</a:t>
            </a:r>
            <a:br>
              <a:rPr lang="zh-CN" altLang="en-US" dirty="0"/>
            </a:br>
            <a:r>
              <a:rPr lang="en-US" altLang="zh-CN" dirty="0"/>
              <a:t>GB</a:t>
            </a:r>
            <a:r>
              <a:rPr lang="zh-CN" altLang="en-US" dirty="0"/>
              <a:t>／</a:t>
            </a:r>
            <a:r>
              <a:rPr lang="en-US" altLang="zh-CN" dirty="0"/>
              <a:t>Z 18914-2002</a:t>
            </a:r>
            <a:r>
              <a:rPr lang="zh-CN" altLang="en-US" dirty="0"/>
              <a:t>信息技术软件工程</a:t>
            </a:r>
            <a:r>
              <a:rPr lang="en-US" altLang="zh-CN" dirty="0"/>
              <a:t>CASE</a:t>
            </a:r>
            <a:r>
              <a:rPr lang="zh-CN" altLang="en-US" dirty="0"/>
              <a:t>工具的采用指南</a:t>
            </a:r>
            <a:br>
              <a:rPr lang="zh-CN" altLang="en-US" dirty="0"/>
            </a:br>
            <a:r>
              <a:rPr lang="en-US" altLang="zh-CN" dirty="0"/>
              <a:t>GB</a:t>
            </a:r>
            <a:r>
              <a:rPr lang="zh-CN" altLang="en-US" dirty="0"/>
              <a:t>／</a:t>
            </a:r>
            <a:r>
              <a:rPr lang="en-US" altLang="zh-CN" dirty="0"/>
              <a:t>T 19003 2008</a:t>
            </a:r>
            <a:r>
              <a:rPr lang="zh-CN" altLang="en-US" dirty="0"/>
              <a:t>软件工程</a:t>
            </a:r>
            <a:r>
              <a:rPr lang="en-US" altLang="zh-CN" dirty="0"/>
              <a:t>GB</a:t>
            </a:r>
            <a:r>
              <a:rPr lang="zh-CN" altLang="en-US" dirty="0"/>
              <a:t>／</a:t>
            </a:r>
            <a:r>
              <a:rPr lang="en-US" altLang="zh-CN" dirty="0"/>
              <a:t>T 19001-2000</a:t>
            </a:r>
            <a:r>
              <a:rPr lang="zh-CN" altLang="en-US" dirty="0"/>
              <a:t>应用于计算机软件的指南</a:t>
            </a:r>
            <a:br>
              <a:rPr lang="zh-CN" altLang="en-US" dirty="0"/>
            </a:br>
            <a:r>
              <a:rPr lang="en-US" altLang="zh-CN" dirty="0"/>
              <a:t>GB</a:t>
            </a:r>
            <a:r>
              <a:rPr lang="zh-CN" altLang="en-US" dirty="0"/>
              <a:t>／</a:t>
            </a:r>
            <a:r>
              <a:rPr lang="en-US" altLang="zh-CN" dirty="0"/>
              <a:t>T 25644-2010</a:t>
            </a:r>
            <a:r>
              <a:rPr lang="zh-CN" altLang="en-US" dirty="0"/>
              <a:t>信息技术软件工程可复用资产规范</a:t>
            </a:r>
            <a:br>
              <a:rPr lang="zh-CN" altLang="en-US" dirty="0"/>
            </a:br>
            <a:r>
              <a:rPr lang="en-US" altLang="zh-CN" dirty="0"/>
              <a:t>GB</a:t>
            </a:r>
            <a:r>
              <a:rPr lang="zh-CN" altLang="en-US" dirty="0"/>
              <a:t>／</a:t>
            </a:r>
            <a:r>
              <a:rPr lang="en-US" altLang="zh-CN" dirty="0"/>
              <a:t>T 262361-2010</a:t>
            </a:r>
            <a:r>
              <a:rPr lang="zh-CN" altLang="en-US" dirty="0"/>
              <a:t>信息技术软件资产管理第</a:t>
            </a:r>
            <a:r>
              <a:rPr lang="en-US" altLang="zh-CN" dirty="0"/>
              <a:t>1</a:t>
            </a:r>
            <a:r>
              <a:rPr lang="zh-CN" altLang="en-US" dirty="0"/>
              <a:t>部分：过程</a:t>
            </a:r>
            <a:endParaRPr lang="en-US" altLang="zh-CN" dirty="0"/>
          </a:p>
          <a:p>
            <a:pPr eaLnBrk="1" hangingPunct="1">
              <a:spcBef>
                <a:spcPct val="0"/>
              </a:spcBef>
            </a:pPr>
            <a:endParaRPr lang="en-US" altLang="zh-CN" dirty="0">
              <a:solidFill>
                <a:srgbClr val="ED7D31"/>
              </a:solidFill>
            </a:endParaRPr>
          </a:p>
          <a:p>
            <a:pPr eaLnBrk="1" hangingPunct="1">
              <a:spcBef>
                <a:spcPct val="0"/>
              </a:spcBef>
            </a:pPr>
            <a:r>
              <a:rPr lang="en-US" altLang="zh-CN" dirty="0"/>
              <a:t>GB</a:t>
            </a:r>
            <a:r>
              <a:rPr lang="zh-CN" altLang="en-US" dirty="0"/>
              <a:t>／</a:t>
            </a:r>
            <a:r>
              <a:rPr lang="en-US" altLang="zh-CN" dirty="0"/>
              <a:t>T 8566--2007</a:t>
            </a:r>
            <a:r>
              <a:rPr lang="zh-CN" altLang="en-US" dirty="0"/>
              <a:t>　信息技术软件生存周期过程</a:t>
            </a:r>
            <a:br>
              <a:rPr lang="zh-CN" altLang="en-US" dirty="0"/>
            </a:br>
            <a:r>
              <a:rPr lang="en-US" altLang="zh-CN" dirty="0"/>
              <a:t>GB</a:t>
            </a:r>
            <a:r>
              <a:rPr lang="zh-CN" altLang="en-US" dirty="0"/>
              <a:t>／</a:t>
            </a:r>
            <a:r>
              <a:rPr lang="en-US" altLang="zh-CN" dirty="0"/>
              <a:t>T 8567--2006</a:t>
            </a:r>
            <a:r>
              <a:rPr lang="zh-CN" altLang="en-US" dirty="0"/>
              <a:t>　计算机软件文档编制规范</a:t>
            </a:r>
            <a:br>
              <a:rPr lang="zh-CN" altLang="en-US" dirty="0"/>
            </a:br>
            <a:r>
              <a:rPr lang="en-US" altLang="zh-CN" dirty="0"/>
              <a:t>GB</a:t>
            </a:r>
            <a:r>
              <a:rPr lang="zh-CN" altLang="en-US" dirty="0"/>
              <a:t>／</a:t>
            </a:r>
            <a:r>
              <a:rPr lang="en-US" altLang="zh-CN" dirty="0"/>
              <a:t>T 9385--2008</a:t>
            </a:r>
            <a:r>
              <a:rPr lang="zh-CN" altLang="en-US" dirty="0"/>
              <a:t>　计算机软件需求规格说明规范</a:t>
            </a:r>
            <a:br>
              <a:rPr lang="zh-CN" altLang="en-US" dirty="0"/>
            </a:br>
            <a:r>
              <a:rPr lang="en-US" altLang="zh-CN" dirty="0"/>
              <a:t>GB</a:t>
            </a:r>
            <a:r>
              <a:rPr lang="zh-CN" altLang="en-US" dirty="0"/>
              <a:t>／</a:t>
            </a:r>
            <a:r>
              <a:rPr lang="en-US" altLang="zh-CN" dirty="0"/>
              <a:t>T 9386--2008</a:t>
            </a:r>
            <a:r>
              <a:rPr lang="zh-CN" altLang="en-US" dirty="0"/>
              <a:t>　计算机软件测试文档编制规范</a:t>
            </a:r>
            <a:br>
              <a:rPr lang="zh-CN" altLang="en-US" dirty="0"/>
            </a:br>
            <a:r>
              <a:rPr lang="en-US" altLang="zh-CN" dirty="0"/>
              <a:t>GB</a:t>
            </a:r>
            <a:r>
              <a:rPr lang="zh-CN" altLang="en-US" dirty="0"/>
              <a:t>／</a:t>
            </a:r>
            <a:r>
              <a:rPr lang="en-US" altLang="zh-CN" dirty="0"/>
              <a:t>T l5532--2008</a:t>
            </a:r>
            <a:r>
              <a:rPr lang="zh-CN" altLang="en-US" dirty="0"/>
              <a:t>　计算机软件测试规范</a:t>
            </a:r>
            <a:br>
              <a:rPr lang="zh-CN" altLang="en-US" dirty="0"/>
            </a:br>
            <a:r>
              <a:rPr lang="en-US" altLang="zh-CN" dirty="0"/>
              <a:t>GB</a:t>
            </a:r>
            <a:r>
              <a:rPr lang="zh-CN" altLang="en-US" dirty="0"/>
              <a:t>／</a:t>
            </a:r>
            <a:r>
              <a:rPr lang="en-US" altLang="zh-CN" dirty="0"/>
              <a:t>T l6680--1996</a:t>
            </a:r>
            <a:r>
              <a:rPr lang="zh-CN" altLang="en-US" dirty="0"/>
              <a:t>　软件文档管理指南</a:t>
            </a:r>
            <a:br>
              <a:rPr lang="zh-CN" altLang="en-US" dirty="0"/>
            </a:br>
            <a:r>
              <a:rPr lang="en-US" altLang="zh-CN" dirty="0"/>
              <a:t>GB</a:t>
            </a:r>
            <a:r>
              <a:rPr lang="zh-CN" altLang="en-US" dirty="0"/>
              <a:t>／</a:t>
            </a:r>
            <a:r>
              <a:rPr lang="en-US" altLang="zh-CN" dirty="0"/>
              <a:t>Z l8493--2001</a:t>
            </a:r>
            <a:r>
              <a:rPr lang="zh-CN" altLang="en-US" dirty="0"/>
              <a:t>　信息技术软件生存周期过程指南</a:t>
            </a:r>
            <a:br>
              <a:rPr lang="zh-CN" altLang="en-US" dirty="0"/>
            </a:br>
            <a:r>
              <a:rPr lang="en-US" altLang="zh-CN" dirty="0"/>
              <a:t>GB</a:t>
            </a:r>
            <a:r>
              <a:rPr lang="zh-CN" altLang="en-US" dirty="0"/>
              <a:t>／</a:t>
            </a:r>
            <a:r>
              <a:rPr lang="en-US" altLang="zh-CN" dirty="0"/>
              <a:t>Z 20156--2006 </a:t>
            </a:r>
            <a:r>
              <a:rPr lang="zh-CN" altLang="en-US" dirty="0"/>
              <a:t>软件工程 软件生存周期过程用于项目管理的指南</a:t>
            </a:r>
            <a:br>
              <a:rPr lang="zh-CN" altLang="en-US" dirty="0"/>
            </a:br>
            <a:r>
              <a:rPr lang="en-US" altLang="zh-CN" dirty="0"/>
              <a:t>GB</a:t>
            </a:r>
            <a:r>
              <a:rPr lang="zh-CN" altLang="en-US" dirty="0"/>
              <a:t>／</a:t>
            </a:r>
            <a:r>
              <a:rPr lang="en-US" altLang="zh-CN" dirty="0"/>
              <a:t>T 20157--2006</a:t>
            </a:r>
            <a:r>
              <a:rPr lang="zh-CN" altLang="en-US" dirty="0"/>
              <a:t>　信息技术软件维护</a:t>
            </a:r>
            <a:br>
              <a:rPr lang="zh-CN" altLang="en-US" dirty="0"/>
            </a:br>
            <a:r>
              <a:rPr lang="en-US" altLang="zh-CN" dirty="0"/>
              <a:t>GB</a:t>
            </a:r>
            <a:r>
              <a:rPr lang="zh-CN" altLang="en-US" dirty="0"/>
              <a:t>／</a:t>
            </a:r>
            <a:r>
              <a:rPr lang="en-US" altLang="zh-CN" dirty="0"/>
              <a:t>T 20158--2006</a:t>
            </a:r>
            <a:r>
              <a:rPr lang="zh-CN" altLang="en-US" dirty="0"/>
              <a:t>　信息技术软件生存周期过程配置管理</a:t>
            </a:r>
            <a:br>
              <a:rPr lang="zh-CN" altLang="en-US" dirty="0"/>
            </a:br>
            <a:r>
              <a:rPr lang="en-US" altLang="zh-CN" dirty="0"/>
              <a:t>GB</a:t>
            </a:r>
            <a:r>
              <a:rPr lang="zh-CN" altLang="en-US" dirty="0"/>
              <a:t>／</a:t>
            </a:r>
            <a:r>
              <a:rPr lang="en-US" altLang="zh-CN" dirty="0"/>
              <a:t>T 20918--2007 </a:t>
            </a:r>
            <a:r>
              <a:rPr lang="zh-CN" altLang="en-US" dirty="0"/>
              <a:t>信息技术 软件生存周期过程 风险管理</a:t>
            </a:r>
            <a:br>
              <a:rPr lang="zh-CN" altLang="en-US" dirty="0"/>
            </a:br>
            <a:r>
              <a:rPr lang="en-US" altLang="zh-CN" dirty="0"/>
              <a:t>GB</a:t>
            </a:r>
            <a:r>
              <a:rPr lang="zh-CN" altLang="en-US" dirty="0"/>
              <a:t>／</a:t>
            </a:r>
            <a:r>
              <a:rPr lang="en-US" altLang="zh-CN" dirty="0"/>
              <a:t>T 26223--2010 </a:t>
            </a:r>
            <a:r>
              <a:rPr lang="zh-CN" altLang="en-US" dirty="0"/>
              <a:t>信息技术 软件重用 重用库互操作性的数据模型基本互操作性数据模型</a:t>
            </a:r>
            <a:br>
              <a:rPr lang="zh-CN" altLang="en-US" dirty="0"/>
            </a:br>
            <a:r>
              <a:rPr lang="en-US" altLang="zh-CN" dirty="0"/>
              <a:t>GB</a:t>
            </a:r>
            <a:r>
              <a:rPr lang="zh-CN" altLang="en-US" dirty="0"/>
              <a:t>／</a:t>
            </a:r>
            <a:r>
              <a:rPr lang="en-US" altLang="zh-CN" dirty="0"/>
              <a:t>T 26224--2010</a:t>
            </a:r>
            <a:r>
              <a:rPr lang="zh-CN" altLang="en-US" dirty="0"/>
              <a:t>　信息技术软件生存周期过程重用过程</a:t>
            </a:r>
            <a:br>
              <a:rPr lang="zh-CN" altLang="en-US" dirty="0"/>
            </a:br>
            <a:r>
              <a:rPr lang="en-US" altLang="zh-CN" dirty="0"/>
              <a:t>GB</a:t>
            </a:r>
            <a:r>
              <a:rPr lang="zh-CN" altLang="en-US" dirty="0"/>
              <a:t>／</a:t>
            </a:r>
            <a:r>
              <a:rPr lang="en-US" altLang="zh-CN" dirty="0"/>
              <a:t>T 26239--2010</a:t>
            </a:r>
            <a:r>
              <a:rPr lang="zh-CN" altLang="en-US" dirty="0"/>
              <a:t>　软件工程开发方法元模型</a:t>
            </a:r>
            <a:endParaRPr lang="en-US" altLang="zh-CN" dirty="0"/>
          </a:p>
          <a:p>
            <a:pPr eaLnBrk="1" hangingPunct="1">
              <a:spcBef>
                <a:spcPct val="0"/>
              </a:spcBef>
            </a:pPr>
            <a:r>
              <a:rPr lang="en-US" altLang="zh-CN" dirty="0"/>
              <a:t>GB</a:t>
            </a:r>
            <a:r>
              <a:rPr lang="zh-CN" altLang="en-US" dirty="0"/>
              <a:t>／</a:t>
            </a:r>
            <a:r>
              <a:rPr lang="en-US" altLang="zh-CN" dirty="0"/>
              <a:t>Z 26247--2010 </a:t>
            </a:r>
            <a:r>
              <a:rPr lang="zh-CN" altLang="en-US" dirty="0"/>
              <a:t>信息技术 软件重用 互操作重用库的操作概念</a:t>
            </a:r>
            <a:endParaRPr lang="en-US" altLang="zh-CN" dirty="0"/>
          </a:p>
          <a:p>
            <a:pPr eaLnBrk="1" hangingPunct="1">
              <a:spcBef>
                <a:spcPct val="0"/>
              </a:spcBef>
            </a:pPr>
            <a:endParaRPr lang="en-US" altLang="zh-CN" dirty="0">
              <a:solidFill>
                <a:srgbClr val="ED7D31"/>
              </a:solidFill>
            </a:endParaRPr>
          </a:p>
          <a:p>
            <a:pPr eaLnBrk="1" hangingPunct="1">
              <a:spcBef>
                <a:spcPct val="0"/>
              </a:spcBef>
            </a:pPr>
            <a:r>
              <a:rPr lang="en-US" altLang="zh-CN" dirty="0"/>
              <a:t>GB</a:t>
            </a:r>
            <a:r>
              <a:rPr lang="zh-CN" altLang="en-US" dirty="0"/>
              <a:t>／</a:t>
            </a:r>
            <a:r>
              <a:rPr lang="en-US" altLang="zh-CN" dirty="0"/>
              <a:t>T 14394—2008</a:t>
            </a:r>
            <a:r>
              <a:rPr lang="zh-CN" altLang="en-US" dirty="0"/>
              <a:t>　计算机软件可靠性和可维护性管理</a:t>
            </a:r>
            <a:br>
              <a:rPr lang="zh-CN" altLang="en-US" dirty="0"/>
            </a:br>
            <a:r>
              <a:rPr lang="en-US" altLang="zh-CN" dirty="0"/>
              <a:t>GB</a:t>
            </a:r>
            <a:r>
              <a:rPr lang="zh-CN" altLang="en-US" dirty="0"/>
              <a:t>／</a:t>
            </a:r>
            <a:r>
              <a:rPr lang="en-US" altLang="zh-CN" dirty="0"/>
              <a:t>T 16260</a:t>
            </a:r>
            <a:r>
              <a:rPr lang="zh-CN" altLang="en-US" dirty="0"/>
              <a:t>．</a:t>
            </a:r>
            <a:r>
              <a:rPr lang="en-US" altLang="zh-CN" dirty="0"/>
              <a:t>1—2006</a:t>
            </a:r>
            <a:r>
              <a:rPr lang="zh-CN" altLang="en-US" dirty="0"/>
              <a:t>　软件工程　产品质量　第</a:t>
            </a:r>
            <a:r>
              <a:rPr lang="en-US" altLang="zh-CN" dirty="0"/>
              <a:t>1</a:t>
            </a:r>
            <a:r>
              <a:rPr lang="zh-CN" altLang="en-US" dirty="0"/>
              <a:t>部分：质量模型</a:t>
            </a:r>
            <a:br>
              <a:rPr lang="zh-CN" altLang="en-US" dirty="0"/>
            </a:br>
            <a:r>
              <a:rPr lang="en-US" altLang="zh-CN" dirty="0"/>
              <a:t>GB</a:t>
            </a:r>
            <a:r>
              <a:rPr lang="zh-CN" altLang="en-US" dirty="0"/>
              <a:t>／</a:t>
            </a:r>
            <a:r>
              <a:rPr lang="en-US" altLang="zh-CN" dirty="0"/>
              <a:t>T 16260</a:t>
            </a:r>
            <a:r>
              <a:rPr lang="zh-CN" altLang="en-US" dirty="0"/>
              <a:t>．</a:t>
            </a:r>
            <a:r>
              <a:rPr lang="en-US" altLang="zh-CN" dirty="0"/>
              <a:t>2—2006</a:t>
            </a:r>
            <a:r>
              <a:rPr lang="zh-CN" altLang="en-US" dirty="0"/>
              <a:t>　软件工程　产品质量　第</a:t>
            </a:r>
            <a:r>
              <a:rPr lang="en-US" altLang="zh-CN" dirty="0"/>
              <a:t>2</a:t>
            </a:r>
            <a:r>
              <a:rPr lang="zh-CN" altLang="en-US" dirty="0"/>
              <a:t>部分：外部度量</a:t>
            </a:r>
            <a:br>
              <a:rPr lang="zh-CN" altLang="en-US" dirty="0"/>
            </a:br>
            <a:r>
              <a:rPr lang="en-US" altLang="zh-CN" dirty="0"/>
              <a:t>GB</a:t>
            </a:r>
            <a:r>
              <a:rPr lang="zh-CN" altLang="en-US" dirty="0"/>
              <a:t>／</a:t>
            </a:r>
            <a:r>
              <a:rPr lang="en-US" altLang="zh-CN" dirty="0"/>
              <a:t>T 16260</a:t>
            </a:r>
            <a:r>
              <a:rPr lang="zh-CN" altLang="en-US" dirty="0"/>
              <a:t>．</a:t>
            </a:r>
            <a:r>
              <a:rPr lang="en-US" altLang="zh-CN" dirty="0"/>
              <a:t>3—2006</a:t>
            </a:r>
            <a:r>
              <a:rPr lang="zh-CN" altLang="en-US" dirty="0"/>
              <a:t>　软件工程　产品质量　第</a:t>
            </a:r>
            <a:r>
              <a:rPr lang="en-US" altLang="zh-CN" dirty="0"/>
              <a:t>3</a:t>
            </a:r>
            <a:r>
              <a:rPr lang="zh-CN" altLang="en-US" dirty="0"/>
              <a:t>部分：内部度量</a:t>
            </a:r>
            <a:br>
              <a:rPr lang="zh-CN" altLang="en-US" dirty="0"/>
            </a:br>
            <a:r>
              <a:rPr lang="en-US" altLang="zh-CN" dirty="0"/>
              <a:t>GB</a:t>
            </a:r>
            <a:r>
              <a:rPr lang="zh-CN" altLang="en-US" dirty="0"/>
              <a:t>／</a:t>
            </a:r>
            <a:r>
              <a:rPr lang="en-US" altLang="zh-CN" dirty="0"/>
              <a:t>T 16260</a:t>
            </a:r>
            <a:r>
              <a:rPr lang="zh-CN" altLang="en-US" dirty="0"/>
              <a:t>．</a:t>
            </a:r>
            <a:r>
              <a:rPr lang="en-US" altLang="zh-CN" dirty="0"/>
              <a:t>4—2006</a:t>
            </a:r>
            <a:r>
              <a:rPr lang="zh-CN" altLang="en-US" dirty="0"/>
              <a:t>　软件工程　产品质量　第</a:t>
            </a:r>
            <a:r>
              <a:rPr lang="en-US" altLang="zh-CN" dirty="0"/>
              <a:t>4</a:t>
            </a:r>
            <a:r>
              <a:rPr lang="zh-CN" altLang="en-US" dirty="0"/>
              <a:t>部分：使用质量的度量</a:t>
            </a:r>
            <a:br>
              <a:rPr lang="zh-CN" altLang="en-US" dirty="0"/>
            </a:br>
            <a:r>
              <a:rPr lang="en-US" altLang="zh-CN" dirty="0"/>
              <a:t>GB</a:t>
            </a:r>
            <a:r>
              <a:rPr lang="zh-CN" altLang="en-US" dirty="0"/>
              <a:t>／</a:t>
            </a:r>
            <a:r>
              <a:rPr lang="en-US" altLang="zh-CN" dirty="0"/>
              <a:t>T 18491</a:t>
            </a:r>
            <a:r>
              <a:rPr lang="zh-CN" altLang="en-US" dirty="0"/>
              <a:t>．</a:t>
            </a:r>
            <a:r>
              <a:rPr lang="en-US" altLang="zh-CN" dirty="0"/>
              <a:t>1—2001</a:t>
            </a:r>
            <a:r>
              <a:rPr lang="zh-CN" altLang="en-US" dirty="0"/>
              <a:t>　信息技术　软件测量　功能规模测量　第</a:t>
            </a:r>
            <a:r>
              <a:rPr lang="en-US" altLang="zh-CN" dirty="0"/>
              <a:t>1</a:t>
            </a:r>
            <a:r>
              <a:rPr lang="zh-CN" altLang="en-US" dirty="0"/>
              <a:t>部分：概念定义</a:t>
            </a:r>
            <a:br>
              <a:rPr lang="zh-CN" altLang="en-US" dirty="0"/>
            </a:br>
            <a:r>
              <a:rPr lang="en-US" altLang="zh-CN" dirty="0"/>
              <a:t>GB</a:t>
            </a:r>
            <a:r>
              <a:rPr lang="zh-CN" altLang="en-US" dirty="0"/>
              <a:t>／</a:t>
            </a:r>
            <a:r>
              <a:rPr lang="en-US" altLang="zh-CN" dirty="0"/>
              <a:t>T 18491</a:t>
            </a:r>
            <a:r>
              <a:rPr lang="zh-CN" altLang="en-US" dirty="0"/>
              <a:t>．</a:t>
            </a:r>
            <a:r>
              <a:rPr lang="en-US" altLang="zh-CN" dirty="0"/>
              <a:t>2—2010  </a:t>
            </a:r>
            <a:r>
              <a:rPr lang="zh-CN" altLang="en-US" dirty="0"/>
              <a:t>信息技术  软件测量  功能规模测量 第</a:t>
            </a:r>
            <a:r>
              <a:rPr lang="en-US" altLang="zh-CN" dirty="0"/>
              <a:t>2</a:t>
            </a:r>
            <a:r>
              <a:rPr lang="zh-CN" altLang="en-US" dirty="0"/>
              <a:t>部分：软件规模测量方法与</a:t>
            </a:r>
            <a:r>
              <a:rPr lang="en-US" altLang="zh-CN" dirty="0"/>
              <a:t>GB</a:t>
            </a:r>
            <a:r>
              <a:rPr lang="zh-CN" altLang="en-US" dirty="0"/>
              <a:t>／</a:t>
            </a:r>
            <a:r>
              <a:rPr lang="en-US" altLang="zh-CN" dirty="0"/>
              <a:t>T 18491</a:t>
            </a:r>
            <a:r>
              <a:rPr lang="zh-CN" altLang="en-US" dirty="0"/>
              <a:t>．</a:t>
            </a:r>
            <a:r>
              <a:rPr lang="en-US" altLang="zh-CN" dirty="0"/>
              <a:t>1—2001</a:t>
            </a:r>
            <a:r>
              <a:rPr lang="zh-CN" altLang="en-US" dirty="0"/>
              <a:t>的符合性评价</a:t>
            </a:r>
            <a:br>
              <a:rPr lang="zh-CN" altLang="en-US" dirty="0"/>
            </a:br>
            <a:r>
              <a:rPr lang="en-US" altLang="zh-CN" dirty="0"/>
              <a:t>GB</a:t>
            </a:r>
            <a:r>
              <a:rPr lang="zh-CN" altLang="en-US" dirty="0"/>
              <a:t>／</a:t>
            </a:r>
            <a:r>
              <a:rPr lang="en-US" altLang="zh-CN" dirty="0"/>
              <a:t>T 18491</a:t>
            </a:r>
            <a:r>
              <a:rPr lang="zh-CN" altLang="en-US" dirty="0"/>
              <a:t>．</a:t>
            </a:r>
            <a:r>
              <a:rPr lang="en-US" altLang="zh-CN" dirty="0"/>
              <a:t>3—2010</a:t>
            </a:r>
            <a:r>
              <a:rPr lang="zh-CN" altLang="en-US" dirty="0"/>
              <a:t>　信息技术　软件测量　功能规模测量　第</a:t>
            </a:r>
            <a:r>
              <a:rPr lang="en-US" altLang="zh-CN" dirty="0"/>
              <a:t>3</a:t>
            </a:r>
            <a:r>
              <a:rPr lang="zh-CN" altLang="en-US" dirty="0"/>
              <a:t>部分：功能规模测量方法的验证</a:t>
            </a:r>
            <a:br>
              <a:rPr lang="zh-CN" altLang="en-US" dirty="0"/>
            </a:br>
            <a:r>
              <a:rPr lang="en-US" altLang="zh-CN" dirty="0"/>
              <a:t>GB</a:t>
            </a:r>
            <a:r>
              <a:rPr lang="zh-CN" altLang="en-US" dirty="0"/>
              <a:t>／</a:t>
            </a:r>
            <a:r>
              <a:rPr lang="en-US" altLang="zh-CN" dirty="0"/>
              <a:t>T 18491</a:t>
            </a:r>
            <a:r>
              <a:rPr lang="zh-CN" altLang="en-US" dirty="0"/>
              <a:t>．</a:t>
            </a:r>
            <a:r>
              <a:rPr lang="en-US" altLang="zh-CN" dirty="0"/>
              <a:t>4—2010</a:t>
            </a:r>
            <a:r>
              <a:rPr lang="zh-CN" altLang="en-US" dirty="0"/>
              <a:t>　信息技术　软件测量　功能规模测量　第</a:t>
            </a:r>
            <a:r>
              <a:rPr lang="en-US" altLang="zh-CN" dirty="0"/>
              <a:t>4</a:t>
            </a:r>
            <a:r>
              <a:rPr lang="zh-CN" altLang="en-US" dirty="0"/>
              <a:t>部分：基准模型</a:t>
            </a:r>
            <a:br>
              <a:rPr lang="zh-CN" altLang="en-US" dirty="0"/>
            </a:br>
            <a:r>
              <a:rPr lang="en-US" altLang="zh-CN" dirty="0"/>
              <a:t>GB</a:t>
            </a:r>
            <a:r>
              <a:rPr lang="zh-CN" altLang="en-US" dirty="0"/>
              <a:t>／</a:t>
            </a:r>
            <a:r>
              <a:rPr lang="en-US" altLang="zh-CN" dirty="0"/>
              <a:t>T 18491</a:t>
            </a:r>
            <a:r>
              <a:rPr lang="zh-CN" altLang="en-US" dirty="0"/>
              <a:t>．</a:t>
            </a:r>
            <a:r>
              <a:rPr lang="en-US" altLang="zh-CN" dirty="0"/>
              <a:t>5—2010</a:t>
            </a:r>
            <a:r>
              <a:rPr lang="zh-CN" altLang="en-US" dirty="0"/>
              <a:t>　信息技术　软件测量　功能规模测量　第</a:t>
            </a:r>
            <a:r>
              <a:rPr lang="en-US" altLang="zh-CN" dirty="0"/>
              <a:t>5</a:t>
            </a:r>
            <a:r>
              <a:rPr lang="zh-CN" altLang="en-US" dirty="0"/>
              <a:t>部分：功能规模测量的功能域确定</a:t>
            </a:r>
            <a:br>
              <a:rPr lang="zh-CN" altLang="en-US" dirty="0"/>
            </a:br>
            <a:r>
              <a:rPr lang="en-US" altLang="zh-CN" dirty="0"/>
              <a:t>GB</a:t>
            </a:r>
            <a:r>
              <a:rPr lang="zh-CN" altLang="en-US" dirty="0"/>
              <a:t>／</a:t>
            </a:r>
            <a:r>
              <a:rPr lang="en-US" altLang="zh-CN" dirty="0"/>
              <a:t>T 18491</a:t>
            </a:r>
            <a:r>
              <a:rPr lang="zh-CN" altLang="en-US" dirty="0"/>
              <a:t>．</a:t>
            </a:r>
            <a:r>
              <a:rPr lang="en-US" altLang="zh-CN" dirty="0"/>
              <a:t>6—2010</a:t>
            </a:r>
            <a:r>
              <a:rPr lang="zh-CN" altLang="en-US" dirty="0"/>
              <a:t>　信息技术  软件测量  功能规模测量  第</a:t>
            </a:r>
            <a:r>
              <a:rPr lang="en-US" altLang="zh-CN" dirty="0"/>
              <a:t>6</a:t>
            </a:r>
            <a:r>
              <a:rPr lang="zh-CN" altLang="en-US" dirty="0"/>
              <a:t>部分：</a:t>
            </a:r>
            <a:r>
              <a:rPr lang="en-US" altLang="zh-CN" dirty="0"/>
              <a:t>GB</a:t>
            </a:r>
            <a:r>
              <a:rPr lang="zh-CN" altLang="en-US" dirty="0"/>
              <a:t>／</a:t>
            </a:r>
            <a:r>
              <a:rPr lang="en-US" altLang="zh-CN" dirty="0"/>
              <a:t>T18491</a:t>
            </a:r>
            <a:r>
              <a:rPr lang="zh-CN" altLang="en-US" dirty="0"/>
              <a:t>系列标准和相关标准的使用指南</a:t>
            </a:r>
            <a:br>
              <a:rPr lang="zh-CN" altLang="en-US" dirty="0"/>
            </a:br>
            <a:r>
              <a:rPr lang="en-US" altLang="zh-CN" dirty="0"/>
              <a:t>GB</a:t>
            </a:r>
            <a:r>
              <a:rPr lang="zh-CN" altLang="en-US" dirty="0"/>
              <a:t>／</a:t>
            </a:r>
            <a:r>
              <a:rPr lang="en-US" altLang="zh-CN" dirty="0"/>
              <a:t>T 18905</a:t>
            </a:r>
            <a:r>
              <a:rPr lang="zh-CN" altLang="en-US" dirty="0"/>
              <a:t>．</a:t>
            </a:r>
            <a:r>
              <a:rPr lang="en-US" altLang="zh-CN" dirty="0"/>
              <a:t>1—2002</a:t>
            </a:r>
            <a:r>
              <a:rPr lang="zh-CN" altLang="en-US" dirty="0"/>
              <a:t>　软件工程　产品评价　第</a:t>
            </a:r>
            <a:r>
              <a:rPr lang="en-US" altLang="zh-CN" dirty="0"/>
              <a:t>1</a:t>
            </a:r>
            <a:r>
              <a:rPr lang="zh-CN" altLang="en-US" dirty="0"/>
              <a:t>部分：概述</a:t>
            </a:r>
            <a:br>
              <a:rPr lang="zh-CN" altLang="en-US" dirty="0"/>
            </a:br>
            <a:r>
              <a:rPr lang="en-US" altLang="zh-CN" dirty="0"/>
              <a:t>GB</a:t>
            </a:r>
            <a:r>
              <a:rPr lang="zh-CN" altLang="en-US" dirty="0"/>
              <a:t>／</a:t>
            </a:r>
            <a:r>
              <a:rPr lang="en-US" altLang="zh-CN" dirty="0"/>
              <a:t>T 18905</a:t>
            </a:r>
            <a:r>
              <a:rPr lang="zh-CN" altLang="en-US" dirty="0"/>
              <a:t>．</a:t>
            </a:r>
            <a:r>
              <a:rPr lang="en-US" altLang="zh-CN" dirty="0"/>
              <a:t>2—2002</a:t>
            </a:r>
            <a:r>
              <a:rPr lang="zh-CN" altLang="en-US" dirty="0"/>
              <a:t>　软件工程　产品评价　第</a:t>
            </a:r>
            <a:r>
              <a:rPr lang="en-US" altLang="zh-CN" dirty="0"/>
              <a:t>2</a:t>
            </a:r>
            <a:r>
              <a:rPr lang="zh-CN" altLang="en-US" dirty="0"/>
              <a:t>部分：策划和管理</a:t>
            </a:r>
            <a:br>
              <a:rPr lang="zh-CN" altLang="en-US" dirty="0"/>
            </a:br>
            <a:r>
              <a:rPr lang="en-US" altLang="zh-CN" dirty="0"/>
              <a:t>GB</a:t>
            </a:r>
            <a:r>
              <a:rPr lang="zh-CN" altLang="en-US" dirty="0"/>
              <a:t>／</a:t>
            </a:r>
            <a:r>
              <a:rPr lang="en-US" altLang="zh-CN" dirty="0"/>
              <a:t>T 18905</a:t>
            </a:r>
            <a:r>
              <a:rPr lang="zh-CN" altLang="en-US" dirty="0"/>
              <a:t>．</a:t>
            </a:r>
            <a:r>
              <a:rPr lang="en-US" altLang="zh-CN" dirty="0"/>
              <a:t>3—2002</a:t>
            </a:r>
            <a:r>
              <a:rPr lang="zh-CN" altLang="en-US" dirty="0"/>
              <a:t>　软件工程　产品评价　第</a:t>
            </a:r>
            <a:r>
              <a:rPr lang="en-US" altLang="zh-CN" dirty="0"/>
              <a:t>3</a:t>
            </a:r>
            <a:r>
              <a:rPr lang="zh-CN" altLang="en-US" dirty="0"/>
              <a:t>部分：开发者用的过程</a:t>
            </a:r>
            <a:br>
              <a:rPr lang="zh-CN" altLang="en-US" dirty="0"/>
            </a:br>
            <a:r>
              <a:rPr lang="en-US" altLang="zh-CN" dirty="0"/>
              <a:t>GB</a:t>
            </a:r>
            <a:r>
              <a:rPr lang="zh-CN" altLang="en-US" dirty="0"/>
              <a:t>／</a:t>
            </a:r>
            <a:r>
              <a:rPr lang="en-US" altLang="zh-CN" dirty="0"/>
              <a:t>T 18905</a:t>
            </a:r>
            <a:r>
              <a:rPr lang="zh-CN" altLang="en-US" dirty="0"/>
              <a:t>．</a:t>
            </a:r>
            <a:r>
              <a:rPr lang="en-US" altLang="zh-CN" dirty="0"/>
              <a:t>4—2002</a:t>
            </a:r>
            <a:r>
              <a:rPr lang="zh-CN" altLang="en-US" dirty="0"/>
              <a:t>　软件工程　产品评价　第</a:t>
            </a:r>
            <a:r>
              <a:rPr lang="en-US" altLang="zh-CN" dirty="0"/>
              <a:t>4</a:t>
            </a:r>
            <a:r>
              <a:rPr lang="zh-CN" altLang="en-US" dirty="0"/>
              <a:t>部分：需方用的过程</a:t>
            </a:r>
            <a:br>
              <a:rPr lang="zh-CN" altLang="en-US" dirty="0"/>
            </a:br>
            <a:r>
              <a:rPr lang="en-US" altLang="zh-CN" dirty="0"/>
              <a:t>GB</a:t>
            </a:r>
            <a:r>
              <a:rPr lang="zh-CN" altLang="en-US" dirty="0"/>
              <a:t>／</a:t>
            </a:r>
            <a:r>
              <a:rPr lang="en-US" altLang="zh-CN" dirty="0"/>
              <a:t>T 18905</a:t>
            </a:r>
            <a:r>
              <a:rPr lang="zh-CN" altLang="en-US" dirty="0"/>
              <a:t>．</a:t>
            </a:r>
            <a:r>
              <a:rPr lang="en-US" altLang="zh-CN" dirty="0"/>
              <a:t>5—2002</a:t>
            </a:r>
            <a:r>
              <a:rPr lang="zh-CN" altLang="en-US" dirty="0"/>
              <a:t>　软件工程　产品评价　第</a:t>
            </a:r>
            <a:r>
              <a:rPr lang="en-US" altLang="zh-CN" dirty="0"/>
              <a:t>5</a:t>
            </a:r>
            <a:r>
              <a:rPr lang="zh-CN" altLang="en-US" dirty="0"/>
              <a:t>部分：评价者用的过程</a:t>
            </a:r>
            <a:br>
              <a:rPr lang="zh-CN" altLang="en-US" dirty="0"/>
            </a:br>
            <a:r>
              <a:rPr lang="en-US" altLang="zh-CN" dirty="0"/>
              <a:t>GB</a:t>
            </a:r>
            <a:r>
              <a:rPr lang="zh-CN" altLang="en-US" dirty="0"/>
              <a:t>／</a:t>
            </a:r>
            <a:r>
              <a:rPr lang="en-US" altLang="zh-CN" dirty="0"/>
              <a:t>T 18905</a:t>
            </a:r>
            <a:r>
              <a:rPr lang="zh-CN" altLang="en-US" dirty="0"/>
              <a:t>．</a:t>
            </a:r>
            <a:r>
              <a:rPr lang="en-US" altLang="zh-CN" dirty="0"/>
              <a:t>6—2002</a:t>
            </a:r>
            <a:r>
              <a:rPr lang="zh-CN" altLang="en-US" dirty="0"/>
              <a:t>　软件工程　产品评价　第</a:t>
            </a:r>
            <a:r>
              <a:rPr lang="en-US" altLang="zh-CN" dirty="0"/>
              <a:t>6</a:t>
            </a:r>
            <a:r>
              <a:rPr lang="zh-CN" altLang="en-US" dirty="0"/>
              <a:t>部分：评价模块的文档编制</a:t>
            </a:r>
            <a:br>
              <a:rPr lang="zh-CN" altLang="en-US" dirty="0"/>
            </a:br>
            <a:r>
              <a:rPr lang="en-US" altLang="zh-CN" dirty="0"/>
              <a:t>GB</a:t>
            </a:r>
            <a:r>
              <a:rPr lang="zh-CN" altLang="en-US" dirty="0"/>
              <a:t>／</a:t>
            </a:r>
            <a:r>
              <a:rPr lang="en-US" altLang="zh-CN" dirty="0"/>
              <a:t>T 20917—2007</a:t>
            </a:r>
            <a:r>
              <a:rPr lang="zh-CN" altLang="en-US" dirty="0"/>
              <a:t>　软件工程　软件测量过程</a:t>
            </a:r>
            <a:br>
              <a:rPr lang="zh-CN" altLang="en-US" dirty="0"/>
            </a:br>
            <a:r>
              <a:rPr lang="en-US" altLang="zh-CN" dirty="0"/>
              <a:t>GB</a:t>
            </a:r>
            <a:r>
              <a:rPr lang="zh-CN" altLang="en-US" dirty="0"/>
              <a:t>／</a:t>
            </a:r>
            <a:r>
              <a:rPr lang="en-US" altLang="zh-CN" dirty="0"/>
              <a:t>T 25000</a:t>
            </a:r>
            <a:r>
              <a:rPr lang="zh-CN" altLang="en-US" dirty="0"/>
              <a:t>．</a:t>
            </a:r>
            <a:r>
              <a:rPr lang="en-US" altLang="zh-CN" dirty="0"/>
              <a:t>1—2010  </a:t>
            </a:r>
            <a:r>
              <a:rPr lang="zh-CN" altLang="en-US" dirty="0"/>
              <a:t>软件工程  软件产品质量要求与评价</a:t>
            </a:r>
            <a:r>
              <a:rPr lang="en-US" altLang="zh-CN" dirty="0"/>
              <a:t>(</a:t>
            </a:r>
            <a:r>
              <a:rPr lang="en-US" altLang="zh-CN" dirty="0" err="1"/>
              <a:t>SQuaRE</a:t>
            </a:r>
            <a:r>
              <a:rPr lang="en-US" altLang="zh-CN" dirty="0"/>
              <a:t>) </a:t>
            </a:r>
            <a:r>
              <a:rPr lang="en-US" altLang="zh-CN" dirty="0" err="1"/>
              <a:t>SQuaRE</a:t>
            </a:r>
            <a:r>
              <a:rPr lang="zh-CN" altLang="en-US" dirty="0"/>
              <a:t>指南 </a:t>
            </a:r>
            <a:br>
              <a:rPr lang="zh-CN" altLang="en-US" dirty="0"/>
            </a:br>
            <a:r>
              <a:rPr lang="en-US" altLang="zh-CN" dirty="0"/>
              <a:t>GB</a:t>
            </a:r>
            <a:r>
              <a:rPr lang="zh-CN" altLang="en-US" dirty="0"/>
              <a:t>／</a:t>
            </a:r>
            <a:r>
              <a:rPr lang="en-US" altLang="zh-CN" dirty="0"/>
              <a:t>T 25000</a:t>
            </a:r>
            <a:r>
              <a:rPr lang="zh-CN" altLang="en-US" dirty="0"/>
              <a:t>．</a:t>
            </a:r>
            <a:r>
              <a:rPr lang="en-US" altLang="zh-CN" dirty="0"/>
              <a:t>51—2010</a:t>
            </a:r>
            <a:r>
              <a:rPr lang="zh-CN" altLang="en-US" dirty="0"/>
              <a:t>　软件工程　软件产品质量要求与评价</a:t>
            </a:r>
            <a:r>
              <a:rPr lang="en-US" altLang="zh-CN" dirty="0"/>
              <a:t>(</a:t>
            </a:r>
            <a:r>
              <a:rPr lang="en-US" altLang="zh-CN" dirty="0" err="1"/>
              <a:t>SQuaRE</a:t>
            </a:r>
            <a:r>
              <a:rPr lang="en-US" altLang="zh-CN" dirty="0"/>
              <a:t>) </a:t>
            </a:r>
            <a:r>
              <a:rPr lang="zh-CN" altLang="en-US" dirty="0"/>
              <a:t>商业现货</a:t>
            </a:r>
            <a:r>
              <a:rPr lang="en-US" altLang="zh-CN" dirty="0"/>
              <a:t>(COTS)</a:t>
            </a:r>
            <a:r>
              <a:rPr lang="zh-CN" altLang="en-US" dirty="0"/>
              <a:t>软件产品的质量要求和测试细则</a:t>
            </a:r>
            <a:endParaRPr lang="en-US" altLang="zh-CN" dirty="0">
              <a:solidFill>
                <a:srgbClr val="ED7D31"/>
              </a:solidFill>
            </a:endParaRPr>
          </a:p>
          <a:p>
            <a:pPr eaLnBrk="1" hangingPunct="1">
              <a:spcBef>
                <a:spcPct val="0"/>
              </a:spcBef>
            </a:pPr>
            <a:endParaRPr lang="en-US" altLang="zh-CN" dirty="0">
              <a:solidFill>
                <a:srgbClr val="ED7D31"/>
              </a:solidFill>
            </a:endParaRPr>
          </a:p>
          <a:p>
            <a:pPr eaLnBrk="1" hangingPunct="1">
              <a:spcBef>
                <a:spcPct val="0"/>
              </a:spcBef>
            </a:pPr>
            <a:endParaRPr lang="en-US" altLang="zh-CN" dirty="0">
              <a:solidFill>
                <a:srgbClr val="ED7D31"/>
              </a:solidFill>
            </a:endParaRPr>
          </a:p>
          <a:p>
            <a:pPr eaLnBrk="1" hangingPunct="1">
              <a:spcBef>
                <a:spcPct val="0"/>
              </a:spcBef>
            </a:pPr>
            <a:endParaRPr lang="en-US" altLang="zh-CN" dirty="0">
              <a:solidFill>
                <a:srgbClr val="ED7D31"/>
              </a:solidFill>
            </a:endParaRPr>
          </a:p>
          <a:p>
            <a:pPr eaLnBrk="1" hangingPunct="1">
              <a:spcBef>
                <a:spcPct val="0"/>
              </a:spcBef>
            </a:pPr>
            <a:endParaRPr lang="zh-CN" altLang="en-US" dirty="0">
              <a:solidFill>
                <a:srgbClr val="ED7D31"/>
              </a:solidFill>
            </a:endParaRPr>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B245D129-99FE-426A-ABF4-36831608B333}" type="slidenum">
              <a:rPr lang="zh-CN" altLang="en-US">
                <a:latin typeface="等线" panose="02010600030101010101" pitchFamily="2" charset="-122"/>
              </a:rPr>
              <a:pPr/>
              <a:t>55</a:t>
            </a:fld>
            <a:endParaRPr lang="zh-CN" altLang="en-US">
              <a:latin typeface="等线" panose="02010600030101010101" pitchFamily="2" charset="-122"/>
            </a:endParaRPr>
          </a:p>
        </p:txBody>
      </p:sp>
    </p:spTree>
    <p:extLst>
      <p:ext uri="{BB962C8B-B14F-4D97-AF65-F5344CB8AC3E}">
        <p14:creationId xmlns:p14="http://schemas.microsoft.com/office/powerpoint/2010/main" val="3711741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65847AC1-6BB9-4532-ACEE-87C22648EF68}" type="slidenum">
              <a:rPr lang="zh-CN" altLang="en-US">
                <a:latin typeface="等线" panose="02010600030101010101" pitchFamily="2" charset="-122"/>
              </a:rPr>
              <a:pPr/>
              <a:t>57</a:t>
            </a:fld>
            <a:endParaRPr lang="zh-CN" altLang="en-US">
              <a:latin typeface="等线" panose="02010600030101010101" pitchFamily="2" charset="-122"/>
            </a:endParaRPr>
          </a:p>
        </p:txBody>
      </p:sp>
    </p:spTree>
    <p:extLst>
      <p:ext uri="{BB962C8B-B14F-4D97-AF65-F5344CB8AC3E}">
        <p14:creationId xmlns:p14="http://schemas.microsoft.com/office/powerpoint/2010/main" val="451245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9AB214D-BAF2-4FC3-87A7-070AB20AEB55}" type="slidenum">
              <a:rPr lang="zh-CN" altLang="en-US">
                <a:latin typeface="等线" panose="02010600030101010101" pitchFamily="2" charset="-122"/>
              </a:rPr>
              <a:pPr/>
              <a:t>58</a:t>
            </a:fld>
            <a:endParaRPr lang="zh-CN" altLang="en-US">
              <a:latin typeface="等线" panose="02010600030101010101" pitchFamily="2" charset="-122"/>
            </a:endParaRPr>
          </a:p>
        </p:txBody>
      </p:sp>
    </p:spTree>
    <p:extLst>
      <p:ext uri="{BB962C8B-B14F-4D97-AF65-F5344CB8AC3E}">
        <p14:creationId xmlns:p14="http://schemas.microsoft.com/office/powerpoint/2010/main" val="610046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1" eaLnBrk="1" hangingPunct="1">
              <a:spcBef>
                <a:spcPct val="0"/>
              </a:spcBef>
            </a:pPr>
            <a:r>
              <a:rPr lang="zh-CN" altLang="en-US" sz="1400" b="1">
                <a:latin typeface="Times New Roman" panose="02020603050405020304" pitchFamily="18" charset="0"/>
                <a:ea typeface="微软雅黑" panose="020B0503020204020204" pitchFamily="34" charset="-122"/>
                <a:cs typeface="Times New Roman" panose="02020603050405020304" pitchFamily="18" charset="0"/>
              </a:rPr>
              <a:t>在软件生产过程中，总是产生和使用大量的信息。软件文档在产品的开发过程中起着重要的作用。</a:t>
            </a:r>
          </a:p>
          <a:p>
            <a:pPr marL="171450" lvl="1" eaLnBrk="1" hangingPunct="1">
              <a:spcBef>
                <a:spcPct val="0"/>
              </a:spcBef>
            </a:pPr>
            <a:r>
              <a:rPr lang="zh-CN" altLang="en-US" sz="1400" b="1">
                <a:latin typeface="Times New Roman" panose="02020603050405020304" pitchFamily="18" charset="0"/>
                <a:ea typeface="微软雅黑" panose="020B0503020204020204" pitchFamily="34" charset="-122"/>
                <a:cs typeface="Times New Roman" panose="02020603050405020304" pitchFamily="18" charset="0"/>
              </a:rPr>
              <a:t> 提高软件开发过程的能见度。把开发过程中发生的事件以某种可阅读的形式记录在文档中。</a:t>
            </a:r>
          </a:p>
          <a:p>
            <a:pPr marL="171450" lvl="1" eaLnBrk="1" hangingPunct="1">
              <a:spcBef>
                <a:spcPct val="0"/>
              </a:spcBef>
            </a:pPr>
            <a:r>
              <a:rPr lang="zh-CN" altLang="en-US" sz="1400" b="1">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a:cs typeface="Times New Roman" panose="02020603050405020304" pitchFamily="18" charset="0"/>
            </a:endParaRP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4C4F405B-BE7D-4C50-A2A3-BB3DC3E5D185}" type="slidenum">
              <a:rPr lang="zh-CN" altLang="en-US">
                <a:latin typeface="等线" panose="02010600030101010101" pitchFamily="2" charset="-122"/>
              </a:rPr>
              <a:pPr/>
              <a:t>59</a:t>
            </a:fld>
            <a:endParaRPr lang="zh-CN" altLang="en-US">
              <a:latin typeface="等线" panose="02010600030101010101" pitchFamily="2" charset="-122"/>
            </a:endParaRPr>
          </a:p>
        </p:txBody>
      </p:sp>
    </p:spTree>
    <p:extLst>
      <p:ext uri="{BB962C8B-B14F-4D97-AF65-F5344CB8AC3E}">
        <p14:creationId xmlns:p14="http://schemas.microsoft.com/office/powerpoint/2010/main" val="3686123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9D3E8FD2-31C7-4A04-9AE7-032F9FADE88F}" type="slidenum">
              <a:rPr lang="zh-CN" altLang="en-US">
                <a:latin typeface="等线" panose="02010600030101010101" pitchFamily="2" charset="-122"/>
              </a:rPr>
              <a:pPr/>
              <a:t>60</a:t>
            </a:fld>
            <a:endParaRPr lang="zh-CN" altLang="en-US">
              <a:latin typeface="等线" panose="02010600030101010101" pitchFamily="2" charset="-122"/>
            </a:endParaRPr>
          </a:p>
        </p:txBody>
      </p:sp>
    </p:spTree>
    <p:extLst>
      <p:ext uri="{BB962C8B-B14F-4D97-AF65-F5344CB8AC3E}">
        <p14:creationId xmlns:p14="http://schemas.microsoft.com/office/powerpoint/2010/main" val="3495325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为使软件文档能</a:t>
            </a:r>
          </a:p>
          <a:p>
            <a:pPr eaLnBrk="1" hangingPunct="1">
              <a:spcBef>
                <a:spcPct val="0"/>
              </a:spcBef>
            </a:pPr>
            <a:r>
              <a:rPr lang="zh-CN" altLang="en-US"/>
              <a:t> 起到多种桥梁的作用</a:t>
            </a:r>
          </a:p>
          <a:p>
            <a:pPr eaLnBrk="1" hangingPunct="1">
              <a:spcBef>
                <a:spcPct val="0"/>
              </a:spcBef>
            </a:pPr>
            <a:r>
              <a:rPr lang="zh-CN" altLang="en-US"/>
              <a:t> 有助于程序员编制程序</a:t>
            </a:r>
          </a:p>
          <a:p>
            <a:pPr eaLnBrk="1" hangingPunct="1">
              <a:spcBef>
                <a:spcPct val="0"/>
              </a:spcBef>
            </a:pPr>
            <a:r>
              <a:rPr lang="zh-CN" altLang="en-US"/>
              <a:t> 有助于管理人员监督和管理软件的开发</a:t>
            </a:r>
          </a:p>
          <a:p>
            <a:pPr eaLnBrk="1" hangingPunct="1">
              <a:spcBef>
                <a:spcPct val="0"/>
              </a:spcBef>
            </a:pPr>
            <a:r>
              <a:rPr lang="zh-CN" altLang="en-US"/>
              <a:t> 有助于用户了解软件的工作和应做的操作，</a:t>
            </a:r>
          </a:p>
          <a:p>
            <a:pPr eaLnBrk="1" hangingPunct="1">
              <a:spcBef>
                <a:spcPct val="0"/>
              </a:spcBef>
            </a:pPr>
            <a:r>
              <a:rPr lang="zh-CN" altLang="en-US"/>
              <a:t> 有助于维护人员进行有效的修改和扩充</a:t>
            </a:r>
          </a:p>
          <a:p>
            <a:pPr eaLnBrk="1" hangingPunct="1">
              <a:spcBef>
                <a:spcPct val="0"/>
              </a:spcBef>
            </a:pPr>
            <a:r>
              <a:rPr lang="zh-CN" altLang="en-US"/>
              <a:t>文档的编制必须保证一定的质量。</a:t>
            </a:r>
          </a:p>
          <a:p>
            <a:pPr eaLnBrk="1" hangingPunct="1">
              <a:spcBef>
                <a:spcPct val="0"/>
              </a:spcBef>
            </a:pPr>
            <a:endParaRPr lang="zh-CN" altLang="en-US"/>
          </a:p>
        </p:txBody>
      </p:sp>
      <p:sp>
        <p:nvSpPr>
          <p:cNvPr id="70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58F36BB-D8A4-415E-BA12-8501E3252327}" type="slidenum">
              <a:rPr lang="zh-CN" altLang="en-US">
                <a:latin typeface="等线" panose="02010600030101010101" pitchFamily="2" charset="-122"/>
              </a:rPr>
              <a:pPr/>
              <a:t>61</a:t>
            </a:fld>
            <a:endParaRPr lang="zh-CN" altLang="en-US">
              <a:latin typeface="等线" panose="02010600030101010101" pitchFamily="2" charset="-122"/>
            </a:endParaRPr>
          </a:p>
        </p:txBody>
      </p:sp>
    </p:spTree>
    <p:extLst>
      <p:ext uri="{BB962C8B-B14F-4D97-AF65-F5344CB8AC3E}">
        <p14:creationId xmlns:p14="http://schemas.microsoft.com/office/powerpoint/2010/main" val="415831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1" eaLnBrk="1" hangingPunct="1">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按照文档产生和使用的范围，软件文档大致可分为三类：</a:t>
            </a:r>
          </a:p>
          <a:p>
            <a:pPr marL="171450" lvl="1" eaLnBrk="1" hangingPunct="1">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开发文档</a:t>
            </a:r>
          </a:p>
          <a:p>
            <a:pPr marL="171450" lvl="1" eaLnBrk="1" hangingPunct="1">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软件需求说明书 数据要求说明书</a:t>
            </a:r>
          </a:p>
          <a:p>
            <a:pPr marL="171450" lvl="1" eaLnBrk="1" hangingPunct="1">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概要设计说明书 详细设计说明书</a:t>
            </a:r>
          </a:p>
          <a:p>
            <a:pPr marL="171450" lvl="1" eaLnBrk="1" hangingPunct="1">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可行性研究报告 项目开发计划</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管理文档</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项目开发计划  测试计划</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测试报告      开发进度月报</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项目开发总结</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用户文档</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用户手册      操作手册</a:t>
            </a:r>
          </a:p>
          <a:p>
            <a:pPr marL="171450" lvl="1" eaLnBrk="1" hangingPunct="1">
              <a:lnSpc>
                <a:spcPct val="150000"/>
              </a:lnSpc>
              <a:spcBef>
                <a:spcPct val="0"/>
              </a:spcBef>
            </a:pPr>
            <a:r>
              <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rPr>
              <a:t>  维护修改建议  软件需求说明书</a:t>
            </a:r>
          </a:p>
          <a:p>
            <a:pPr eaLnBrk="1" hangingPunct="1">
              <a:spcBef>
                <a:spcPct val="0"/>
              </a:spcBef>
            </a:pPr>
            <a:endParaRPr lang="zh-CN" altLang="en-US" dirty="0"/>
          </a:p>
        </p:txBody>
      </p:sp>
      <p:sp>
        <p:nvSpPr>
          <p:cNvPr id="727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C96B13EB-370C-463F-AF0D-F1277F4DDC4F}" type="slidenum">
              <a:rPr lang="zh-CN" altLang="en-US">
                <a:latin typeface="等线" panose="02010600030101010101" pitchFamily="2" charset="-122"/>
              </a:rPr>
              <a:pPr/>
              <a:t>62</a:t>
            </a:fld>
            <a:endParaRPr lang="zh-CN" altLang="en-US">
              <a:latin typeface="等线" panose="02010600030101010101" pitchFamily="2" charset="-122"/>
            </a:endParaRPr>
          </a:p>
        </p:txBody>
      </p:sp>
    </p:spTree>
    <p:extLst>
      <p:ext uri="{BB962C8B-B14F-4D97-AF65-F5344CB8AC3E}">
        <p14:creationId xmlns:p14="http://schemas.microsoft.com/office/powerpoint/2010/main" val="3378283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47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2E724A15-51C9-40D7-904E-15BB07D65A7A}" type="slidenum">
              <a:rPr lang="zh-CN" altLang="en-US">
                <a:latin typeface="等线" panose="02010600030101010101" pitchFamily="2" charset="-122"/>
              </a:rPr>
              <a:pPr/>
              <a:t>63</a:t>
            </a:fld>
            <a:endParaRPr lang="zh-CN" altLang="en-US">
              <a:latin typeface="等线" panose="02010600030101010101" pitchFamily="2" charset="-122"/>
            </a:endParaRPr>
          </a:p>
        </p:txBody>
      </p:sp>
    </p:spTree>
    <p:extLst>
      <p:ext uri="{BB962C8B-B14F-4D97-AF65-F5344CB8AC3E}">
        <p14:creationId xmlns:p14="http://schemas.microsoft.com/office/powerpoint/2010/main" val="132540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http://www.rmzxb.com.cn/c/2021-12-02/2996783.shtml</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一图读懂 </a:t>
            </a:r>
            <a:r>
              <a:rPr lang="en-US" altLang="zh-CN" b="1" dirty="0"/>
              <a:t>《“</a:t>
            </a:r>
            <a:r>
              <a:rPr lang="zh-CN" altLang="en-US" b="1" dirty="0"/>
              <a:t>十四五”软件和信息技术服务业发展规划</a:t>
            </a:r>
            <a:r>
              <a:rPr lang="en-US" altLang="zh-CN" b="1" dirty="0"/>
              <a:t>》</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D1610E8A-9F6F-47CE-B2DE-B2CB0570C129}" type="slidenum">
              <a:rPr lang="zh-CN" altLang="en-US" smtClean="0"/>
              <a:pPr>
                <a:defRPr/>
              </a:pPr>
              <a:t>22</a:t>
            </a:fld>
            <a:endParaRPr lang="en-US" altLang="zh-CN"/>
          </a:p>
        </p:txBody>
      </p:sp>
    </p:spTree>
    <p:extLst>
      <p:ext uri="{BB962C8B-B14F-4D97-AF65-F5344CB8AC3E}">
        <p14:creationId xmlns:p14="http://schemas.microsoft.com/office/powerpoint/2010/main" val="2785049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68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90B9A006-E552-41BB-AD56-212BCB2ED562}" type="slidenum">
              <a:rPr lang="zh-CN" altLang="en-US">
                <a:latin typeface="等线" panose="02010600030101010101" pitchFamily="2" charset="-122"/>
              </a:rPr>
              <a:pPr/>
              <a:t>64</a:t>
            </a:fld>
            <a:endParaRPr lang="zh-CN" altLang="en-US">
              <a:latin typeface="等线" panose="02010600030101010101" pitchFamily="2" charset="-122"/>
            </a:endParaRPr>
          </a:p>
        </p:txBody>
      </p:sp>
    </p:spTree>
    <p:extLst>
      <p:ext uri="{BB962C8B-B14F-4D97-AF65-F5344CB8AC3E}">
        <p14:creationId xmlns:p14="http://schemas.microsoft.com/office/powerpoint/2010/main" val="47004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88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F5A8011E-7CC4-4D6E-A86E-95BA6D29F2DF}" type="slidenum">
              <a:rPr lang="zh-CN" altLang="en-US">
                <a:latin typeface="等线" panose="02010600030101010101" pitchFamily="2" charset="-122"/>
              </a:rPr>
              <a:pPr/>
              <a:t>65</a:t>
            </a:fld>
            <a:endParaRPr lang="zh-CN" altLang="en-US">
              <a:latin typeface="等线" panose="02010600030101010101" pitchFamily="2" charset="-122"/>
            </a:endParaRPr>
          </a:p>
        </p:txBody>
      </p:sp>
    </p:spTree>
    <p:extLst>
      <p:ext uri="{BB962C8B-B14F-4D97-AF65-F5344CB8AC3E}">
        <p14:creationId xmlns:p14="http://schemas.microsoft.com/office/powerpoint/2010/main" val="1655590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09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B34289E-90ED-4883-AE37-AEA906F5E8F5}" type="slidenum">
              <a:rPr lang="zh-CN" altLang="en-US">
                <a:latin typeface="等线" panose="02010600030101010101" pitchFamily="2" charset="-122"/>
              </a:rPr>
              <a:pPr/>
              <a:t>66</a:t>
            </a:fld>
            <a:endParaRPr lang="zh-CN" altLang="en-US">
              <a:latin typeface="等线" panose="02010600030101010101" pitchFamily="2" charset="-122"/>
            </a:endParaRPr>
          </a:p>
        </p:txBody>
      </p:sp>
    </p:spTree>
    <p:extLst>
      <p:ext uri="{BB962C8B-B14F-4D97-AF65-F5344CB8AC3E}">
        <p14:creationId xmlns:p14="http://schemas.microsoft.com/office/powerpoint/2010/main" val="3265495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29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F47179AA-B973-45E9-B65D-2663D6823446}" type="slidenum">
              <a:rPr lang="zh-CN" altLang="en-US">
                <a:latin typeface="等线" panose="02010600030101010101" pitchFamily="2" charset="-122"/>
              </a:rPr>
              <a:pPr/>
              <a:t>67</a:t>
            </a:fld>
            <a:endParaRPr lang="zh-CN" altLang="en-US">
              <a:latin typeface="等线" panose="02010600030101010101" pitchFamily="2" charset="-122"/>
            </a:endParaRPr>
          </a:p>
        </p:txBody>
      </p:sp>
    </p:spTree>
    <p:extLst>
      <p:ext uri="{BB962C8B-B14F-4D97-AF65-F5344CB8AC3E}">
        <p14:creationId xmlns:p14="http://schemas.microsoft.com/office/powerpoint/2010/main" val="3141438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49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65955B8E-A6ED-4EE3-B6FD-7800E7BAA767}" type="slidenum">
              <a:rPr lang="zh-CN" altLang="en-US">
                <a:latin typeface="等线" panose="02010600030101010101" pitchFamily="2" charset="-122"/>
              </a:rPr>
              <a:pPr/>
              <a:t>68</a:t>
            </a:fld>
            <a:endParaRPr lang="zh-CN" altLang="en-US">
              <a:latin typeface="等线" panose="02010600030101010101" pitchFamily="2" charset="-122"/>
            </a:endParaRPr>
          </a:p>
        </p:txBody>
      </p:sp>
    </p:spTree>
    <p:extLst>
      <p:ext uri="{BB962C8B-B14F-4D97-AF65-F5344CB8AC3E}">
        <p14:creationId xmlns:p14="http://schemas.microsoft.com/office/powerpoint/2010/main" val="4975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70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825DAC50-AFFA-454E-8F5E-C0826BF674A3}" type="slidenum">
              <a:rPr lang="zh-CN" altLang="en-US">
                <a:latin typeface="等线" panose="02010600030101010101" pitchFamily="2" charset="-122"/>
              </a:rPr>
              <a:pPr/>
              <a:t>69</a:t>
            </a:fld>
            <a:endParaRPr lang="zh-CN" altLang="en-US">
              <a:latin typeface="等线" panose="02010600030101010101" pitchFamily="2" charset="-122"/>
            </a:endParaRPr>
          </a:p>
        </p:txBody>
      </p:sp>
    </p:spTree>
    <p:extLst>
      <p:ext uri="{BB962C8B-B14F-4D97-AF65-F5344CB8AC3E}">
        <p14:creationId xmlns:p14="http://schemas.microsoft.com/office/powerpoint/2010/main" val="804415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911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8413C61B-AC83-4B9E-9294-E0AB80C669BE}" type="slidenum">
              <a:rPr lang="zh-CN" altLang="en-US">
                <a:latin typeface="等线" panose="02010600030101010101" pitchFamily="2" charset="-122"/>
              </a:rPr>
              <a:pPr/>
              <a:t>71</a:t>
            </a:fld>
            <a:endParaRPr lang="zh-CN" altLang="en-US">
              <a:latin typeface="等线" panose="02010600030101010101" pitchFamily="2" charset="-122"/>
            </a:endParaRPr>
          </a:p>
        </p:txBody>
      </p:sp>
    </p:spTree>
    <p:extLst>
      <p:ext uri="{BB962C8B-B14F-4D97-AF65-F5344CB8AC3E}">
        <p14:creationId xmlns:p14="http://schemas.microsoft.com/office/powerpoint/2010/main" val="2133746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931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AB1A1562-502E-458A-9277-38B55285EF6B}" type="slidenum">
              <a:rPr lang="zh-CN" altLang="en-US">
                <a:latin typeface="等线" panose="02010600030101010101" pitchFamily="2" charset="-122"/>
              </a:rPr>
              <a:pPr/>
              <a:t>72</a:t>
            </a:fld>
            <a:endParaRPr lang="zh-CN" altLang="en-US">
              <a:latin typeface="等线" panose="02010600030101010101" pitchFamily="2" charset="-122"/>
            </a:endParaRPr>
          </a:p>
        </p:txBody>
      </p:sp>
    </p:spTree>
    <p:extLst>
      <p:ext uri="{BB962C8B-B14F-4D97-AF65-F5344CB8AC3E}">
        <p14:creationId xmlns:p14="http://schemas.microsoft.com/office/powerpoint/2010/main" val="390813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972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7AD5692-A35C-4D45-A832-918024F15913}" type="slidenum">
              <a:rPr lang="zh-CN" altLang="en-US">
                <a:latin typeface="等线" panose="02010600030101010101" pitchFamily="2" charset="-122"/>
              </a:rPr>
              <a:pPr/>
              <a:t>74</a:t>
            </a:fld>
            <a:endParaRPr lang="zh-CN" altLang="en-US">
              <a:latin typeface="等线" panose="02010600030101010101" pitchFamily="2" charset="-122"/>
            </a:endParaRPr>
          </a:p>
        </p:txBody>
      </p:sp>
    </p:spTree>
    <p:extLst>
      <p:ext uri="{BB962C8B-B14F-4D97-AF65-F5344CB8AC3E}">
        <p14:creationId xmlns:p14="http://schemas.microsoft.com/office/powerpoint/2010/main" val="797639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solidFill>
                <a:srgbClr val="ED7D31"/>
              </a:solidFill>
            </a:endParaRPr>
          </a:p>
        </p:txBody>
      </p:sp>
      <p:sp>
        <p:nvSpPr>
          <p:cNvPr id="993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5143403E-6F79-4295-9B61-AE24768C0D42}" type="slidenum">
              <a:rPr lang="zh-CN" altLang="en-US">
                <a:latin typeface="等线" panose="02010600030101010101" pitchFamily="2" charset="-122"/>
              </a:rPr>
              <a:pPr/>
              <a:t>75</a:t>
            </a:fld>
            <a:endParaRPr lang="zh-CN" altLang="en-US">
              <a:latin typeface="等线" panose="02010600030101010101" pitchFamily="2" charset="-122"/>
            </a:endParaRPr>
          </a:p>
        </p:txBody>
      </p:sp>
    </p:spTree>
    <p:extLst>
      <p:ext uri="{BB962C8B-B14F-4D97-AF65-F5344CB8AC3E}">
        <p14:creationId xmlns:p14="http://schemas.microsoft.com/office/powerpoint/2010/main" val="47793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24</a:t>
            </a:fld>
            <a:endParaRPr lang="en-US" altLang="zh-CN"/>
          </a:p>
        </p:txBody>
      </p:sp>
    </p:spTree>
    <p:extLst>
      <p:ext uri="{BB962C8B-B14F-4D97-AF65-F5344CB8AC3E}">
        <p14:creationId xmlns:p14="http://schemas.microsoft.com/office/powerpoint/2010/main" val="259310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013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1305F97C-5B89-48E7-823C-49B9FD5449D9}" type="slidenum">
              <a:rPr lang="zh-CN" altLang="en-US">
                <a:latin typeface="等线" panose="02010600030101010101" pitchFamily="2" charset="-122"/>
              </a:rPr>
              <a:pPr/>
              <a:t>76</a:t>
            </a:fld>
            <a:endParaRPr lang="zh-CN" altLang="en-US">
              <a:latin typeface="等线" panose="02010600030101010101" pitchFamily="2" charset="-122"/>
            </a:endParaRPr>
          </a:p>
        </p:txBody>
      </p:sp>
    </p:spTree>
    <p:extLst>
      <p:ext uri="{BB962C8B-B14F-4D97-AF65-F5344CB8AC3E}">
        <p14:creationId xmlns:p14="http://schemas.microsoft.com/office/powerpoint/2010/main" val="2024975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034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80FDBAF5-9DD8-424C-82A8-3ACCA80697F2}" type="slidenum">
              <a:rPr lang="zh-CN" altLang="en-US">
                <a:latin typeface="等线" panose="02010600030101010101" pitchFamily="2" charset="-122"/>
              </a:rPr>
              <a:pPr/>
              <a:t>77</a:t>
            </a:fld>
            <a:endParaRPr lang="zh-CN" altLang="en-US">
              <a:latin typeface="等线" panose="02010600030101010101" pitchFamily="2" charset="-122"/>
            </a:endParaRPr>
          </a:p>
        </p:txBody>
      </p:sp>
    </p:spTree>
    <p:extLst>
      <p:ext uri="{BB962C8B-B14F-4D97-AF65-F5344CB8AC3E}">
        <p14:creationId xmlns:p14="http://schemas.microsoft.com/office/powerpoint/2010/main" val="841819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054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7224EF60-F6C0-4CFC-B1AC-5ECB6DE797B3}" type="slidenum">
              <a:rPr lang="zh-CN" altLang="en-US">
                <a:latin typeface="等线" panose="02010600030101010101" pitchFamily="2" charset="-122"/>
              </a:rPr>
              <a:pPr/>
              <a:t>78</a:t>
            </a:fld>
            <a:endParaRPr lang="zh-CN" altLang="en-US">
              <a:latin typeface="等线" panose="02010600030101010101" pitchFamily="2" charset="-122"/>
            </a:endParaRPr>
          </a:p>
        </p:txBody>
      </p:sp>
    </p:spTree>
    <p:extLst>
      <p:ext uri="{BB962C8B-B14F-4D97-AF65-F5344CB8AC3E}">
        <p14:creationId xmlns:p14="http://schemas.microsoft.com/office/powerpoint/2010/main" val="4269062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075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58AA8AF0-4FF6-4981-A2AB-4BECEFD96395}" type="slidenum">
              <a:rPr lang="zh-CN" altLang="en-US">
                <a:latin typeface="等线" panose="02010600030101010101" pitchFamily="2" charset="-122"/>
              </a:rPr>
              <a:pPr/>
              <a:t>79</a:t>
            </a:fld>
            <a:endParaRPr lang="zh-CN" altLang="en-US">
              <a:latin typeface="等线" panose="02010600030101010101" pitchFamily="2" charset="-122"/>
            </a:endParaRPr>
          </a:p>
        </p:txBody>
      </p:sp>
    </p:spTree>
    <p:extLst>
      <p:ext uri="{BB962C8B-B14F-4D97-AF65-F5344CB8AC3E}">
        <p14:creationId xmlns:p14="http://schemas.microsoft.com/office/powerpoint/2010/main" val="1986662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095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52355BC8-FBE7-4986-B051-A6EF5B8BE65C}" type="slidenum">
              <a:rPr lang="zh-CN" altLang="en-US">
                <a:latin typeface="等线" panose="02010600030101010101" pitchFamily="2" charset="-122"/>
              </a:rPr>
              <a:pPr/>
              <a:t>80</a:t>
            </a:fld>
            <a:endParaRPr lang="zh-CN" altLang="en-US">
              <a:latin typeface="等线" panose="02010600030101010101" pitchFamily="2" charset="-122"/>
            </a:endParaRPr>
          </a:p>
        </p:txBody>
      </p:sp>
    </p:spTree>
    <p:extLst>
      <p:ext uri="{BB962C8B-B14F-4D97-AF65-F5344CB8AC3E}">
        <p14:creationId xmlns:p14="http://schemas.microsoft.com/office/powerpoint/2010/main" val="7500123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116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3AA0465D-D849-40C2-AB34-63154C067867}" type="slidenum">
              <a:rPr lang="zh-CN" altLang="en-US">
                <a:latin typeface="等线" panose="02010600030101010101" pitchFamily="2" charset="-122"/>
              </a:rPr>
              <a:pPr/>
              <a:t>81</a:t>
            </a:fld>
            <a:endParaRPr lang="zh-CN" altLang="en-US">
              <a:latin typeface="等线" panose="02010600030101010101" pitchFamily="2" charset="-122"/>
            </a:endParaRPr>
          </a:p>
        </p:txBody>
      </p:sp>
    </p:spTree>
    <p:extLst>
      <p:ext uri="{BB962C8B-B14F-4D97-AF65-F5344CB8AC3E}">
        <p14:creationId xmlns:p14="http://schemas.microsoft.com/office/powerpoint/2010/main" val="328791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136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AAAEC04D-3AF3-441A-ADF3-5BD78ECE02F0}" type="slidenum">
              <a:rPr lang="zh-CN" altLang="en-US">
                <a:latin typeface="等线" panose="02010600030101010101" pitchFamily="2" charset="-122"/>
              </a:rPr>
              <a:pPr/>
              <a:t>82</a:t>
            </a:fld>
            <a:endParaRPr lang="zh-CN" altLang="en-US">
              <a:latin typeface="等线" panose="02010600030101010101" pitchFamily="2" charset="-122"/>
            </a:endParaRPr>
          </a:p>
        </p:txBody>
      </p:sp>
    </p:spTree>
    <p:extLst>
      <p:ext uri="{BB962C8B-B14F-4D97-AF65-F5344CB8AC3E}">
        <p14:creationId xmlns:p14="http://schemas.microsoft.com/office/powerpoint/2010/main" val="924157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solidFill>
                <a:srgbClr val="ED7D31"/>
              </a:solidFill>
            </a:endParaRPr>
          </a:p>
        </p:txBody>
      </p:sp>
      <p:sp>
        <p:nvSpPr>
          <p:cNvPr id="1157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70C387CB-4EEE-45D4-8E33-97E087208195}" type="slidenum">
              <a:rPr lang="zh-CN" altLang="en-US">
                <a:latin typeface="等线" panose="02010600030101010101" pitchFamily="2" charset="-122"/>
              </a:rPr>
              <a:pPr/>
              <a:t>83</a:t>
            </a:fld>
            <a:endParaRPr lang="zh-CN" altLang="en-US">
              <a:latin typeface="等线" panose="02010600030101010101" pitchFamily="2" charset="-122"/>
            </a:endParaRPr>
          </a:p>
        </p:txBody>
      </p:sp>
    </p:spTree>
    <p:extLst>
      <p:ext uri="{BB962C8B-B14F-4D97-AF65-F5344CB8AC3E}">
        <p14:creationId xmlns:p14="http://schemas.microsoft.com/office/powerpoint/2010/main" val="269813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a:t>
            </a:r>
            <a:r>
              <a:rPr lang="zh-CN" altLang="en-US" dirty="0"/>
              <a:t>小时</a:t>
            </a:r>
            <a:r>
              <a:rPr lang="en-US" altLang="zh-CN" dirty="0"/>
              <a:t>*250</a:t>
            </a:r>
            <a:r>
              <a:rPr lang="zh-CN" altLang="en-US" dirty="0"/>
              <a:t>天</a:t>
            </a:r>
            <a:r>
              <a:rPr lang="en-US" altLang="zh-CN" dirty="0"/>
              <a:t>*5</a:t>
            </a:r>
            <a:r>
              <a:rPr lang="zh-CN" altLang="en-US" dirty="0"/>
              <a:t>年 专家</a:t>
            </a:r>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84</a:t>
            </a:fld>
            <a:endParaRPr lang="en-US" altLang="zh-CN"/>
          </a:p>
        </p:txBody>
      </p:sp>
    </p:spTree>
    <p:extLst>
      <p:ext uri="{BB962C8B-B14F-4D97-AF65-F5344CB8AC3E}">
        <p14:creationId xmlns:p14="http://schemas.microsoft.com/office/powerpoint/2010/main" val="1310824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b="1" i="0" u="none" strike="noStrike" kern="1200" baseline="0" dirty="0">
                <a:solidFill>
                  <a:srgbClr val="C00000"/>
                </a:solidFill>
                <a:latin typeface="+mn-ea"/>
                <a:ea typeface="+mn-ea"/>
                <a:cs typeface="+mn-cs"/>
              </a:rPr>
              <a:t>莫扎特</a:t>
            </a:r>
            <a:r>
              <a:rPr lang="en-US" altLang="zh-CN" sz="1200" b="0" i="0" u="none" strike="noStrike" kern="1200" baseline="0" dirty="0">
                <a:solidFill>
                  <a:srgbClr val="C00000"/>
                </a:solidFill>
                <a:latin typeface="+mn-ea"/>
                <a:ea typeface="+mn-ea"/>
                <a:cs typeface="+mn-cs"/>
              </a:rPr>
              <a:t>5</a:t>
            </a:r>
            <a:r>
              <a:rPr lang="zh-CN" altLang="en-US" sz="1200" b="0" i="0" u="none" strike="noStrike" kern="1200" baseline="0" dirty="0">
                <a:solidFill>
                  <a:srgbClr val="C00000"/>
                </a:solidFill>
                <a:latin typeface="+mn-ea"/>
                <a:ea typeface="+mn-ea"/>
                <a:cs typeface="+mn-cs"/>
              </a:rPr>
              <a:t>岁展露出音乐天才，</a:t>
            </a:r>
            <a:r>
              <a:rPr lang="en-US" altLang="zh-CN" sz="1200" b="0" i="0" u="none" strike="noStrike" kern="1200" baseline="0" dirty="0">
                <a:solidFill>
                  <a:srgbClr val="C00000"/>
                </a:solidFill>
                <a:latin typeface="+mn-ea"/>
                <a:ea typeface="+mn-ea"/>
                <a:cs typeface="+mn-cs"/>
              </a:rPr>
              <a:t>21</a:t>
            </a:r>
            <a:r>
              <a:rPr lang="zh-CN" altLang="en-US" sz="1200" b="0" i="0" u="none" strike="noStrike" kern="1200" baseline="0" dirty="0">
                <a:solidFill>
                  <a:srgbClr val="C00000"/>
                </a:solidFill>
                <a:latin typeface="+mn-ea"/>
                <a:ea typeface="+mn-ea"/>
                <a:cs typeface="+mn-cs"/>
              </a:rPr>
              <a:t>岁写出世界级的音乐之前仍然用了超过</a:t>
            </a:r>
            <a:r>
              <a:rPr lang="en-US" altLang="zh-CN" sz="1200" b="0" i="0" u="none" strike="noStrike" kern="1200" baseline="0" dirty="0">
                <a:solidFill>
                  <a:srgbClr val="C00000"/>
                </a:solidFill>
                <a:latin typeface="+mn-ea"/>
                <a:ea typeface="+mn-ea"/>
                <a:cs typeface="+mn-cs"/>
              </a:rPr>
              <a:t>13</a:t>
            </a:r>
            <a:r>
              <a:rPr lang="zh-CN" altLang="en-US" sz="1200" b="0" i="0" u="none" strike="noStrike" kern="1200" baseline="0" dirty="0">
                <a:solidFill>
                  <a:srgbClr val="C00000"/>
                </a:solidFill>
                <a:latin typeface="+mn-ea"/>
                <a:ea typeface="+mn-ea"/>
                <a:cs typeface="+mn-cs"/>
              </a:rPr>
              <a:t>年的时间。</a:t>
            </a:r>
          </a:p>
          <a:p>
            <a:pPr algn="l" rtl="0" eaLnBrk="0" fontAlgn="base" hangingPunct="0">
              <a:spcBef>
                <a:spcPct val="30000"/>
              </a:spcBef>
              <a:spcAft>
                <a:spcPct val="0"/>
              </a:spcAft>
            </a:pPr>
            <a:r>
              <a:rPr lang="zh-CN" altLang="en-US" sz="1200" b="1" i="0" u="none" strike="noStrike" kern="1200" baseline="0" dirty="0">
                <a:solidFill>
                  <a:srgbClr val="C00000"/>
                </a:solidFill>
                <a:latin typeface="+mn-ea"/>
                <a:ea typeface="+mn-ea"/>
                <a:cs typeface="+mn-cs"/>
              </a:rPr>
              <a:t>比尔</a:t>
            </a:r>
            <a:r>
              <a:rPr lang="en-US" altLang="zh-CN" sz="1200" b="1" i="0" u="none" strike="noStrike" kern="1200" baseline="0" dirty="0">
                <a:solidFill>
                  <a:srgbClr val="C00000"/>
                </a:solidFill>
                <a:latin typeface="+mn-ea"/>
                <a:ea typeface="+mn-ea"/>
                <a:cs typeface="+mn-cs"/>
              </a:rPr>
              <a:t>·</a:t>
            </a:r>
            <a:r>
              <a:rPr lang="zh-CN" altLang="en-US" sz="1200" b="1" i="0" u="none" strike="noStrike" kern="1200" baseline="0" dirty="0">
                <a:solidFill>
                  <a:srgbClr val="C00000"/>
                </a:solidFill>
                <a:latin typeface="+mn-ea"/>
                <a:ea typeface="+mn-ea"/>
                <a:cs typeface="+mn-cs"/>
              </a:rPr>
              <a:t>盖茨</a:t>
            </a:r>
            <a:r>
              <a:rPr lang="en-US" altLang="zh-CN" sz="1200" b="0" i="0" u="none" strike="noStrike" kern="1200" baseline="0" dirty="0">
                <a:solidFill>
                  <a:srgbClr val="C00000"/>
                </a:solidFill>
                <a:latin typeface="+mn-ea"/>
                <a:ea typeface="+mn-ea"/>
                <a:cs typeface="+mn-cs"/>
              </a:rPr>
              <a:t>13</a:t>
            </a:r>
            <a:r>
              <a:rPr lang="zh-CN" altLang="en-US" sz="1200" b="0" i="0" u="none" strike="noStrike" kern="1200" baseline="0" dirty="0">
                <a:solidFill>
                  <a:srgbClr val="C00000"/>
                </a:solidFill>
                <a:latin typeface="+mn-ea"/>
                <a:ea typeface="+mn-ea"/>
                <a:cs typeface="+mn-cs"/>
              </a:rPr>
              <a:t>岁开始计算机编程设计 ，</a:t>
            </a:r>
            <a:r>
              <a:rPr lang="en-US" altLang="zh-CN" sz="1200" b="0" i="0" u="none" strike="noStrike" kern="1200" baseline="0" dirty="0">
                <a:solidFill>
                  <a:srgbClr val="C00000"/>
                </a:solidFill>
                <a:latin typeface="+mn-ea"/>
                <a:ea typeface="+mn-ea"/>
                <a:cs typeface="+mn-cs"/>
              </a:rPr>
              <a:t>18</a:t>
            </a:r>
            <a:r>
              <a:rPr lang="zh-CN" altLang="en-US" sz="1200" b="0" i="0" u="none" strike="noStrike" kern="1200" baseline="0" dirty="0">
                <a:solidFill>
                  <a:srgbClr val="C00000"/>
                </a:solidFill>
                <a:latin typeface="+mn-ea"/>
                <a:ea typeface="+mn-ea"/>
                <a:cs typeface="+mn-cs"/>
              </a:rPr>
              <a:t>岁考入哈佛大学，</a:t>
            </a:r>
            <a:r>
              <a:rPr lang="en-US" altLang="zh-CN" sz="1200" b="0" i="0" u="none" strike="noStrike" kern="1200" baseline="0" dirty="0">
                <a:solidFill>
                  <a:srgbClr val="C00000"/>
                </a:solidFill>
                <a:latin typeface="+mn-ea"/>
                <a:ea typeface="+mn-ea"/>
                <a:cs typeface="+mn-cs"/>
              </a:rPr>
              <a:t>1975</a:t>
            </a:r>
            <a:r>
              <a:rPr lang="zh-CN" altLang="en-US" sz="1200" b="0" i="0" u="none" strike="noStrike" kern="1200" baseline="0" dirty="0">
                <a:solidFill>
                  <a:srgbClr val="C00000"/>
                </a:solidFill>
                <a:latin typeface="+mn-ea"/>
                <a:ea typeface="+mn-ea"/>
                <a:cs typeface="+mn-cs"/>
              </a:rPr>
              <a:t>年</a:t>
            </a:r>
            <a:r>
              <a:rPr lang="en-US" altLang="zh-CN" sz="1200" b="0" i="0" u="none" strike="noStrike" kern="1200" baseline="0" dirty="0">
                <a:solidFill>
                  <a:srgbClr val="C00000"/>
                </a:solidFill>
                <a:latin typeface="+mn-ea"/>
                <a:ea typeface="+mn-ea"/>
                <a:cs typeface="+mn-cs"/>
              </a:rPr>
              <a:t>20</a:t>
            </a:r>
            <a:r>
              <a:rPr lang="zh-CN" altLang="en-US" sz="1200" b="0" i="0" u="none" strike="noStrike" kern="1200" baseline="0" dirty="0">
                <a:solidFill>
                  <a:srgbClr val="C00000"/>
                </a:solidFill>
                <a:latin typeface="+mn-ea"/>
                <a:ea typeface="+mn-ea"/>
                <a:cs typeface="+mn-cs"/>
              </a:rPr>
              <a:t>岁与好友保罗</a:t>
            </a:r>
            <a:r>
              <a:rPr lang="en-US" altLang="zh-CN" sz="1200" b="0" i="0" u="none" strike="noStrike" kern="1200" baseline="0" dirty="0">
                <a:solidFill>
                  <a:srgbClr val="C00000"/>
                </a:solidFill>
                <a:latin typeface="+mn-ea"/>
                <a:ea typeface="+mn-ea"/>
                <a:cs typeface="+mn-cs"/>
              </a:rPr>
              <a:t>·</a:t>
            </a:r>
            <a:r>
              <a:rPr lang="zh-CN" altLang="en-US" sz="1200" b="0" i="0" u="none" strike="noStrike" kern="1200" baseline="0" dirty="0">
                <a:solidFill>
                  <a:srgbClr val="C00000"/>
                </a:solidFill>
                <a:latin typeface="+mn-ea"/>
                <a:ea typeface="+mn-ea"/>
                <a:cs typeface="+mn-cs"/>
              </a:rPr>
              <a:t>艾伦一起创办了微软公司</a:t>
            </a:r>
            <a:endParaRPr lang="en-US" altLang="zh-CN" sz="1200" b="0" i="0" u="none" strike="noStrike" kern="1200" baseline="0" dirty="0">
              <a:solidFill>
                <a:srgbClr val="C00000"/>
              </a:solidFill>
              <a:latin typeface="+mn-ea"/>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1" dirty="0"/>
              <a:t>马克</a:t>
            </a:r>
            <a:r>
              <a:rPr lang="en-US" altLang="zh-CN" b="1" dirty="0"/>
              <a:t>·</a:t>
            </a:r>
            <a:r>
              <a:rPr lang="zh-CN" altLang="en-US" b="1" dirty="0"/>
              <a:t>扎克伯格</a:t>
            </a:r>
            <a:r>
              <a:rPr lang="en-US" altLang="zh-CN" sz="1200" b="0" i="0" u="none" strike="noStrike" kern="1200" baseline="0" dirty="0">
                <a:solidFill>
                  <a:srgbClr val="C00000"/>
                </a:solidFill>
                <a:latin typeface="+mn-ea"/>
                <a:ea typeface="+mn-ea"/>
                <a:cs typeface="+mn-cs"/>
              </a:rPr>
              <a:t>6</a:t>
            </a:r>
            <a:r>
              <a:rPr lang="zh-CN" altLang="en-US" sz="1200" b="0" i="0" u="none" strike="noStrike" kern="1200" baseline="0" dirty="0">
                <a:solidFill>
                  <a:srgbClr val="C00000"/>
                </a:solidFill>
                <a:latin typeface="+mn-ea"/>
                <a:ea typeface="+mn-ea"/>
                <a:cs typeface="+mn-cs"/>
              </a:rPr>
              <a:t>岁（</a:t>
            </a:r>
            <a:r>
              <a:rPr lang="en-US" altLang="zh-CN" sz="1200" b="0" i="0" u="none" strike="noStrike" kern="1200" baseline="0" dirty="0">
                <a:solidFill>
                  <a:srgbClr val="C00000"/>
                </a:solidFill>
                <a:latin typeface="+mn-ea"/>
                <a:ea typeface="+mn-ea"/>
                <a:cs typeface="+mn-cs"/>
              </a:rPr>
              <a:t>1990 </a:t>
            </a:r>
            <a:r>
              <a:rPr lang="zh-CN" altLang="en-US" sz="1200" b="0" i="0" u="none" strike="noStrike" kern="1200" baseline="0" dirty="0">
                <a:solidFill>
                  <a:srgbClr val="C00000"/>
                </a:solidFill>
                <a:latin typeface="+mn-ea"/>
                <a:ea typeface="+mn-ea"/>
                <a:cs typeface="+mn-cs"/>
              </a:rPr>
              <a:t>年）开始学习 年）开始学习 </a:t>
            </a:r>
            <a:r>
              <a:rPr lang="en-US" altLang="zh-CN" sz="1200" b="0" i="0" u="none" strike="noStrike" kern="1200" baseline="0" dirty="0">
                <a:solidFill>
                  <a:srgbClr val="C00000"/>
                </a:solidFill>
                <a:latin typeface="+mn-ea"/>
                <a:ea typeface="+mn-ea"/>
                <a:cs typeface="+mn-cs"/>
              </a:rPr>
              <a:t>BASIC </a:t>
            </a:r>
            <a:r>
              <a:rPr lang="zh-CN" altLang="en-US" sz="1200" b="0" i="0" u="none" strike="noStrike" kern="1200" baseline="0" dirty="0">
                <a:solidFill>
                  <a:srgbClr val="C00000"/>
                </a:solidFill>
                <a:latin typeface="+mn-ea"/>
                <a:ea typeface="+mn-ea"/>
                <a:cs typeface="+mn-cs"/>
              </a:rPr>
              <a:t>编程，</a:t>
            </a:r>
            <a:r>
              <a:rPr lang="en-US" altLang="zh-CN" sz="1200" b="0" i="0" u="none" strike="noStrike" kern="1200" baseline="0" dirty="0">
                <a:solidFill>
                  <a:srgbClr val="C00000"/>
                </a:solidFill>
                <a:latin typeface="+mn-ea"/>
                <a:ea typeface="+mn-ea"/>
                <a:cs typeface="+mn-cs"/>
              </a:rPr>
              <a:t>2004</a:t>
            </a:r>
            <a:r>
              <a:rPr lang="zh-CN" altLang="en-US" sz="1200" b="0" i="0" u="none" strike="noStrike" kern="1200" baseline="0" dirty="0">
                <a:solidFill>
                  <a:srgbClr val="C00000"/>
                </a:solidFill>
                <a:latin typeface="+mn-ea"/>
                <a:ea typeface="+mn-ea"/>
                <a:cs typeface="+mn-cs"/>
              </a:rPr>
              <a:t>年</a:t>
            </a:r>
            <a:r>
              <a:rPr lang="en-US" altLang="zh-CN" sz="1200" b="0" i="0" u="none" strike="noStrike" kern="1200" baseline="0" dirty="0">
                <a:solidFill>
                  <a:srgbClr val="C00000"/>
                </a:solidFill>
                <a:latin typeface="+mn-ea"/>
                <a:ea typeface="宋体" pitchFamily="2" charset="-122"/>
                <a:cs typeface="+mn-cs"/>
              </a:rPr>
              <a:t>20</a:t>
            </a:r>
            <a:r>
              <a:rPr lang="zh-CN" altLang="en-US" sz="1200" b="0" i="0" u="none" strike="noStrike" kern="1200" baseline="0" dirty="0">
                <a:solidFill>
                  <a:srgbClr val="C00000"/>
                </a:solidFill>
                <a:latin typeface="+mn-ea"/>
                <a:ea typeface="宋体" pitchFamily="2" charset="-122"/>
                <a:cs typeface="+mn-cs"/>
              </a:rPr>
              <a:t>岁</a:t>
            </a:r>
            <a:r>
              <a:rPr lang="zh-CN" altLang="en-US" sz="1200" b="0" i="0" u="none" strike="noStrike" kern="1200" baseline="0" dirty="0">
                <a:solidFill>
                  <a:srgbClr val="C00000"/>
                </a:solidFill>
                <a:latin typeface="+mn-ea"/>
                <a:ea typeface="+mn-ea"/>
                <a:cs typeface="+mn-cs"/>
              </a:rPr>
              <a:t>创办社交网站</a:t>
            </a:r>
            <a:r>
              <a:rPr lang="en-US" altLang="zh-CN" sz="1200" b="0" i="0" u="none" strike="noStrike" kern="1200" baseline="0" dirty="0">
                <a:solidFill>
                  <a:srgbClr val="C00000"/>
                </a:solidFill>
                <a:latin typeface="+mn-ea"/>
                <a:ea typeface="+mn-ea"/>
                <a:cs typeface="+mn-cs"/>
              </a:rPr>
              <a:t>Facebook</a:t>
            </a:r>
            <a:endParaRPr lang="zh-CN" altLang="en-US" sz="1200" b="0" i="0" u="none" strike="noStrike" kern="1200" baseline="0" dirty="0">
              <a:solidFill>
                <a:srgbClr val="C00000"/>
              </a:solidFill>
              <a:latin typeface="+mn-ea"/>
              <a:ea typeface="+mn-ea"/>
              <a:cs typeface="+mn-cs"/>
            </a:endParaRPr>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86</a:t>
            </a:fld>
            <a:endParaRPr lang="en-US" altLang="zh-CN"/>
          </a:p>
        </p:txBody>
      </p:sp>
    </p:spTree>
    <p:extLst>
      <p:ext uri="{BB962C8B-B14F-4D97-AF65-F5344CB8AC3E}">
        <p14:creationId xmlns:p14="http://schemas.microsoft.com/office/powerpoint/2010/main" val="1388988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https://www.miit.gov.cn/jgsj/yxj/xxfb/art/2023/art_f1f73a658e3a405eaa99d638edf2983c.html</a:t>
            </a:r>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25</a:t>
            </a:fld>
            <a:endParaRPr lang="en-US" altLang="zh-CN"/>
          </a:p>
        </p:txBody>
      </p:sp>
    </p:spTree>
    <p:extLst>
      <p:ext uri="{BB962C8B-B14F-4D97-AF65-F5344CB8AC3E}">
        <p14:creationId xmlns:p14="http://schemas.microsoft.com/office/powerpoint/2010/main" val="4010271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大脑工作模式</a:t>
            </a:r>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91</a:t>
            </a:fld>
            <a:endParaRPr lang="en-US" altLang="zh-CN"/>
          </a:p>
        </p:txBody>
      </p:sp>
    </p:spTree>
    <p:extLst>
      <p:ext uri="{BB962C8B-B14F-4D97-AF65-F5344CB8AC3E}">
        <p14:creationId xmlns:p14="http://schemas.microsoft.com/office/powerpoint/2010/main" val="2889900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课程攻略</a:t>
            </a:r>
            <a:endParaRPr lang="en-US" altLang="zh-CN" dirty="0"/>
          </a:p>
          <a:p>
            <a:r>
              <a:rPr lang="en-US" altLang="zh-CN" dirty="0"/>
              <a:t>https://github.com/QSCTech/zju-icicles</a:t>
            </a:r>
          </a:p>
          <a:p>
            <a:r>
              <a:rPr lang="en-US" altLang="zh-CN" dirty="0"/>
              <a:t>https://github.com/PKUanonym/REKCARC-TSC-UHT</a:t>
            </a:r>
          </a:p>
          <a:p>
            <a:r>
              <a:rPr lang="en-US" altLang="zh-CN" dirty="0"/>
              <a:t>https://github.com/zjdx1998/seucourseshare</a:t>
            </a:r>
          </a:p>
          <a:p>
            <a:r>
              <a:rPr lang="en-US" altLang="zh-CN" dirty="0"/>
              <a:t>https://github.com/tongtzeho/PKUCourse</a:t>
            </a:r>
          </a:p>
          <a:p>
            <a:r>
              <a:rPr lang="en-US" altLang="zh-CN" dirty="0"/>
              <a:t>https://github.com/c-hj/SJTU-Courses</a:t>
            </a:r>
          </a:p>
          <a:p>
            <a:r>
              <a:rPr lang="en-US" altLang="zh-CN" dirty="0"/>
              <a:t>https://github.com/USTC-Resource/USTC-Course</a:t>
            </a:r>
          </a:p>
          <a:p>
            <a:r>
              <a:rPr lang="en-US" altLang="zh-CN" dirty="0"/>
              <a:t>https://github.com/idealclover/NJU-Review-Materials</a:t>
            </a:r>
          </a:p>
          <a:p>
            <a:r>
              <a:rPr lang="en-US" altLang="zh-CN" dirty="0"/>
              <a:t>https://github.com/brenner8023/gdut-course</a:t>
            </a:r>
          </a:p>
          <a:p>
            <a:r>
              <a:rPr lang="en-US" altLang="zh-CN" dirty="0"/>
              <a:t>https://github.com/CooperNiu/ZZU-Courses-Resource</a:t>
            </a:r>
          </a:p>
          <a:p>
            <a:r>
              <a:rPr lang="en-US" altLang="zh-CN" dirty="0"/>
              <a:t>https://github.com/sysuexam/SYSU-Exam</a:t>
            </a:r>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109</a:t>
            </a:fld>
            <a:endParaRPr lang="en-US" altLang="zh-CN"/>
          </a:p>
        </p:txBody>
      </p:sp>
    </p:spTree>
    <p:extLst>
      <p:ext uri="{BB962C8B-B14F-4D97-AF65-F5344CB8AC3E}">
        <p14:creationId xmlns:p14="http://schemas.microsoft.com/office/powerpoint/2010/main" val="4027951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反木桶效应理论</a:t>
            </a:r>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114</a:t>
            </a:fld>
            <a:endParaRPr lang="en-US" altLang="zh-CN"/>
          </a:p>
        </p:txBody>
      </p:sp>
    </p:spTree>
    <p:extLst>
      <p:ext uri="{BB962C8B-B14F-4D97-AF65-F5344CB8AC3E}">
        <p14:creationId xmlns:p14="http://schemas.microsoft.com/office/powerpoint/2010/main" val="2281565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软件工程推免</a:t>
            </a:r>
            <a:r>
              <a:rPr lang="zh-CN" altLang="en-US" dirty="0" smtClean="0"/>
              <a:t>指标</a:t>
            </a:r>
            <a:r>
              <a:rPr lang="en-US" altLang="zh-CN" dirty="0" smtClean="0"/>
              <a:t>8+</a:t>
            </a:r>
            <a:endParaRPr lang="en-US" altLang="zh-CN" dirty="0"/>
          </a:p>
          <a:p>
            <a:r>
              <a:rPr lang="zh-CN" altLang="en-US" dirty="0"/>
              <a:t>好学校推免比例</a:t>
            </a:r>
            <a:r>
              <a:rPr lang="en-US" altLang="zh-CN" dirty="0"/>
              <a:t>20-30% </a:t>
            </a:r>
            <a:r>
              <a:rPr lang="zh-CN" altLang="en-US" dirty="0"/>
              <a:t>卷啊</a:t>
            </a:r>
            <a:endParaRPr lang="en-US" altLang="zh-CN" dirty="0"/>
          </a:p>
          <a:p>
            <a:r>
              <a:rPr lang="zh-CN" altLang="en-US" dirty="0"/>
              <a:t>学科竞赛 科研立项 大创项目</a:t>
            </a:r>
            <a:endParaRPr lang="en-US" altLang="zh-CN" dirty="0"/>
          </a:p>
          <a:p>
            <a:r>
              <a:rPr lang="zh-CN" altLang="en-US" dirty="0"/>
              <a:t>以赛促教</a:t>
            </a:r>
            <a:r>
              <a:rPr lang="en-US" altLang="zh-CN" dirty="0"/>
              <a:t>,</a:t>
            </a:r>
            <a:r>
              <a:rPr lang="zh-CN" altLang="en-US" dirty="0"/>
              <a:t>以赛促学</a:t>
            </a:r>
            <a:r>
              <a:rPr lang="en-US" altLang="zh-CN" dirty="0"/>
              <a:t>,</a:t>
            </a:r>
            <a:r>
              <a:rPr lang="zh-CN" altLang="en-US" dirty="0"/>
              <a:t>以赛促改</a:t>
            </a:r>
            <a:r>
              <a:rPr lang="en-US" altLang="zh-CN" dirty="0"/>
              <a:t>,</a:t>
            </a:r>
            <a:r>
              <a:rPr lang="zh-CN" altLang="en-US" dirty="0"/>
              <a:t>以赛促建</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D1610E8A-9F6F-47CE-B2DE-B2CB0570C129}" type="slidenum">
              <a:rPr lang="zh-CN" altLang="en-US" smtClean="0"/>
              <a:pPr>
                <a:defRPr/>
              </a:pPr>
              <a:t>115</a:t>
            </a:fld>
            <a:endParaRPr lang="en-US" altLang="zh-CN"/>
          </a:p>
        </p:txBody>
      </p:sp>
    </p:spTree>
    <p:extLst>
      <p:ext uri="{BB962C8B-B14F-4D97-AF65-F5344CB8AC3E}">
        <p14:creationId xmlns:p14="http://schemas.microsoft.com/office/powerpoint/2010/main" val="8881907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只知埋头走路，不知抬头看路，人生没有目标没有规划，对社会一无所知，除了做题什么都不干，什么都不会，跟成人的社交几乎为零</a:t>
            </a:r>
            <a:r>
              <a:rPr lang="en-US" altLang="zh-CN" dirty="0"/>
              <a:t>——</a:t>
            </a:r>
            <a:r>
              <a:rPr lang="zh-CN" altLang="en-US" dirty="0"/>
              <a:t>很多高中学生的状态</a:t>
            </a:r>
            <a:endParaRPr lang="en-US" altLang="zh-CN" dirty="0"/>
          </a:p>
          <a:p>
            <a:r>
              <a:rPr lang="zh-CN" altLang="en-US" dirty="0"/>
              <a:t>家庭</a:t>
            </a:r>
            <a:r>
              <a:rPr lang="en-US" altLang="zh-CN" dirty="0"/>
              <a:t>/</a:t>
            </a:r>
            <a:r>
              <a:rPr lang="zh-CN" altLang="en-US" dirty="0"/>
              <a:t>家族缺少能够指引道路</a:t>
            </a:r>
            <a:r>
              <a:rPr lang="en-US" altLang="zh-CN" dirty="0"/>
              <a:t>/</a:t>
            </a:r>
            <a:r>
              <a:rPr lang="zh-CN" altLang="en-US" dirty="0"/>
              <a:t>规划人生的人物，导致孩子在考上大学之后就失去了方向</a:t>
            </a:r>
          </a:p>
        </p:txBody>
      </p:sp>
      <p:sp>
        <p:nvSpPr>
          <p:cNvPr id="4" name="灯片编号占位符 3"/>
          <p:cNvSpPr>
            <a:spLocks noGrp="1"/>
          </p:cNvSpPr>
          <p:nvPr>
            <p:ph type="sldNum" sz="quarter" idx="5"/>
          </p:nvPr>
        </p:nvSpPr>
        <p:spPr/>
        <p:txBody>
          <a:bodyPr/>
          <a:lstStyle/>
          <a:p>
            <a:pPr>
              <a:defRPr/>
            </a:pPr>
            <a:fld id="{D1610E8A-9F6F-47CE-B2DE-B2CB0570C129}" type="slidenum">
              <a:rPr lang="zh-CN" altLang="en-US" smtClean="0"/>
              <a:pPr>
                <a:defRPr/>
              </a:pPr>
              <a:t>117</a:t>
            </a:fld>
            <a:endParaRPr lang="en-US" altLang="zh-CN"/>
          </a:p>
        </p:txBody>
      </p:sp>
    </p:spTree>
    <p:extLst>
      <p:ext uri="{BB962C8B-B14F-4D97-AF65-F5344CB8AC3E}">
        <p14:creationId xmlns:p14="http://schemas.microsoft.com/office/powerpoint/2010/main" val="76595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26</a:t>
            </a:fld>
            <a:endParaRPr lang="en-US" altLang="zh-CN"/>
          </a:p>
        </p:txBody>
      </p:sp>
    </p:spTree>
    <p:extLst>
      <p:ext uri="{BB962C8B-B14F-4D97-AF65-F5344CB8AC3E}">
        <p14:creationId xmlns:p14="http://schemas.microsoft.com/office/powerpoint/2010/main" val="170830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27</a:t>
            </a:fld>
            <a:endParaRPr lang="en-US" altLang="zh-CN"/>
          </a:p>
        </p:txBody>
      </p:sp>
    </p:spTree>
    <p:extLst>
      <p:ext uri="{BB962C8B-B14F-4D97-AF65-F5344CB8AC3E}">
        <p14:creationId xmlns:p14="http://schemas.microsoft.com/office/powerpoint/2010/main" val="91364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610E8A-9F6F-47CE-B2DE-B2CB0570C129}" type="slidenum">
              <a:rPr lang="zh-CN" altLang="en-US" smtClean="0"/>
              <a:pPr>
                <a:defRPr/>
              </a:pPr>
              <a:t>28</a:t>
            </a:fld>
            <a:endParaRPr lang="en-US" altLang="zh-CN"/>
          </a:p>
        </p:txBody>
      </p:sp>
    </p:spTree>
    <p:extLst>
      <p:ext uri="{BB962C8B-B14F-4D97-AF65-F5344CB8AC3E}">
        <p14:creationId xmlns:p14="http://schemas.microsoft.com/office/powerpoint/2010/main" val="10803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五边形 3"/>
          <p:cNvSpPr>
            <a:spLocks noChangeArrowheads="1"/>
          </p:cNvSpPr>
          <p:nvPr userDrawn="1"/>
        </p:nvSpPr>
        <p:spPr bwMode="auto">
          <a:xfrm>
            <a:off x="0" y="0"/>
            <a:ext cx="1270000" cy="539750"/>
          </a:xfrm>
          <a:prstGeom prst="homePlate">
            <a:avLst>
              <a:gd name="adj" fmla="val 58824"/>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6" name="灯片编号占位符 9"/>
          <p:cNvSpPr txBox="1">
            <a:spLocks/>
          </p:cNvSpPr>
          <p:nvPr userDrawn="1"/>
        </p:nvSpPr>
        <p:spPr>
          <a:xfrm>
            <a:off x="160338" y="47625"/>
            <a:ext cx="847725" cy="420688"/>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fld id="{E790039A-003E-4423-ACB0-E86A849C3150}" type="slidenum">
              <a:rPr lang="zh-CN" altLang="en-US" sz="2000" smtClean="0">
                <a:solidFill>
                  <a:schemeClr val="bg1"/>
                </a:solidFill>
                <a:latin typeface="Book Antiqua" panose="02040602050305030304" pitchFamily="18" charset="0"/>
                <a:ea typeface="微软雅黑" panose="020B0503020204020204" pitchFamily="34" charset="-122"/>
              </a:rPr>
              <a:pPr eaLnBrk="1" hangingPunct="1">
                <a:buFont typeface="Arial" panose="020B0604020202020204" pitchFamily="34" charset="0"/>
                <a:buNone/>
                <a:defRPr/>
              </a:pPr>
              <a:t>‹#›</a:t>
            </a:fld>
            <a:endParaRPr lang="zh-CN" altLang="en-US" sz="2000">
              <a:solidFill>
                <a:schemeClr val="bg1"/>
              </a:solidFill>
              <a:latin typeface="Book Antiqua" panose="02040602050305030304" pitchFamily="18" charset="0"/>
              <a:ea typeface="微软雅黑" panose="020B0503020204020204" pitchFamily="34" charset="-122"/>
            </a:endParaRPr>
          </a:p>
        </p:txBody>
      </p:sp>
      <p:sp>
        <p:nvSpPr>
          <p:cNvPr id="3" name="内容占位符 2"/>
          <p:cNvSpPr>
            <a:spLocks noGrp="1"/>
          </p:cNvSpPr>
          <p:nvPr>
            <p:ph idx="1"/>
          </p:nvPr>
        </p:nvSpPr>
        <p:spPr/>
        <p:txBody>
          <a:bodyPr/>
          <a:lstStyle>
            <a:lvl1pPr>
              <a:defRPr b="1" baseline="0">
                <a:latin typeface="Book Antiqua" pitchFamily="18" charset="0"/>
              </a:defRPr>
            </a:lvl1pPr>
            <a:lvl2pPr>
              <a:defRPr sz="2800" baseline="0">
                <a:latin typeface="Book Antiqua" pitchFamily="18" charset="0"/>
              </a:defRPr>
            </a:lvl2pPr>
            <a:lvl3pPr>
              <a:defRPr sz="2800" baseline="0">
                <a:latin typeface="Book Antiqua" pitchFamily="18" charset="0"/>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标题 4"/>
          <p:cNvSpPr>
            <a:spLocks noGrp="1"/>
          </p:cNvSpPr>
          <p:nvPr>
            <p:ph type="title"/>
          </p:nvPr>
        </p:nvSpPr>
        <p:spPr/>
        <p:txBody>
          <a:bodyPr/>
          <a:lstStyle>
            <a:lvl1pPr>
              <a:defRPr baseline="0">
                <a:latin typeface="Book Antiqua" pitchFamily="18" charset="0"/>
              </a:defRPr>
            </a:lvl1pPr>
          </a:lstStyle>
          <a:p>
            <a:r>
              <a:rPr lang="zh-CN" altLang="en-US" dirty="0"/>
              <a:t>单击此处编辑母版标题样式</a:t>
            </a:r>
          </a:p>
        </p:txBody>
      </p:sp>
    </p:spTree>
    <p:extLst>
      <p:ext uri="{BB962C8B-B14F-4D97-AF65-F5344CB8AC3E}">
        <p14:creationId xmlns:p14="http://schemas.microsoft.com/office/powerpoint/2010/main" val="414699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9"/>
          <p:cNvSpPr>
            <a:spLocks noGrp="1"/>
          </p:cNvSpPr>
          <p:nvPr>
            <p:ph type="sldNum" sz="quarter" idx="10"/>
          </p:nvPr>
        </p:nvSpPr>
        <p:spPr/>
        <p:txBody>
          <a:bodyPr/>
          <a:lstStyle>
            <a:lvl1pPr>
              <a:defRPr/>
            </a:lvl1pPr>
          </a:lstStyle>
          <a:p>
            <a:pPr>
              <a:defRPr/>
            </a:pPr>
            <a:fld id="{34688030-AEB3-4C20-83D0-D052D4D9BCD0}" type="slidenum">
              <a:rPr lang="zh-CN" altLang="en-US"/>
              <a:pPr>
                <a:defRPr/>
              </a:pPr>
              <a:t>‹#›</a:t>
            </a:fld>
            <a:endParaRPr lang="zh-CN" altLang="en-US"/>
          </a:p>
        </p:txBody>
      </p:sp>
    </p:spTree>
    <p:extLst>
      <p:ext uri="{BB962C8B-B14F-4D97-AF65-F5344CB8AC3E}">
        <p14:creationId xmlns:p14="http://schemas.microsoft.com/office/powerpoint/2010/main" val="428324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4_标题幻灯片">
    <p:spTree>
      <p:nvGrpSpPr>
        <p:cNvPr id="1" name=""/>
        <p:cNvGrpSpPr/>
        <p:nvPr/>
      </p:nvGrpSpPr>
      <p:grpSpPr>
        <a:xfrm>
          <a:off x="0" y="0"/>
          <a:ext cx="0" cy="0"/>
          <a:chOff x="0" y="0"/>
          <a:chExt cx="0" cy="0"/>
        </a:xfrm>
      </p:grpSpPr>
      <p:sp>
        <p:nvSpPr>
          <p:cNvPr id="2" name="文本框 37"/>
          <p:cNvSpPr txBox="1"/>
          <p:nvPr userDrawn="1"/>
        </p:nvSpPr>
        <p:spPr>
          <a:xfrm>
            <a:off x="4094802" y="270850"/>
            <a:ext cx="1061785" cy="346098"/>
          </a:xfrm>
          <a:prstGeom prst="rect">
            <a:avLst/>
          </a:prstGeom>
          <a:noFill/>
        </p:spPr>
        <p:txBody>
          <a:bodyPr wrap="none" lIns="68558" tIns="34279" rIns="68558" bIns="34279">
            <a:spAutoFit/>
          </a:bodyPr>
          <a:lstStyle/>
          <a:p>
            <a:pPr defTabSz="685829" eaLnBrk="1" fontAlgn="auto" hangingPunct="1">
              <a:spcBef>
                <a:spcPts val="0"/>
              </a:spcBef>
              <a:spcAft>
                <a:spcPts val="0"/>
              </a:spcAft>
              <a:defRPr/>
            </a:pPr>
            <a:r>
              <a:rPr lang="zh-CN" altLang="en-US" sz="1799" dirty="0">
                <a:solidFill>
                  <a:schemeClr val="accent1"/>
                </a:solidFill>
                <a:latin typeface="微软雅黑" pitchFamily="34" charset="-122"/>
                <a:ea typeface="微软雅黑" pitchFamily="34" charset="-122"/>
              </a:rPr>
              <a:t>项目介绍</a:t>
            </a:r>
            <a:endParaRPr lang="zh-CN" altLang="en-US" sz="1799" kern="0" dirty="0">
              <a:solidFill>
                <a:schemeClr val="accent1"/>
              </a:solidFill>
              <a:latin typeface="微软雅黑" pitchFamily="34" charset="-122"/>
              <a:ea typeface="微软雅黑" pitchFamily="34" charset="-122"/>
            </a:endParaRPr>
          </a:p>
        </p:txBody>
      </p:sp>
      <p:cxnSp>
        <p:nvCxnSpPr>
          <p:cNvPr id="3" name="直接连接符 2"/>
          <p:cNvCxnSpPr>
            <a:cxnSpLocks/>
          </p:cNvCxnSpPr>
          <p:nvPr userDrawn="1"/>
        </p:nvCxnSpPr>
        <p:spPr>
          <a:xfrm>
            <a:off x="1" y="501496"/>
            <a:ext cx="36377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userDrawn="1"/>
        </p:nvCxnSpPr>
        <p:spPr>
          <a:xfrm>
            <a:off x="5506292" y="501496"/>
            <a:ext cx="36377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234768"/>
      </p:ext>
    </p:extLst>
  </p:cSld>
  <p:clrMapOvr>
    <a:masterClrMapping/>
  </p:clrMapOvr>
  <p:transition spd="slow" advClick="0" advTm="0">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2302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1277938" y="-114300"/>
            <a:ext cx="6988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Text Placeholder 2"/>
          <p:cNvSpPr>
            <a:spLocks noGrp="1" noChangeArrowheads="1"/>
          </p:cNvSpPr>
          <p:nvPr>
            <p:ph type="body" idx="1"/>
          </p:nvPr>
        </p:nvSpPr>
        <p:spPr bwMode="auto">
          <a:xfrm>
            <a:off x="442913" y="815975"/>
            <a:ext cx="8415337"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p:txBody>
      </p:sp>
      <p:sp>
        <p:nvSpPr>
          <p:cNvPr id="1028" name="直接连接符 5"/>
          <p:cNvSpPr>
            <a:spLocks noChangeShapeType="1"/>
          </p:cNvSpPr>
          <p:nvPr/>
        </p:nvSpPr>
        <p:spPr bwMode="auto">
          <a:xfrm>
            <a:off x="0" y="544513"/>
            <a:ext cx="8936038" cy="0"/>
          </a:xfrm>
          <a:prstGeom prst="line">
            <a:avLst/>
          </a:prstGeom>
          <a:noFill/>
          <a:ln w="28575">
            <a:solidFill>
              <a:srgbClr val="008AF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 name="五边形 3"/>
          <p:cNvSpPr>
            <a:spLocks noChangeArrowheads="1"/>
          </p:cNvSpPr>
          <p:nvPr/>
        </p:nvSpPr>
        <p:spPr bwMode="auto">
          <a:xfrm>
            <a:off x="0" y="0"/>
            <a:ext cx="1270000" cy="539750"/>
          </a:xfrm>
          <a:prstGeom prst="homePlate">
            <a:avLst>
              <a:gd name="adj" fmla="val 58824"/>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sz="2400">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10" name="灯片编号占位符 9"/>
          <p:cNvSpPr>
            <a:spLocks noGrp="1"/>
          </p:cNvSpPr>
          <p:nvPr>
            <p:ph type="sldNum" sz="quarter" idx="4"/>
          </p:nvPr>
        </p:nvSpPr>
        <p:spPr>
          <a:xfrm>
            <a:off x="207963" y="66675"/>
            <a:ext cx="847725" cy="420688"/>
          </a:xfrm>
          <a:prstGeom prst="rect">
            <a:avLst/>
          </a:prstGeom>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2000">
                <a:solidFill>
                  <a:schemeClr val="bg1"/>
                </a:solidFill>
                <a:latin typeface="Book Antiqua" panose="02040602050305030304" pitchFamily="18" charset="0"/>
                <a:ea typeface="微软雅黑" panose="020B0503020204020204" pitchFamily="34" charset="-122"/>
              </a:defRPr>
            </a:lvl1pPr>
          </a:lstStyle>
          <a:p>
            <a:pPr>
              <a:defRPr/>
            </a:pPr>
            <a:fld id="{05196B34-DB43-44F4-9050-F3FEE6C4FC0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6" r:id="rId2"/>
    <p:sldLayoutId id="2147483709" r:id="rId3"/>
  </p:sldLayoutIdLst>
  <p:hf hdr="0" ftr="0" dt="0"/>
  <p:txStyles>
    <p:titleStyle>
      <a:lvl1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9pPr>
    </p:titleStyle>
    <p:bodyStyle>
      <a:lvl1pPr marL="228600" indent="-228600" algn="l" rtl="0" eaLnBrk="0" fontAlgn="base" hangingPunct="0">
        <a:lnSpc>
          <a:spcPct val="90000"/>
        </a:lnSpc>
        <a:spcBef>
          <a:spcPts val="1000"/>
        </a:spcBef>
        <a:spcAft>
          <a:spcPct val="0"/>
        </a:spcAft>
        <a:buClr>
          <a:srgbClr val="008AF2"/>
        </a:buClr>
        <a:buFont typeface="Wingdings" panose="05000000000000000000" pitchFamily="2" charset="2"/>
        <a:buChar char="p"/>
        <a:defRPr lang="zh-CN" altLang="en-US" sz="2800" b="1" dirty="0">
          <a:solidFill>
            <a:schemeClr val="tx1"/>
          </a:solidFill>
          <a:latin typeface="Book Antiqua" pitchFamily="18" charset="0"/>
          <a:ea typeface="微软雅黑" pitchFamily="34"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Clr>
          <a:srgbClr val="008AF2"/>
        </a:buClr>
        <a:buFont typeface="Times New Roman" panose="02020603050405020304" pitchFamily="18" charset="0"/>
        <a:buChar char="─"/>
        <a:defRPr lang="zh-CN" altLang="en-US" sz="2800" dirty="0">
          <a:solidFill>
            <a:schemeClr val="tx1"/>
          </a:solidFill>
          <a:latin typeface="Book Antiqua" pitchFamily="18" charset="0"/>
          <a:ea typeface="微软雅黑" pitchFamily="34"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Clr>
          <a:srgbClr val="008AF2"/>
        </a:buClr>
        <a:buFont typeface="Wingdings" panose="05000000000000000000" pitchFamily="2" charset="2"/>
        <a:buChar char="Ø"/>
        <a:defRPr lang="zh-CN" altLang="en-US" sz="2800" dirty="0">
          <a:solidFill>
            <a:schemeClr val="tx1"/>
          </a:solidFill>
          <a:latin typeface="Book Antiqua" pitchFamily="18" charset="0"/>
          <a:ea typeface="微软雅黑" pitchFamily="34"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6" name="矩形 6"/>
          <p:cNvSpPr>
            <a:spLocks noChangeArrowheads="1"/>
          </p:cNvSpPr>
          <p:nvPr/>
        </p:nvSpPr>
        <p:spPr bwMode="auto">
          <a:xfrm>
            <a:off x="0" y="1343025"/>
            <a:ext cx="9144000" cy="1150938"/>
          </a:xfrm>
          <a:prstGeom prst="rect">
            <a:avLst/>
          </a:prstGeom>
          <a:solidFill>
            <a:srgbClr val="008AF2"/>
          </a:solidFill>
          <a:ln>
            <a:noFill/>
          </a:ln>
        </p:spPr>
        <p:txBody>
          <a:bodyPr anchor="ctr"/>
          <a:lstStyle/>
          <a:p>
            <a:pPr algn="ctr" eaLnBrk="1" hangingPunct="1">
              <a:defRPr/>
            </a:pPr>
            <a:endParaRPr lang="zh-CN" altLang="en-US" sz="3200" b="1">
              <a:solidFill>
                <a:schemeClr val="bg1"/>
              </a:solidFill>
              <a:effectLst>
                <a:outerShdw blurRad="38100" dist="38100" dir="2700000" algn="tl">
                  <a:srgbClr val="000000"/>
                </a:outerShdw>
              </a:effectLst>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707" r:id="rId1"/>
  </p:sldLayoutIdLst>
  <p:hf hdr="0" ftr="0" dt="0"/>
  <p:txStyles>
    <p:titleStyle>
      <a:lvl1pPr algn="ctr" rtl="0" eaLnBrk="0" fontAlgn="base" hangingPunct="0">
        <a:spcBef>
          <a:spcPct val="0"/>
        </a:spcBef>
        <a:spcAft>
          <a:spcPct val="0"/>
        </a:spcAft>
        <a:defRPr sz="4400" b="1">
          <a:solidFill>
            <a:srgbClr val="CC3300"/>
          </a:solidFill>
          <a:latin typeface="+mj-lt"/>
          <a:ea typeface="+mj-ea"/>
          <a:cs typeface="+mj-cs"/>
        </a:defRPr>
      </a:lvl1pPr>
      <a:lvl2pPr algn="ctr" rtl="0" eaLnBrk="0" fontAlgn="base" hangingPunct="0">
        <a:spcBef>
          <a:spcPct val="0"/>
        </a:spcBef>
        <a:spcAft>
          <a:spcPct val="0"/>
        </a:spcAft>
        <a:defRPr sz="4400" b="1">
          <a:solidFill>
            <a:srgbClr val="CC3300"/>
          </a:solidFill>
          <a:latin typeface="Book Antiqua" pitchFamily="18" charset="0"/>
          <a:ea typeface="微软雅黑" pitchFamily="34" charset="-122"/>
        </a:defRPr>
      </a:lvl2pPr>
      <a:lvl3pPr algn="ctr" rtl="0" eaLnBrk="0" fontAlgn="base" hangingPunct="0">
        <a:spcBef>
          <a:spcPct val="0"/>
        </a:spcBef>
        <a:spcAft>
          <a:spcPct val="0"/>
        </a:spcAft>
        <a:defRPr sz="4400" b="1">
          <a:solidFill>
            <a:srgbClr val="CC3300"/>
          </a:solidFill>
          <a:latin typeface="Book Antiqua" pitchFamily="18" charset="0"/>
          <a:ea typeface="微软雅黑" pitchFamily="34" charset="-122"/>
        </a:defRPr>
      </a:lvl3pPr>
      <a:lvl4pPr algn="ctr" rtl="0" eaLnBrk="0" fontAlgn="base" hangingPunct="0">
        <a:spcBef>
          <a:spcPct val="0"/>
        </a:spcBef>
        <a:spcAft>
          <a:spcPct val="0"/>
        </a:spcAft>
        <a:defRPr sz="4400" b="1">
          <a:solidFill>
            <a:srgbClr val="CC3300"/>
          </a:solidFill>
          <a:latin typeface="Book Antiqua" pitchFamily="18" charset="0"/>
          <a:ea typeface="微软雅黑" pitchFamily="34" charset="-122"/>
        </a:defRPr>
      </a:lvl4pPr>
      <a:lvl5pPr algn="ctr" rtl="0" eaLnBrk="0" fontAlgn="base" hangingPunct="0">
        <a:spcBef>
          <a:spcPct val="0"/>
        </a:spcBef>
        <a:spcAft>
          <a:spcPct val="0"/>
        </a:spcAft>
        <a:defRPr sz="4400" b="1">
          <a:solidFill>
            <a:srgbClr val="CC3300"/>
          </a:solidFill>
          <a:latin typeface="Book Antiqua" pitchFamily="18" charset="0"/>
          <a:ea typeface="微软雅黑" pitchFamily="34" charset="-122"/>
        </a:defRPr>
      </a:lvl5pPr>
      <a:lvl6pPr marL="457200" algn="ctr" rtl="0" fontAlgn="base">
        <a:spcBef>
          <a:spcPct val="0"/>
        </a:spcBef>
        <a:spcAft>
          <a:spcPct val="0"/>
        </a:spcAft>
        <a:defRPr sz="4400" b="1">
          <a:solidFill>
            <a:srgbClr val="CC3300"/>
          </a:solidFill>
          <a:latin typeface="Book Antiqua" pitchFamily="18" charset="0"/>
          <a:ea typeface="微软雅黑" pitchFamily="34" charset="-122"/>
        </a:defRPr>
      </a:lvl6pPr>
      <a:lvl7pPr marL="914400" algn="ctr" rtl="0" fontAlgn="base">
        <a:spcBef>
          <a:spcPct val="0"/>
        </a:spcBef>
        <a:spcAft>
          <a:spcPct val="0"/>
        </a:spcAft>
        <a:defRPr sz="4400" b="1">
          <a:solidFill>
            <a:srgbClr val="CC3300"/>
          </a:solidFill>
          <a:latin typeface="Book Antiqua" pitchFamily="18" charset="0"/>
          <a:ea typeface="微软雅黑" pitchFamily="34" charset="-122"/>
        </a:defRPr>
      </a:lvl7pPr>
      <a:lvl8pPr marL="1371600" algn="ctr" rtl="0" fontAlgn="base">
        <a:spcBef>
          <a:spcPct val="0"/>
        </a:spcBef>
        <a:spcAft>
          <a:spcPct val="0"/>
        </a:spcAft>
        <a:defRPr sz="4400" b="1">
          <a:solidFill>
            <a:srgbClr val="CC3300"/>
          </a:solidFill>
          <a:latin typeface="Book Antiqua" pitchFamily="18" charset="0"/>
          <a:ea typeface="微软雅黑" pitchFamily="34" charset="-122"/>
        </a:defRPr>
      </a:lvl8pPr>
      <a:lvl9pPr marL="1828800" algn="ctr" rtl="0" fontAlgn="base">
        <a:spcBef>
          <a:spcPct val="0"/>
        </a:spcBef>
        <a:spcAft>
          <a:spcPct val="0"/>
        </a:spcAft>
        <a:defRPr sz="4400" b="1">
          <a:solidFill>
            <a:srgbClr val="CC3300"/>
          </a:solidFill>
          <a:latin typeface="Book Antiqua" pitchFamily="18" charset="0"/>
          <a:ea typeface="微软雅黑" pitchFamily="34"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github.com/USTC-Resource/USTC-Course" TargetMode="External"/><Relationship Id="rId13" Type="http://schemas.openxmlformats.org/officeDocument/2006/relationships/hyperlink" Target="https://www.yuque.com/0xffff.one/cs-learning" TargetMode="External"/><Relationship Id="rId3" Type="http://schemas.openxmlformats.org/officeDocument/2006/relationships/hyperlink" Target="https://github.com/QSCTech/zju-icicles" TargetMode="External"/><Relationship Id="rId7" Type="http://schemas.openxmlformats.org/officeDocument/2006/relationships/hyperlink" Target="https://github.com/idealclover/NJU-Review-Materials" TargetMode="External"/><Relationship Id="rId12" Type="http://schemas.openxmlformats.org/officeDocument/2006/relationships/hyperlink" Target="https://github.com/CooperNiu/ZZU-Courses-Resource"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s://github.com/ysyisyourbrother/SYSU_Notebook" TargetMode="External"/><Relationship Id="rId11" Type="http://schemas.openxmlformats.org/officeDocument/2006/relationships/hyperlink" Target="https://github.com/brenner8023/gdut-course" TargetMode="External"/><Relationship Id="rId5" Type="http://schemas.openxmlformats.org/officeDocument/2006/relationships/hyperlink" Target="https://github.com/lib-pku/libpku" TargetMode="External"/><Relationship Id="rId10" Type="http://schemas.openxmlformats.org/officeDocument/2006/relationships/hyperlink" Target="https://github.com/zjdx1998/seucourseshare" TargetMode="External"/><Relationship Id="rId4" Type="http://schemas.openxmlformats.org/officeDocument/2006/relationships/hyperlink" Target="https://github.com/PKUanonym/REKCARC-TSC-UHT" TargetMode="External"/><Relationship Id="rId9" Type="http://schemas.openxmlformats.org/officeDocument/2006/relationships/hyperlink" Target="https://github.com/CoolPhilChen/SJTU-Cours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missing-semester-cn.github.io/" TargetMode="Externa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hyperlink" Target="https://missing.csail.mit.edu/"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jpg"/></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1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118.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job.bytedance.com/society/position" TargetMode="Externa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alent.baidu.com/external/baidu/index.html#/social/2" TargetMode="Externa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careers.tencent.com/home.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it.gov.cn/jgsj/ghs/zlygh/art/2022/art_f43c068acfb14f15b8daf4238945deb0.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rmzxb.com.cn/c/2021-12-02/2996783.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mp.weixin.qq.com/s/IhvqHT9Sh3ebG3xfOwXsC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mp.weixin.qq.com/s/IhvqHT9Sh3ebG3xfOwXsCA"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hyperlink" Target="http://product.dangdang.com/22524531.html" TargetMode="External"/><Relationship Id="rId7" Type="http://schemas.openxmlformats.org/officeDocument/2006/relationships/hyperlink" Target="http://product.dangdang.com/11228387715.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hyperlink" Target="http://product.dangdang.com/22503580.html" TargetMode="External"/><Relationship Id="rId4" Type="http://schemas.openxmlformats.org/officeDocument/2006/relationships/image" Target="../media/image55.jpg"/><Relationship Id="rId9" Type="http://schemas.openxmlformats.org/officeDocument/2006/relationships/hyperlink" Target="http://www.sac.gov.c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9"/>
          <p:cNvGrpSpPr>
            <a:grpSpLocks/>
          </p:cNvGrpSpPr>
          <p:nvPr/>
        </p:nvGrpSpPr>
        <p:grpSpPr bwMode="auto">
          <a:xfrm>
            <a:off x="4598988" y="6511925"/>
            <a:ext cx="230187" cy="307975"/>
            <a:chOff x="0" y="0"/>
            <a:chExt cx="307240" cy="307676"/>
          </a:xfrm>
        </p:grpSpPr>
        <p:sp>
          <p:nvSpPr>
            <p:cNvPr id="5128" name="Isosceles Triangle 9">
              <a:hlinkClick r:id="" action="ppaction://hlinkshowjump?jump=nextslide"/>
            </p:cNvPr>
            <p:cNvSpPr>
              <a:spLocks noChangeArrowheads="1"/>
            </p:cNvSpPr>
            <p:nvPr/>
          </p:nvSpPr>
          <p:spPr bwMode="auto">
            <a:xfrm rot="5400000">
              <a:off x="86779" y="95679"/>
              <a:ext cx="133649" cy="115216"/>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grpSp>
      <p:grpSp>
        <p:nvGrpSpPr>
          <p:cNvPr id="5123" name="Group 12"/>
          <p:cNvGrpSpPr>
            <a:grpSpLocks/>
          </p:cNvGrpSpPr>
          <p:nvPr/>
        </p:nvGrpSpPr>
        <p:grpSpPr bwMode="auto">
          <a:xfrm>
            <a:off x="4335463" y="6511925"/>
            <a:ext cx="230187" cy="307975"/>
            <a:chOff x="0" y="0"/>
            <a:chExt cx="307676" cy="307676"/>
          </a:xfrm>
        </p:grpSpPr>
        <p:sp>
          <p:nvSpPr>
            <p:cNvPr id="5127" name="Isosceles Triangle 22">
              <a:hlinkClick r:id="" action="ppaction://hlinkshowjump?jump=previousslide"/>
            </p:cNvPr>
            <p:cNvSpPr>
              <a:spLocks noChangeArrowheads="1"/>
            </p:cNvSpPr>
            <p:nvPr/>
          </p:nvSpPr>
          <p:spPr bwMode="auto">
            <a:xfrm rot="-5400000">
              <a:off x="62973" y="102675"/>
              <a:ext cx="133646" cy="115213"/>
            </a:xfrm>
            <a:prstGeom prst="triangle">
              <a:avLst>
                <a:gd name="adj" fmla="val 50000"/>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grpSp>
      <p:sp>
        <p:nvSpPr>
          <p:cNvPr id="5124" name="Text Box 15"/>
          <p:cNvSpPr txBox="1">
            <a:spLocks noChangeArrowheads="1"/>
          </p:cNvSpPr>
          <p:nvPr/>
        </p:nvSpPr>
        <p:spPr bwMode="auto">
          <a:xfrm>
            <a:off x="1322388" y="1531938"/>
            <a:ext cx="697388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b="1" dirty="0">
                <a:solidFill>
                  <a:schemeClr val="bg1"/>
                </a:solidFill>
                <a:latin typeface="Impact" panose="020B0806030902050204" pitchFamily="34" charset="0"/>
                <a:ea typeface="微软雅黑" panose="020B0503020204020204" pitchFamily="34" charset="-122"/>
              </a:rPr>
              <a:t>专业前沿及素质教育</a:t>
            </a:r>
          </a:p>
          <a:p>
            <a:pPr eaLnBrk="1" hangingPunct="1">
              <a:spcBef>
                <a:spcPct val="50000"/>
              </a:spcBef>
              <a:buFont typeface="Arial" panose="020B0604020202020204" pitchFamily="34" charset="0"/>
              <a:buNone/>
            </a:pPr>
            <a:endParaRPr lang="zh-CN" altLang="en-US" sz="4400" b="1" dirty="0">
              <a:solidFill>
                <a:schemeClr val="bg1"/>
              </a:solidFill>
              <a:latin typeface="Impact" panose="020B0806030902050204" pitchFamily="34" charset="0"/>
              <a:ea typeface="微软雅黑" panose="020B0503020204020204" pitchFamily="34" charset="-122"/>
            </a:endParaRPr>
          </a:p>
        </p:txBody>
      </p:sp>
      <p:sp>
        <p:nvSpPr>
          <p:cNvPr id="5125" name="Text Box 15"/>
          <p:cNvSpPr txBox="1">
            <a:spLocks noChangeArrowheads="1"/>
          </p:cNvSpPr>
          <p:nvPr/>
        </p:nvSpPr>
        <p:spPr bwMode="auto">
          <a:xfrm>
            <a:off x="1341438" y="319088"/>
            <a:ext cx="69738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3600">
                <a:solidFill>
                  <a:srgbClr val="CC3300"/>
                </a:solidFill>
                <a:latin typeface="Impact" panose="020B0806030902050204" pitchFamily="34" charset="0"/>
                <a:ea typeface="微软雅黑" panose="020B0503020204020204" pitchFamily="34" charset="-122"/>
              </a:rPr>
              <a:t>§1</a:t>
            </a:r>
            <a:endParaRPr lang="zh-CN" altLang="en-US" sz="3600" b="1">
              <a:solidFill>
                <a:srgbClr val="CC3300"/>
              </a:solidFill>
              <a:latin typeface="Impact" panose="020B0806030902050204" pitchFamily="34" charset="0"/>
              <a:ea typeface="微软雅黑" panose="020B0503020204020204" pitchFamily="34" charset="-122"/>
            </a:endParaRPr>
          </a:p>
        </p:txBody>
      </p:sp>
      <p:sp>
        <p:nvSpPr>
          <p:cNvPr id="9" name="副标题 2"/>
          <p:cNvSpPr>
            <a:spLocks noChangeArrowheads="1"/>
          </p:cNvSpPr>
          <p:nvPr/>
        </p:nvSpPr>
        <p:spPr bwMode="auto">
          <a:xfrm>
            <a:off x="1301750" y="3495675"/>
            <a:ext cx="4789488" cy="2730500"/>
          </a:xfrm>
          <a:prstGeom prst="rect">
            <a:avLst/>
          </a:prstGeom>
          <a:noFill/>
          <a:ln w="9525">
            <a:noFill/>
            <a:miter lim="800000"/>
            <a:headEnd/>
            <a:tailEnd/>
          </a:ln>
        </p:spPr>
        <p:txBody>
          <a:bodyPr/>
          <a:lstStyle/>
          <a:p>
            <a:pPr eaLnBrk="1" hangingPunct="1">
              <a:spcBef>
                <a:spcPct val="20000"/>
              </a:spcBef>
              <a:defRPr/>
            </a:pPr>
            <a:r>
              <a:rPr lang="zh-CN" altLang="en-US" sz="2800" b="1" dirty="0">
                <a:solidFill>
                  <a:srgbClr val="0D0D0D"/>
                </a:solidFill>
                <a:latin typeface="华文楷体" panose="02010600040101010101" pitchFamily="2" charset="-122"/>
                <a:ea typeface="华文楷体" panose="02010600040101010101" pitchFamily="2" charset="-122"/>
              </a:rPr>
              <a:t>宋和平</a:t>
            </a:r>
            <a:endParaRPr lang="en-US" altLang="zh-CN" sz="2800" b="1" dirty="0">
              <a:solidFill>
                <a:srgbClr val="0D0D0D"/>
              </a:solidFill>
              <a:latin typeface="华文楷体" panose="02010600040101010101" pitchFamily="2" charset="-122"/>
              <a:ea typeface="华文楷体" panose="02010600040101010101" pitchFamily="2" charset="-122"/>
            </a:endParaRPr>
          </a:p>
          <a:p>
            <a:pPr eaLnBrk="1" hangingPunct="1">
              <a:spcBef>
                <a:spcPct val="20000"/>
              </a:spcBef>
              <a:defRPr/>
            </a:pPr>
            <a:r>
              <a:rPr lang="en-US" altLang="zh-CN" sz="2800" dirty="0">
                <a:solidFill>
                  <a:srgbClr val="0D0D0D"/>
                </a:solidFill>
                <a:latin typeface="+mj-lt"/>
                <a:ea typeface="华文中宋" pitchFamily="2" charset="-122"/>
              </a:rPr>
              <a:t>songhp@ujs.edu.cn</a:t>
            </a:r>
          </a:p>
          <a:p>
            <a:pPr eaLnBrk="1" hangingPunct="1">
              <a:spcBef>
                <a:spcPct val="20000"/>
              </a:spcBef>
              <a:defRPr/>
            </a:pPr>
            <a:r>
              <a:rPr lang="zh-CN" altLang="en-US" sz="2800" dirty="0">
                <a:solidFill>
                  <a:srgbClr val="0D0D0D"/>
                </a:solidFill>
                <a:latin typeface="Impact" pitchFamily="34" charset="0"/>
                <a:ea typeface="华文中宋" pitchFamily="2" charset="-122"/>
              </a:rPr>
              <a:t>软件工程系</a:t>
            </a:r>
          </a:p>
          <a:p>
            <a:pPr eaLnBrk="1" hangingPunct="1">
              <a:spcBef>
                <a:spcPct val="20000"/>
              </a:spcBef>
              <a:defRPr/>
            </a:pPr>
            <a:r>
              <a:rPr lang="zh-CN" altLang="en-US" sz="2800" dirty="0">
                <a:solidFill>
                  <a:srgbClr val="0D0D0D"/>
                </a:solidFill>
                <a:latin typeface="Impact" pitchFamily="34" charset="0"/>
                <a:ea typeface="华文中宋" pitchFamily="2" charset="-122"/>
              </a:rPr>
              <a:t>江苏大学</a:t>
            </a:r>
            <a:endParaRPr lang="en-US" altLang="zh-CN" sz="2800" dirty="0">
              <a:solidFill>
                <a:srgbClr val="0D0D0D"/>
              </a:solidFill>
              <a:latin typeface="Impact" pitchFamily="34" charset="0"/>
              <a:ea typeface="华文中宋" pitchFamily="2"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99D73F-1368-4799-A4A0-765D5F87B324}" type="slidenum">
              <a:rPr lang="zh-CN" altLang="en-US" smtClean="0">
                <a:solidFill>
                  <a:schemeClr val="bg1"/>
                </a:solidFill>
                <a:latin typeface="Book Antiqua" panose="02040602050305030304" pitchFamily="18" charset="0"/>
                <a:ea typeface="微软雅黑" panose="020B0503020204020204" pitchFamily="34" charset="-122"/>
              </a:rPr>
              <a:pPr/>
              <a:t>10</a:t>
            </a:fld>
            <a:endParaRPr lang="zh-CN" altLang="en-US">
              <a:solidFill>
                <a:schemeClr val="bg1"/>
              </a:solidFill>
              <a:latin typeface="Book Antiqua" panose="02040602050305030304" pitchFamily="18" charset="0"/>
              <a:ea typeface="微软雅黑" panose="020B0503020204020204" pitchFamily="34" charset="-122"/>
            </a:endParaRPr>
          </a:p>
        </p:txBody>
      </p:sp>
      <p:pic>
        <p:nvPicPr>
          <p:cNvPr id="3"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329166" y="1314451"/>
            <a:ext cx="2700814" cy="4041450"/>
          </a:xfrm>
          <a:prstGeom prst="rect">
            <a:avLst/>
          </a:prstGeom>
          <a:noFill/>
          <a:ln>
            <a:noFill/>
          </a:ln>
          <a:effectLst/>
        </p:spPr>
      </p:pic>
      <p:sp>
        <p:nvSpPr>
          <p:cNvPr id="16388" name="Text Box 7"/>
          <p:cNvSpPr txBox="1">
            <a:spLocks noChangeArrowheads="1"/>
          </p:cNvSpPr>
          <p:nvPr/>
        </p:nvSpPr>
        <p:spPr bwMode="auto">
          <a:xfrm>
            <a:off x="4527550" y="3473450"/>
            <a:ext cx="38719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你喜欢什么样的工作环境</a:t>
            </a:r>
            <a:r>
              <a:rPr lang="en-US" altLang="zh-CN" sz="2000" b="1" dirty="0">
                <a:latin typeface="Book Antiqua" panose="02040602050305030304" pitchFamily="18" charset="0"/>
                <a:ea typeface="微软雅黑" panose="020B0503020204020204" pitchFamily="34" charset="-122"/>
              </a:rPr>
              <a:t>?</a:t>
            </a:r>
            <a:endParaRPr lang="zh-CN" altLang="en-US" sz="2000" b="1" dirty="0">
              <a:latin typeface="Book Antiqua" panose="02040602050305030304" pitchFamily="18" charset="0"/>
              <a:ea typeface="微软雅黑" panose="020B0503020204020204" pitchFamily="34" charset="-122"/>
            </a:endParaRPr>
          </a:p>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正式的</a:t>
            </a:r>
            <a:r>
              <a:rPr lang="en-US" altLang="zh-CN" sz="2000" b="1" dirty="0">
                <a:latin typeface="Book Antiqua" panose="02040602050305030304" pitchFamily="18" charset="0"/>
                <a:ea typeface="微软雅黑" panose="020B0503020204020204" pitchFamily="34" charset="-122"/>
              </a:rPr>
              <a:t>, </a:t>
            </a:r>
            <a:r>
              <a:rPr lang="zh-CN" altLang="en-US" sz="2000" b="1" dirty="0">
                <a:latin typeface="Book Antiqua" panose="02040602050305030304" pitchFamily="18" charset="0"/>
                <a:ea typeface="微软雅黑" panose="020B0503020204020204" pitchFamily="34" charset="-122"/>
              </a:rPr>
              <a:t>还是轻松的</a:t>
            </a:r>
            <a:r>
              <a:rPr lang="en-US" altLang="zh-CN" sz="2000" b="1" dirty="0">
                <a:latin typeface="Book Antiqua" panose="02040602050305030304" pitchFamily="18" charset="0"/>
                <a:ea typeface="微软雅黑" panose="020B0503020204020204" pitchFamily="34" charset="-122"/>
              </a:rPr>
              <a:t>?</a:t>
            </a:r>
          </a:p>
        </p:txBody>
      </p:sp>
      <p:sp>
        <p:nvSpPr>
          <p:cNvPr id="5" name="矩形 4"/>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7</a:t>
            </a:r>
            <a:endParaRPr lang="zh-CN" altLang="en-US" dirty="0"/>
          </a:p>
        </p:txBody>
      </p:sp>
      <p:sp>
        <p:nvSpPr>
          <p:cNvPr id="16390" name="Text Box 6"/>
          <p:cNvSpPr txBox="1">
            <a:spLocks noChangeArrowheads="1"/>
          </p:cNvSpPr>
          <p:nvPr/>
        </p:nvSpPr>
        <p:spPr bwMode="auto">
          <a:xfrm>
            <a:off x="4110038" y="1811338"/>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工作环境</a:t>
            </a:r>
          </a:p>
        </p:txBody>
      </p:sp>
      <p:sp>
        <p:nvSpPr>
          <p:cNvPr id="16391" name="矩形 6"/>
          <p:cNvSpPr>
            <a:spLocks noChangeArrowheads="1"/>
          </p:cNvSpPr>
          <p:nvPr/>
        </p:nvSpPr>
        <p:spPr bwMode="auto">
          <a:xfrm>
            <a:off x="4445000" y="2671763"/>
            <a:ext cx="329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Book Antiqua" panose="02040602050305030304" pitchFamily="18" charset="0"/>
                <a:ea typeface="微软雅黑" panose="020B0503020204020204" pitchFamily="34" charset="-122"/>
              </a:rPr>
              <a:t>WORK ENVIRONMENT</a:t>
            </a:r>
            <a:endParaRPr lang="zh-CN" altLang="en-US" sz="2000" b="1">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3505540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100</a:t>
            </a:fld>
            <a:endParaRPr lang="zh-CN" altLang="en-US"/>
          </a:p>
        </p:txBody>
      </p:sp>
      <p:pic>
        <p:nvPicPr>
          <p:cNvPr id="3" name="图片 2"/>
          <p:cNvPicPr>
            <a:picLocks noChangeAspect="1"/>
          </p:cNvPicPr>
          <p:nvPr/>
        </p:nvPicPr>
        <p:blipFill>
          <a:blip r:embed="rId2"/>
          <a:stretch>
            <a:fillRect/>
          </a:stretch>
        </p:blipFill>
        <p:spPr>
          <a:xfrm>
            <a:off x="0" y="1078748"/>
            <a:ext cx="9121479" cy="4971177"/>
          </a:xfrm>
          <a:prstGeom prst="rect">
            <a:avLst/>
          </a:prstGeom>
        </p:spPr>
      </p:pic>
    </p:spTree>
    <p:extLst>
      <p:ext uri="{BB962C8B-B14F-4D97-AF65-F5344CB8AC3E}">
        <p14:creationId xmlns:p14="http://schemas.microsoft.com/office/powerpoint/2010/main" val="29811023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101</a:t>
            </a:fld>
            <a:endParaRPr lang="zh-CN" altLang="en-US"/>
          </a:p>
        </p:txBody>
      </p:sp>
      <p:sp>
        <p:nvSpPr>
          <p:cNvPr id="3" name="文本框 2"/>
          <p:cNvSpPr txBox="1"/>
          <p:nvPr/>
        </p:nvSpPr>
        <p:spPr>
          <a:xfrm>
            <a:off x="207963" y="846781"/>
            <a:ext cx="5008273"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不存在</a:t>
            </a:r>
            <a:r>
              <a:rPr lang="en-US" altLang="zh-CN" sz="2800" b="1" dirty="0">
                <a:solidFill>
                  <a:srgbClr val="C00000"/>
                </a:solidFill>
                <a:latin typeface="Book Antiqua" panose="02040602050305030304" pitchFamily="18" charset="0"/>
                <a:ea typeface="微软雅黑" panose="020B0503020204020204" pitchFamily="34" charset="-122"/>
              </a:rPr>
              <a:t>"</a:t>
            </a:r>
            <a:r>
              <a:rPr lang="zh-CN" altLang="en-US" sz="2800" b="1" dirty="0">
                <a:solidFill>
                  <a:srgbClr val="C00000"/>
                </a:solidFill>
                <a:latin typeface="Book Antiqua" panose="02040602050305030304" pitchFamily="18" charset="0"/>
                <a:ea typeface="微软雅黑" panose="020B0503020204020204" pitchFamily="34" charset="-122"/>
              </a:rPr>
              <a:t>万能的</a:t>
            </a:r>
            <a:r>
              <a:rPr lang="en-US" altLang="zh-CN" sz="2800" b="1" dirty="0">
                <a:solidFill>
                  <a:srgbClr val="C00000"/>
                </a:solidFill>
                <a:latin typeface="Book Antiqua" panose="02040602050305030304" pitchFamily="18" charset="0"/>
                <a:ea typeface="微软雅黑" panose="020B0503020204020204" pitchFamily="34" charset="-122"/>
              </a:rPr>
              <a:t>"</a:t>
            </a:r>
            <a:r>
              <a:rPr lang="zh-CN" altLang="en-US" sz="2800" b="1" dirty="0">
                <a:solidFill>
                  <a:srgbClr val="C00000"/>
                </a:solidFill>
                <a:latin typeface="Book Antiqua" panose="02040602050305030304" pitchFamily="18" charset="0"/>
                <a:ea typeface="微软雅黑" panose="020B0503020204020204" pitchFamily="34" charset="-122"/>
              </a:rPr>
              <a:t>学习方法</a:t>
            </a:r>
          </a:p>
        </p:txBody>
      </p:sp>
      <p:sp>
        <p:nvSpPr>
          <p:cNvPr id="4" name="矩形 3"/>
          <p:cNvSpPr/>
          <p:nvPr/>
        </p:nvSpPr>
        <p:spPr>
          <a:xfrm>
            <a:off x="207962" y="3140013"/>
            <a:ext cx="6214103"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3600" b="1" dirty="0">
                <a:latin typeface="Book Antiqua" panose="02040602050305030304" pitchFamily="18" charset="0"/>
                <a:ea typeface="微软雅黑" panose="020B0503020204020204" pitchFamily="34" charset="-122"/>
              </a:rPr>
              <a:t>以网为师</a:t>
            </a:r>
            <a:r>
              <a:rPr lang="en-US" altLang="zh-CN" sz="3600" b="1" dirty="0">
                <a:latin typeface="Book Antiqua" panose="02040602050305030304" pitchFamily="18" charset="0"/>
                <a:ea typeface="微软雅黑" panose="020B0503020204020204" pitchFamily="34" charset="-122"/>
              </a:rPr>
              <a:t>, </a:t>
            </a:r>
            <a:r>
              <a:rPr lang="zh-CN" altLang="en-US" sz="3600" b="1" dirty="0">
                <a:latin typeface="Book Antiqua" panose="02040602050305030304" pitchFamily="18" charset="0"/>
                <a:ea typeface="微软雅黑" panose="020B0503020204020204" pitchFamily="34" charset="-122"/>
              </a:rPr>
              <a:t>自主学习</a:t>
            </a:r>
            <a:r>
              <a:rPr lang="en-US" altLang="zh-CN" sz="3600" b="1" dirty="0">
                <a:latin typeface="Book Antiqua" panose="02040602050305030304" pitchFamily="18" charset="0"/>
                <a:ea typeface="微软雅黑" panose="020B0503020204020204" pitchFamily="34" charset="-122"/>
              </a:rPr>
              <a:t>, </a:t>
            </a:r>
            <a:r>
              <a:rPr lang="zh-CN" altLang="en-US" sz="3600" b="1" dirty="0">
                <a:latin typeface="Book Antiqua" panose="02040602050305030304" pitchFamily="18" charset="0"/>
                <a:ea typeface="微软雅黑" panose="020B0503020204020204" pitchFamily="34" charset="-122"/>
              </a:rPr>
              <a:t>终身学习</a:t>
            </a:r>
            <a:endParaRPr lang="zh-CN" altLang="en-US" sz="3600" b="1" dirty="0">
              <a:solidFill>
                <a:srgbClr val="C00000"/>
              </a:solidFill>
              <a:latin typeface="Book Antiqua" panose="02040602050305030304" pitchFamily="18" charset="0"/>
              <a:ea typeface="微软雅黑" panose="020B0503020204020204" pitchFamily="34" charset="-122"/>
            </a:endParaRPr>
          </a:p>
        </p:txBody>
      </p:sp>
      <p:sp>
        <p:nvSpPr>
          <p:cNvPr id="5" name="矩形 4"/>
          <p:cNvSpPr/>
          <p:nvPr/>
        </p:nvSpPr>
        <p:spPr>
          <a:xfrm>
            <a:off x="207962" y="1993397"/>
            <a:ext cx="5427293" cy="523220"/>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学习是个人的事</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是高度个性化的</a:t>
            </a:r>
            <a:endParaRPr lang="zh-CN" altLang="en-US" sz="2800" dirty="0">
              <a:solidFill>
                <a:schemeClr val="lt1"/>
              </a:solidFill>
              <a:latin typeface="Book Antiqua" panose="02040602050305030304" pitchFamily="18" charset="0"/>
              <a:ea typeface="微软雅黑" panose="020B0503020204020204" pitchFamily="34" charset="-122"/>
            </a:endParaRPr>
          </a:p>
        </p:txBody>
      </p:sp>
      <p:sp>
        <p:nvSpPr>
          <p:cNvPr id="8" name="矩形 7"/>
          <p:cNvSpPr/>
          <p:nvPr/>
        </p:nvSpPr>
        <p:spPr>
          <a:xfrm>
            <a:off x="631825" y="4326612"/>
            <a:ext cx="7859711" cy="1631216"/>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zh-CN" altLang="en-US" sz="2400" b="1" dirty="0">
                <a:solidFill>
                  <a:srgbClr val="C00000"/>
                </a:solidFill>
                <a:latin typeface="Book Antiqua" panose="02040602050305030304" pitchFamily="18" charset="0"/>
                <a:ea typeface="微软雅黑" panose="020B0503020204020204" pitchFamily="34" charset="-122"/>
              </a:rPr>
              <a:t>读书是学习, 使用也是学习, 而且是更重要的学习. 从战争学习战争——这是我们的主要方法, 常常不是先学好了再干, 而是干起来再学习, 干就是学习</a:t>
            </a:r>
            <a:endParaRPr lang="en-US" altLang="zh-CN" sz="2400" b="1" dirty="0">
              <a:solidFill>
                <a:srgbClr val="C00000"/>
              </a:solidFill>
              <a:latin typeface="Book Antiqua" panose="02040602050305030304" pitchFamily="18" charset="0"/>
              <a:ea typeface="微软雅黑" panose="020B0503020204020204" pitchFamily="34" charset="-122"/>
            </a:endParaRPr>
          </a:p>
          <a:p>
            <a:pPr algn="r"/>
            <a:r>
              <a:rPr lang="en-US" altLang="zh-CN" sz="2800" b="1" dirty="0">
                <a:solidFill>
                  <a:srgbClr val="C00000"/>
                </a:solidFill>
                <a:latin typeface="Book Antiqua" panose="02040602050305030304" pitchFamily="18" charset="0"/>
                <a:ea typeface="微软雅黑" panose="020B0503020204020204" pitchFamily="34" charset="-122"/>
              </a:rPr>
              <a:t>——</a:t>
            </a:r>
            <a:r>
              <a:rPr lang="zh-CN" altLang="en-US" sz="2800" b="1" dirty="0">
                <a:solidFill>
                  <a:srgbClr val="C00000"/>
                </a:solidFill>
                <a:latin typeface="Book Antiqua" panose="02040602050305030304" pitchFamily="18" charset="0"/>
                <a:ea typeface="微软雅黑" panose="020B0503020204020204" pitchFamily="34" charset="-122"/>
              </a:rPr>
              <a:t>毛泽东</a:t>
            </a:r>
          </a:p>
        </p:txBody>
      </p:sp>
    </p:spTree>
    <p:extLst>
      <p:ext uri="{BB962C8B-B14F-4D97-AF65-F5344CB8AC3E}">
        <p14:creationId xmlns:p14="http://schemas.microsoft.com/office/powerpoint/2010/main" val="315515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102</a:t>
            </a:fld>
            <a:endParaRPr lang="zh-CN" altLang="en-US"/>
          </a:p>
        </p:txBody>
      </p:sp>
      <p:pic>
        <p:nvPicPr>
          <p:cNvPr id="3" name="图片 2"/>
          <p:cNvPicPr>
            <a:picLocks noChangeAspect="1"/>
          </p:cNvPicPr>
          <p:nvPr/>
        </p:nvPicPr>
        <p:blipFill>
          <a:blip r:embed="rId2"/>
          <a:stretch>
            <a:fillRect/>
          </a:stretch>
        </p:blipFill>
        <p:spPr>
          <a:xfrm>
            <a:off x="207963" y="1042917"/>
            <a:ext cx="8699123" cy="5337101"/>
          </a:xfrm>
          <a:prstGeom prst="rect">
            <a:avLst/>
          </a:prstGeom>
        </p:spPr>
      </p:pic>
    </p:spTree>
    <p:extLst>
      <p:ext uri="{BB962C8B-B14F-4D97-AF65-F5344CB8AC3E}">
        <p14:creationId xmlns:p14="http://schemas.microsoft.com/office/powerpoint/2010/main" val="17669504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103</a:t>
            </a:fld>
            <a:endParaRPr lang="zh-CN" altLang="en-US"/>
          </a:p>
        </p:txBody>
      </p:sp>
      <p:pic>
        <p:nvPicPr>
          <p:cNvPr id="3" name="图片 2"/>
          <p:cNvPicPr>
            <a:picLocks noChangeAspect="1"/>
          </p:cNvPicPr>
          <p:nvPr/>
        </p:nvPicPr>
        <p:blipFill>
          <a:blip r:embed="rId2"/>
          <a:stretch>
            <a:fillRect/>
          </a:stretch>
        </p:blipFill>
        <p:spPr>
          <a:xfrm>
            <a:off x="207963" y="834686"/>
            <a:ext cx="8826363" cy="5410249"/>
          </a:xfrm>
          <a:prstGeom prst="rect">
            <a:avLst/>
          </a:prstGeom>
        </p:spPr>
      </p:pic>
    </p:spTree>
    <p:extLst>
      <p:ext uri="{BB962C8B-B14F-4D97-AF65-F5344CB8AC3E}">
        <p14:creationId xmlns:p14="http://schemas.microsoft.com/office/powerpoint/2010/main" val="3099619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104</a:t>
            </a:fld>
            <a:endParaRPr lang="zh-CN" altLang="en-US"/>
          </a:p>
        </p:txBody>
      </p:sp>
      <p:pic>
        <p:nvPicPr>
          <p:cNvPr id="3" name="图片 2"/>
          <p:cNvPicPr>
            <a:picLocks noChangeAspect="1"/>
          </p:cNvPicPr>
          <p:nvPr/>
        </p:nvPicPr>
        <p:blipFill>
          <a:blip r:embed="rId2"/>
          <a:stretch>
            <a:fillRect/>
          </a:stretch>
        </p:blipFill>
        <p:spPr>
          <a:xfrm>
            <a:off x="65555" y="1461888"/>
            <a:ext cx="9078445" cy="4275972"/>
          </a:xfrm>
          <a:prstGeom prst="rect">
            <a:avLst/>
          </a:prstGeom>
        </p:spPr>
      </p:pic>
    </p:spTree>
    <p:extLst>
      <p:ext uri="{BB962C8B-B14F-4D97-AF65-F5344CB8AC3E}">
        <p14:creationId xmlns:p14="http://schemas.microsoft.com/office/powerpoint/2010/main" val="5414687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105</a:t>
            </a:fld>
            <a:endParaRPr lang="zh-CN" altLang="en-US"/>
          </a:p>
        </p:txBody>
      </p:sp>
      <p:pic>
        <p:nvPicPr>
          <p:cNvPr id="4" name="图片 3"/>
          <p:cNvPicPr>
            <a:picLocks noChangeAspect="1"/>
          </p:cNvPicPr>
          <p:nvPr/>
        </p:nvPicPr>
        <p:blipFill>
          <a:blip r:embed="rId2"/>
          <a:stretch>
            <a:fillRect/>
          </a:stretch>
        </p:blipFill>
        <p:spPr>
          <a:xfrm>
            <a:off x="111975" y="663980"/>
            <a:ext cx="9104762" cy="4200000"/>
          </a:xfrm>
          <a:prstGeom prst="rect">
            <a:avLst/>
          </a:prstGeom>
        </p:spPr>
      </p:pic>
      <p:pic>
        <p:nvPicPr>
          <p:cNvPr id="3" name="图片 2"/>
          <p:cNvPicPr>
            <a:picLocks noChangeAspect="1"/>
          </p:cNvPicPr>
          <p:nvPr/>
        </p:nvPicPr>
        <p:blipFill>
          <a:blip r:embed="rId3"/>
          <a:stretch>
            <a:fillRect/>
          </a:stretch>
        </p:blipFill>
        <p:spPr>
          <a:xfrm>
            <a:off x="0" y="1873038"/>
            <a:ext cx="9144000" cy="4985426"/>
          </a:xfrm>
          <a:prstGeom prst="rect">
            <a:avLst/>
          </a:prstGeom>
        </p:spPr>
      </p:pic>
    </p:spTree>
    <p:extLst>
      <p:ext uri="{BB962C8B-B14F-4D97-AF65-F5344CB8AC3E}">
        <p14:creationId xmlns:p14="http://schemas.microsoft.com/office/powerpoint/2010/main" val="17249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106</a:t>
            </a:fld>
            <a:endParaRPr lang="zh-CN" altLang="en-US"/>
          </a:p>
        </p:txBody>
      </p:sp>
      <p:pic>
        <p:nvPicPr>
          <p:cNvPr id="3" name="图片 2"/>
          <p:cNvPicPr>
            <a:picLocks noChangeAspect="1"/>
          </p:cNvPicPr>
          <p:nvPr/>
        </p:nvPicPr>
        <p:blipFill>
          <a:blip r:embed="rId2"/>
          <a:stretch>
            <a:fillRect/>
          </a:stretch>
        </p:blipFill>
        <p:spPr>
          <a:xfrm>
            <a:off x="93663" y="644228"/>
            <a:ext cx="5495607" cy="3774492"/>
          </a:xfrm>
          <a:prstGeom prst="rect">
            <a:avLst/>
          </a:prstGeom>
        </p:spPr>
      </p:pic>
      <p:pic>
        <p:nvPicPr>
          <p:cNvPr id="4" name="图片 3"/>
          <p:cNvPicPr>
            <a:picLocks noChangeAspect="1"/>
          </p:cNvPicPr>
          <p:nvPr/>
        </p:nvPicPr>
        <p:blipFill>
          <a:blip r:embed="rId3"/>
          <a:stretch>
            <a:fillRect/>
          </a:stretch>
        </p:blipFill>
        <p:spPr>
          <a:xfrm>
            <a:off x="4354830" y="611257"/>
            <a:ext cx="4789170" cy="6246743"/>
          </a:xfrm>
          <a:prstGeom prst="rect">
            <a:avLst/>
          </a:prstGeom>
        </p:spPr>
      </p:pic>
    </p:spTree>
    <p:extLst>
      <p:ext uri="{BB962C8B-B14F-4D97-AF65-F5344CB8AC3E}">
        <p14:creationId xmlns:p14="http://schemas.microsoft.com/office/powerpoint/2010/main" val="23065284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F012C9-8E95-4AFA-978D-8BD1CB2CD39F}"/>
              </a:ext>
            </a:extLst>
          </p:cNvPr>
          <p:cNvSpPr>
            <a:spLocks noGrp="1"/>
          </p:cNvSpPr>
          <p:nvPr>
            <p:ph type="sldNum" sz="quarter" idx="10"/>
          </p:nvPr>
        </p:nvSpPr>
        <p:spPr/>
        <p:txBody>
          <a:bodyPr/>
          <a:lstStyle/>
          <a:p>
            <a:pPr>
              <a:defRPr/>
            </a:pPr>
            <a:fld id="{34688030-AEB3-4C20-83D0-D052D4D9BCD0}" type="slidenum">
              <a:rPr lang="zh-CN" altLang="en-US" smtClean="0"/>
              <a:pPr>
                <a:defRPr/>
              </a:pPr>
              <a:t>107</a:t>
            </a:fld>
            <a:endParaRPr lang="zh-CN" altLang="en-US"/>
          </a:p>
        </p:txBody>
      </p:sp>
      <p:pic>
        <p:nvPicPr>
          <p:cNvPr id="4" name="图片 3">
            <a:extLst>
              <a:ext uri="{FF2B5EF4-FFF2-40B4-BE49-F238E27FC236}">
                <a16:creationId xmlns:a16="http://schemas.microsoft.com/office/drawing/2014/main" id="{0D938C18-843B-434A-9D20-1AB8E0471E3B}"/>
              </a:ext>
            </a:extLst>
          </p:cNvPr>
          <p:cNvPicPr>
            <a:picLocks noChangeAspect="1"/>
          </p:cNvPicPr>
          <p:nvPr/>
        </p:nvPicPr>
        <p:blipFill>
          <a:blip r:embed="rId2"/>
          <a:stretch>
            <a:fillRect/>
          </a:stretch>
        </p:blipFill>
        <p:spPr>
          <a:xfrm>
            <a:off x="108712" y="1023975"/>
            <a:ext cx="9035288" cy="4810049"/>
          </a:xfrm>
          <a:prstGeom prst="rect">
            <a:avLst/>
          </a:prstGeom>
        </p:spPr>
      </p:pic>
    </p:spTree>
    <p:extLst>
      <p:ext uri="{BB962C8B-B14F-4D97-AF65-F5344CB8AC3E}">
        <p14:creationId xmlns:p14="http://schemas.microsoft.com/office/powerpoint/2010/main" val="1789503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108</a:t>
            </a:fld>
            <a:endParaRPr lang="zh-CN" altLang="en-US"/>
          </a:p>
        </p:txBody>
      </p:sp>
      <p:pic>
        <p:nvPicPr>
          <p:cNvPr id="3" name="图片 2"/>
          <p:cNvPicPr>
            <a:picLocks noChangeAspect="1"/>
          </p:cNvPicPr>
          <p:nvPr/>
        </p:nvPicPr>
        <p:blipFill rotWithShape="1">
          <a:blip r:embed="rId2"/>
          <a:srcRect l="1" r="1063"/>
          <a:stretch/>
        </p:blipFill>
        <p:spPr>
          <a:xfrm>
            <a:off x="207963" y="707309"/>
            <a:ext cx="7179973" cy="4695238"/>
          </a:xfrm>
          <a:prstGeom prst="rect">
            <a:avLst/>
          </a:prstGeom>
        </p:spPr>
      </p:pic>
      <p:pic>
        <p:nvPicPr>
          <p:cNvPr id="4" name="图片 3"/>
          <p:cNvPicPr>
            <a:picLocks noChangeAspect="1"/>
          </p:cNvPicPr>
          <p:nvPr/>
        </p:nvPicPr>
        <p:blipFill>
          <a:blip r:embed="rId3"/>
          <a:stretch>
            <a:fillRect/>
          </a:stretch>
        </p:blipFill>
        <p:spPr>
          <a:xfrm>
            <a:off x="444789" y="2772910"/>
            <a:ext cx="8951850" cy="3970791"/>
          </a:xfrm>
          <a:prstGeom prst="rect">
            <a:avLst/>
          </a:prstGeom>
        </p:spPr>
      </p:pic>
    </p:spTree>
    <p:extLst>
      <p:ext uri="{BB962C8B-B14F-4D97-AF65-F5344CB8AC3E}">
        <p14:creationId xmlns:p14="http://schemas.microsoft.com/office/powerpoint/2010/main" val="21486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r>
              <a:rPr lang="zh-CN" altLang="en-US" dirty="0"/>
              <a:t>课程攻略</a:t>
            </a:r>
            <a:endParaRPr lang="en-US" altLang="zh-CN" dirty="0"/>
          </a:p>
          <a:p>
            <a:pPr lvl="1">
              <a:lnSpc>
                <a:spcPct val="120000"/>
              </a:lnSpc>
              <a:buFont typeface="Wingdings" panose="05000000000000000000" pitchFamily="2" charset="2"/>
              <a:buChar char="Ø"/>
            </a:pPr>
            <a:r>
              <a:rPr lang="zh-CN" altLang="en-US" sz="2400" dirty="0">
                <a:solidFill>
                  <a:srgbClr val="C00000"/>
                </a:solidFill>
                <a:hlinkClick r:id="rId3"/>
              </a:rPr>
              <a:t>浙江大学课程攻略共享计划</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4"/>
              </a:rPr>
              <a:t>清华大学计算机系课程攻略</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5"/>
              </a:rPr>
              <a:t>北京大学课程资料整理</a:t>
            </a:r>
            <a:endParaRPr lang="en-US" altLang="zh-CN"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6"/>
              </a:rPr>
              <a:t>中山大学课程资料整理</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7"/>
              </a:rPr>
              <a:t>南京大学课程复习资料</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8"/>
              </a:rPr>
              <a:t>中国科学技术大学课程资源</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9"/>
              </a:rPr>
              <a:t>上海交通大学课程资料分享</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10"/>
              </a:rPr>
              <a:t>东南大学课程共享计划</a:t>
            </a:r>
            <a:endParaRPr lang="en-US" altLang="zh-CN"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11"/>
              </a:rPr>
              <a:t>广东工业大学计算机学院课程攻略</a:t>
            </a:r>
            <a:endParaRPr lang="zh-CN" altLang="en-US"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12"/>
              </a:rPr>
              <a:t>郑州大学课程资料共享计划</a:t>
            </a:r>
            <a:endParaRPr lang="en-US" altLang="zh-CN" sz="2400" dirty="0">
              <a:solidFill>
                <a:srgbClr val="C00000"/>
              </a:solidFill>
            </a:endParaRPr>
          </a:p>
          <a:p>
            <a:pPr lvl="1">
              <a:lnSpc>
                <a:spcPct val="120000"/>
              </a:lnSpc>
              <a:buFont typeface="Wingdings" panose="05000000000000000000" pitchFamily="2" charset="2"/>
              <a:buChar char="Ø"/>
            </a:pPr>
            <a:r>
              <a:rPr lang="zh-CN" altLang="en-US" sz="2400" dirty="0">
                <a:solidFill>
                  <a:srgbClr val="C00000"/>
                </a:solidFill>
                <a:hlinkClick r:id="rId13"/>
              </a:rPr>
              <a:t>华南师范大学 </a:t>
            </a:r>
            <a:r>
              <a:rPr lang="en-US" altLang="zh-CN" sz="2400" dirty="0">
                <a:solidFill>
                  <a:srgbClr val="C00000"/>
                </a:solidFill>
                <a:hlinkClick r:id="rId13"/>
              </a:rPr>
              <a:t>- 0xFFFF CS Wiki</a:t>
            </a:r>
            <a:endParaRPr lang="zh-CN" altLang="en-US" sz="2400" dirty="0">
              <a:solidFill>
                <a:srgbClr val="C00000"/>
              </a:solidFill>
            </a:endParaRPr>
          </a:p>
        </p:txBody>
      </p:sp>
    </p:spTree>
    <p:extLst>
      <p:ext uri="{BB962C8B-B14F-4D97-AF65-F5344CB8AC3E}">
        <p14:creationId xmlns:p14="http://schemas.microsoft.com/office/powerpoint/2010/main" val="2216345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ECB108-CEB6-4CF1-9D01-B10BE2048D18}" type="slidenum">
              <a:rPr lang="zh-CN" altLang="en-US" smtClean="0">
                <a:solidFill>
                  <a:schemeClr val="bg1"/>
                </a:solidFill>
                <a:latin typeface="Book Antiqua" panose="02040602050305030304" pitchFamily="18" charset="0"/>
                <a:ea typeface="微软雅黑" panose="020B0503020204020204" pitchFamily="34" charset="-122"/>
              </a:rPr>
              <a:pPr/>
              <a:t>11</a:t>
            </a:fld>
            <a:endParaRPr lang="zh-CN" altLang="en-US">
              <a:solidFill>
                <a:schemeClr val="bg1"/>
              </a:solidFill>
              <a:latin typeface="Book Antiqua" panose="02040602050305030304" pitchFamily="18" charset="0"/>
              <a:ea typeface="微软雅黑" panose="020B0503020204020204" pitchFamily="34" charset="-122"/>
            </a:endParaRPr>
          </a:p>
        </p:txBody>
      </p:sp>
      <p:pic>
        <p:nvPicPr>
          <p:cNvPr id="3"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601670" y="1539207"/>
            <a:ext cx="2250250" cy="4076430"/>
          </a:xfrm>
          <a:prstGeom prst="rect">
            <a:avLst/>
          </a:prstGeom>
          <a:noFill/>
          <a:ln>
            <a:noFill/>
          </a:ln>
          <a:effectLst/>
        </p:spPr>
      </p:pic>
      <p:sp>
        <p:nvSpPr>
          <p:cNvPr id="17412" name="Text Box 7"/>
          <p:cNvSpPr txBox="1">
            <a:spLocks noChangeArrowheads="1"/>
          </p:cNvSpPr>
          <p:nvPr/>
        </p:nvSpPr>
        <p:spPr bwMode="auto">
          <a:xfrm>
            <a:off x="4510088" y="3473450"/>
            <a:ext cx="50419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b="1">
                <a:latin typeface="Book Antiqua" panose="02040602050305030304" pitchFamily="18" charset="0"/>
                <a:ea typeface="微软雅黑" panose="020B0503020204020204" pitchFamily="34" charset="-122"/>
              </a:rPr>
              <a:t>你理想中的工作地点</a:t>
            </a:r>
            <a:r>
              <a:rPr lang="en-US" altLang="zh-CN" b="1">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zh-CN" altLang="en-US" b="1">
                <a:latin typeface="Book Antiqua" panose="02040602050305030304" pitchFamily="18" charset="0"/>
                <a:ea typeface="微软雅黑" panose="020B0503020204020204" pitchFamily="34" charset="-122"/>
              </a:rPr>
              <a:t>需要离家人和朋友近么</a:t>
            </a:r>
            <a:r>
              <a:rPr lang="en-US" altLang="zh-CN" b="1">
                <a:latin typeface="Book Antiqua" panose="02040602050305030304" pitchFamily="18" charset="0"/>
                <a:ea typeface="微软雅黑" panose="020B0503020204020204" pitchFamily="34" charset="-122"/>
              </a:rPr>
              <a:t>?</a:t>
            </a:r>
          </a:p>
          <a:p>
            <a:pPr>
              <a:spcBef>
                <a:spcPct val="50000"/>
              </a:spcBef>
              <a:buFont typeface="Wingdings" panose="05000000000000000000" pitchFamily="2" charset="2"/>
              <a:buChar char="n"/>
            </a:pPr>
            <a:r>
              <a:rPr lang="zh-CN" altLang="en-US" b="1">
                <a:latin typeface="Book Antiqua" panose="02040602050305030304" pitchFamily="18" charset="0"/>
                <a:ea typeface="微软雅黑" panose="020B0503020204020204" pitchFamily="34" charset="-122"/>
              </a:rPr>
              <a:t>上下班很远也可以么</a:t>
            </a:r>
            <a:r>
              <a:rPr lang="en-US" altLang="zh-CN" b="1">
                <a:latin typeface="Book Antiqua" panose="02040602050305030304" pitchFamily="18" charset="0"/>
                <a:ea typeface="微软雅黑" panose="020B0503020204020204" pitchFamily="34" charset="-122"/>
              </a:rPr>
              <a:t>?</a:t>
            </a:r>
          </a:p>
          <a:p>
            <a:pPr>
              <a:spcBef>
                <a:spcPct val="50000"/>
              </a:spcBef>
              <a:buFont typeface="Wingdings" panose="05000000000000000000" pitchFamily="2" charset="2"/>
              <a:buChar char="n"/>
            </a:pPr>
            <a:r>
              <a:rPr lang="zh-CN" altLang="en-US" b="1">
                <a:latin typeface="Book Antiqua" panose="02040602050305030304" pitchFamily="18" charset="0"/>
                <a:ea typeface="微软雅黑" panose="020B0503020204020204" pitchFamily="34" charset="-122"/>
              </a:rPr>
              <a:t>能接受城市生活成本么</a:t>
            </a:r>
            <a:r>
              <a:rPr lang="en-US" altLang="zh-CN" b="1">
                <a:latin typeface="Book Antiqua" panose="02040602050305030304" pitchFamily="18" charset="0"/>
                <a:ea typeface="微软雅黑" panose="020B0503020204020204" pitchFamily="34" charset="-122"/>
              </a:rPr>
              <a:t>?</a:t>
            </a:r>
          </a:p>
        </p:txBody>
      </p:sp>
      <p:sp>
        <p:nvSpPr>
          <p:cNvPr id="5" name="矩形 4"/>
          <p:cNvSpPr/>
          <p:nvPr/>
        </p:nvSpPr>
        <p:spPr>
          <a:xfrm>
            <a:off x="4510088" y="1314450"/>
            <a:ext cx="1709737"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8</a:t>
            </a:r>
            <a:endParaRPr lang="zh-CN" altLang="en-US" dirty="0"/>
          </a:p>
        </p:txBody>
      </p:sp>
      <p:sp>
        <p:nvSpPr>
          <p:cNvPr id="17414" name="Text Box 6"/>
          <p:cNvSpPr txBox="1">
            <a:spLocks noChangeArrowheads="1"/>
          </p:cNvSpPr>
          <p:nvPr/>
        </p:nvSpPr>
        <p:spPr bwMode="auto">
          <a:xfrm>
            <a:off x="3357563" y="1811338"/>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Book Antiqua" panose="02040602050305030304" pitchFamily="18" charset="0"/>
                <a:ea typeface="微软雅黑" panose="020B0503020204020204" pitchFamily="34" charset="-122"/>
              </a:rPr>
              <a:t>地点</a:t>
            </a:r>
          </a:p>
        </p:txBody>
      </p:sp>
      <p:sp>
        <p:nvSpPr>
          <p:cNvPr id="17415" name="矩形 6"/>
          <p:cNvSpPr>
            <a:spLocks noChangeArrowheads="1"/>
          </p:cNvSpPr>
          <p:nvPr/>
        </p:nvSpPr>
        <p:spPr bwMode="auto">
          <a:xfrm>
            <a:off x="4510088" y="2671763"/>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Book Antiqua" panose="02040602050305030304" pitchFamily="18" charset="0"/>
                <a:ea typeface="微软雅黑" panose="020B0503020204020204" pitchFamily="34" charset="-122"/>
              </a:rPr>
              <a:t>LOCATION</a:t>
            </a:r>
            <a:endParaRPr lang="zh-CN" altLang="en-US" sz="2000" b="1">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6760267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B1C34D5-B29D-403F-B92B-EF7692C64A92}"/>
              </a:ext>
            </a:extLst>
          </p:cNvPr>
          <p:cNvSpPr>
            <a:spLocks noGrp="1"/>
          </p:cNvSpPr>
          <p:nvPr>
            <p:ph type="sldNum" sz="quarter" idx="10"/>
          </p:nvPr>
        </p:nvSpPr>
        <p:spPr/>
        <p:txBody>
          <a:bodyPr/>
          <a:lstStyle/>
          <a:p>
            <a:pPr>
              <a:defRPr/>
            </a:pPr>
            <a:fld id="{34688030-AEB3-4C20-83D0-D052D4D9BCD0}" type="slidenum">
              <a:rPr lang="zh-CN" altLang="en-US" smtClean="0"/>
              <a:pPr>
                <a:defRPr/>
              </a:pPr>
              <a:t>110</a:t>
            </a:fld>
            <a:endParaRPr lang="zh-CN" altLang="en-US"/>
          </a:p>
        </p:txBody>
      </p:sp>
      <p:pic>
        <p:nvPicPr>
          <p:cNvPr id="4" name="图片 3">
            <a:hlinkClick r:id="rId2"/>
            <a:extLst>
              <a:ext uri="{FF2B5EF4-FFF2-40B4-BE49-F238E27FC236}">
                <a16:creationId xmlns:a16="http://schemas.microsoft.com/office/drawing/2014/main" id="{2DCF377B-1537-4803-9525-6A38305D3624}"/>
              </a:ext>
            </a:extLst>
          </p:cNvPr>
          <p:cNvPicPr>
            <a:picLocks noChangeAspect="1"/>
          </p:cNvPicPr>
          <p:nvPr/>
        </p:nvPicPr>
        <p:blipFill>
          <a:blip r:embed="rId3"/>
          <a:stretch>
            <a:fillRect/>
          </a:stretch>
        </p:blipFill>
        <p:spPr>
          <a:xfrm>
            <a:off x="207962" y="729204"/>
            <a:ext cx="4240865" cy="5322253"/>
          </a:xfrm>
          <a:prstGeom prst="rect">
            <a:avLst/>
          </a:prstGeom>
        </p:spPr>
      </p:pic>
      <p:pic>
        <p:nvPicPr>
          <p:cNvPr id="6" name="图片 5">
            <a:hlinkClick r:id="rId4"/>
            <a:extLst>
              <a:ext uri="{FF2B5EF4-FFF2-40B4-BE49-F238E27FC236}">
                <a16:creationId xmlns:a16="http://schemas.microsoft.com/office/drawing/2014/main" id="{C07BE3B1-4AE6-46A8-9C58-F9CA83E79703}"/>
              </a:ext>
            </a:extLst>
          </p:cNvPr>
          <p:cNvPicPr>
            <a:picLocks noChangeAspect="1"/>
          </p:cNvPicPr>
          <p:nvPr/>
        </p:nvPicPr>
        <p:blipFill>
          <a:blip r:embed="rId5"/>
          <a:stretch>
            <a:fillRect/>
          </a:stretch>
        </p:blipFill>
        <p:spPr>
          <a:xfrm>
            <a:off x="4695175" y="729204"/>
            <a:ext cx="4159548" cy="5741043"/>
          </a:xfrm>
          <a:prstGeom prst="rect">
            <a:avLst/>
          </a:prstGeom>
        </p:spPr>
      </p:pic>
    </p:spTree>
    <p:extLst>
      <p:ext uri="{BB962C8B-B14F-4D97-AF65-F5344CB8AC3E}">
        <p14:creationId xmlns:p14="http://schemas.microsoft.com/office/powerpoint/2010/main" val="49644894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111</a:t>
            </a:fld>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345" y="1650555"/>
            <a:ext cx="1645445" cy="222409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431" y="1650555"/>
            <a:ext cx="2131736" cy="2131736"/>
          </a:xfrm>
          <a:prstGeom prst="rect">
            <a:avLst/>
          </a:prstGeom>
        </p:spPr>
      </p:pic>
      <p:sp>
        <p:nvSpPr>
          <p:cNvPr id="5" name="右箭头 4"/>
          <p:cNvSpPr/>
          <p:nvPr/>
        </p:nvSpPr>
        <p:spPr bwMode="auto">
          <a:xfrm>
            <a:off x="2161381" y="2673630"/>
            <a:ext cx="623420" cy="353291"/>
          </a:xfrm>
          <a:prstGeom prst="rightArrow">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6" name="文本框 5"/>
          <p:cNvSpPr txBox="1"/>
          <p:nvPr/>
        </p:nvSpPr>
        <p:spPr>
          <a:xfrm>
            <a:off x="207963" y="3972578"/>
            <a:ext cx="2576838"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先科普后教材</a:t>
            </a:r>
          </a:p>
        </p:txBody>
      </p:sp>
      <p:sp>
        <p:nvSpPr>
          <p:cNvPr id="7" name="文本框 6"/>
          <p:cNvSpPr txBox="1"/>
          <p:nvPr/>
        </p:nvSpPr>
        <p:spPr>
          <a:xfrm>
            <a:off x="207963" y="846781"/>
            <a:ext cx="8749001"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遵循从易到难</a:t>
            </a:r>
            <a:r>
              <a:rPr lang="en-US" altLang="zh-CN" sz="2800" b="1" dirty="0">
                <a:solidFill>
                  <a:srgbClr val="C00000"/>
                </a:solidFill>
                <a:latin typeface="Book Antiqua" panose="02040602050305030304" pitchFamily="18" charset="0"/>
                <a:ea typeface="微软雅黑" panose="020B0503020204020204" pitchFamily="34" charset="-122"/>
              </a:rPr>
              <a:t>, </a:t>
            </a:r>
            <a:r>
              <a:rPr lang="zh-CN" altLang="en-US" sz="2800" b="1" dirty="0">
                <a:solidFill>
                  <a:srgbClr val="C00000"/>
                </a:solidFill>
                <a:latin typeface="Book Antiqua" panose="02040602050305030304" pitchFamily="18" charset="0"/>
                <a:ea typeface="微软雅黑" panose="020B0503020204020204" pitchFamily="34" charset="-122"/>
              </a:rPr>
              <a:t>从感性到理性</a:t>
            </a:r>
            <a:r>
              <a:rPr lang="en-US" altLang="zh-CN" sz="2800" b="1" dirty="0">
                <a:solidFill>
                  <a:srgbClr val="C00000"/>
                </a:solidFill>
                <a:latin typeface="Book Antiqua" panose="02040602050305030304" pitchFamily="18" charset="0"/>
                <a:ea typeface="微软雅黑" panose="020B0503020204020204" pitchFamily="34" charset="-122"/>
              </a:rPr>
              <a:t>, </a:t>
            </a:r>
            <a:r>
              <a:rPr lang="zh-CN" altLang="en-US" sz="2800" b="1" dirty="0">
                <a:solidFill>
                  <a:srgbClr val="C00000"/>
                </a:solidFill>
                <a:latin typeface="Book Antiqua" panose="02040602050305030304" pitchFamily="18" charset="0"/>
                <a:ea typeface="微软雅黑" panose="020B0503020204020204" pitchFamily="34" charset="-122"/>
              </a:rPr>
              <a:t>从具体到抽象的认知规律</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1328" y="3972578"/>
            <a:ext cx="2133600" cy="21336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2350" y="3920834"/>
            <a:ext cx="2355273" cy="2355273"/>
          </a:xfrm>
          <a:prstGeom prst="rect">
            <a:avLst/>
          </a:prstGeom>
        </p:spPr>
      </p:pic>
      <p:sp>
        <p:nvSpPr>
          <p:cNvPr id="10" name="文本框 9"/>
          <p:cNvSpPr txBox="1"/>
          <p:nvPr/>
        </p:nvSpPr>
        <p:spPr>
          <a:xfrm>
            <a:off x="4325512" y="6279358"/>
            <a:ext cx="4174252"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先导学后专著再到论文</a:t>
            </a:r>
          </a:p>
        </p:txBody>
      </p:sp>
      <p:sp>
        <p:nvSpPr>
          <p:cNvPr id="11" name="矩形 10"/>
          <p:cNvSpPr/>
          <p:nvPr/>
        </p:nvSpPr>
        <p:spPr>
          <a:xfrm>
            <a:off x="1243195" y="3620739"/>
            <a:ext cx="6435688"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altLang="zh-CN" sz="2800" dirty="0">
                <a:latin typeface="Book Antiqua" panose="02040602050305030304" pitchFamily="18" charset="0"/>
                <a:ea typeface="微软雅黑" panose="020B0503020204020204" pitchFamily="34" charset="-122"/>
              </a:rPr>
              <a:t>MATLAB</a:t>
            </a:r>
            <a:r>
              <a:rPr lang="zh-CN" altLang="en-US" sz="2800" dirty="0">
                <a:latin typeface="Book Antiqua" panose="02040602050305030304" pitchFamily="18" charset="0"/>
                <a:ea typeface="微软雅黑" panose="020B0503020204020204" pitchFamily="34" charset="-122"/>
              </a:rPr>
              <a:t>、</a:t>
            </a:r>
            <a:r>
              <a:rPr lang="en-US" altLang="zh-CN" sz="2800" dirty="0">
                <a:latin typeface="Book Antiqua" panose="02040602050305030304" pitchFamily="18" charset="0"/>
                <a:ea typeface="微软雅黑" panose="020B0503020204020204" pitchFamily="34" charset="-122"/>
              </a:rPr>
              <a:t>Python</a:t>
            </a:r>
            <a:r>
              <a:rPr lang="zh-CN" altLang="en-US" sz="2800" dirty="0">
                <a:latin typeface="Book Antiqua" panose="02040602050305030304" pitchFamily="18" charset="0"/>
                <a:ea typeface="微软雅黑" panose="020B0503020204020204" pitchFamily="34" charset="-122"/>
              </a:rPr>
              <a:t>等可以促进数学学习</a:t>
            </a:r>
            <a:endParaRPr lang="zh-CN" altLang="en-US" sz="2800" dirty="0">
              <a:solidFill>
                <a:srgbClr val="C00000"/>
              </a:solidFill>
              <a:latin typeface="Book Antiqua" panose="02040602050305030304" pitchFamily="18" charset="0"/>
              <a:ea typeface="微软雅黑" panose="020B0503020204020204" pitchFamily="34" charset="-122"/>
            </a:endParaRPr>
          </a:p>
        </p:txBody>
      </p:sp>
      <p:sp>
        <p:nvSpPr>
          <p:cNvPr id="12" name="矩形 11"/>
          <p:cNvSpPr/>
          <p:nvPr/>
        </p:nvSpPr>
        <p:spPr>
          <a:xfrm>
            <a:off x="1243197" y="2150410"/>
            <a:ext cx="6435686" cy="523220"/>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通过</a:t>
            </a:r>
            <a:r>
              <a:rPr lang="en-US" altLang="zh-CN" sz="2800" dirty="0">
                <a:latin typeface="Book Antiqua" panose="02040602050305030304" pitchFamily="18" charset="0"/>
                <a:ea typeface="微软雅黑" panose="020B0503020204020204" pitchFamily="34" charset="-122"/>
              </a:rPr>
              <a:t>MOOC</a:t>
            </a:r>
            <a:r>
              <a:rPr lang="zh-CN" altLang="en-US" sz="2800" dirty="0">
                <a:latin typeface="Book Antiqua" panose="02040602050305030304" pitchFamily="18" charset="0"/>
                <a:ea typeface="微软雅黑" panose="020B0503020204020204" pitchFamily="34" charset="-122"/>
              </a:rPr>
              <a:t>学比自己看书难度更低</a:t>
            </a:r>
            <a:endParaRPr lang="zh-CN" altLang="en-US" sz="2800" dirty="0">
              <a:solidFill>
                <a:schemeClr val="lt1"/>
              </a:solidFill>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135374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10" grpId="0"/>
      <p:bldP spid="11"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112</a:t>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1230" y="1059872"/>
            <a:ext cx="2851361" cy="358486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25" y="1059871"/>
            <a:ext cx="2780023" cy="3584863"/>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591" y="1059872"/>
            <a:ext cx="2703908" cy="3584863"/>
          </a:xfrm>
          <a:prstGeom prst="rect">
            <a:avLst/>
          </a:prstGeom>
        </p:spPr>
      </p:pic>
    </p:spTree>
    <p:extLst>
      <p:ext uri="{BB962C8B-B14F-4D97-AF65-F5344CB8AC3E}">
        <p14:creationId xmlns:p14="http://schemas.microsoft.com/office/powerpoint/2010/main" val="21842401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113</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486" y="2081792"/>
            <a:ext cx="2266950" cy="32004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565" y="3813465"/>
            <a:ext cx="2375701" cy="3345779"/>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6267"/>
          <a:stretch/>
        </p:blipFill>
        <p:spPr>
          <a:xfrm>
            <a:off x="6227565" y="613066"/>
            <a:ext cx="2375701" cy="320040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593" y="3681992"/>
            <a:ext cx="2539566" cy="317600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593" y="613066"/>
            <a:ext cx="2286000" cy="3200400"/>
          </a:xfrm>
          <a:prstGeom prst="rect">
            <a:avLst/>
          </a:prstGeom>
        </p:spPr>
      </p:pic>
    </p:spTree>
    <p:extLst>
      <p:ext uri="{BB962C8B-B14F-4D97-AF65-F5344CB8AC3E}">
        <p14:creationId xmlns:p14="http://schemas.microsoft.com/office/powerpoint/2010/main" val="26045517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114</a:t>
            </a:fld>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74" y="952496"/>
            <a:ext cx="9195674" cy="5448303"/>
          </a:xfrm>
          <a:prstGeom prst="rect">
            <a:avLst/>
          </a:prstGeom>
        </p:spPr>
      </p:pic>
    </p:spTree>
    <p:extLst>
      <p:ext uri="{BB962C8B-B14F-4D97-AF65-F5344CB8AC3E}">
        <p14:creationId xmlns:p14="http://schemas.microsoft.com/office/powerpoint/2010/main" val="34564967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53EC91-C144-4421-B30C-CFB96B6B8EE4}"/>
              </a:ext>
            </a:extLst>
          </p:cNvPr>
          <p:cNvSpPr>
            <a:spLocks noGrp="1"/>
          </p:cNvSpPr>
          <p:nvPr>
            <p:ph type="sldNum" sz="quarter" idx="10"/>
          </p:nvPr>
        </p:nvSpPr>
        <p:spPr/>
        <p:txBody>
          <a:bodyPr/>
          <a:lstStyle/>
          <a:p>
            <a:pPr>
              <a:defRPr/>
            </a:pPr>
            <a:fld id="{34688030-AEB3-4C20-83D0-D052D4D9BCD0}" type="slidenum">
              <a:rPr lang="zh-CN" altLang="en-US" smtClean="0"/>
              <a:pPr>
                <a:defRPr/>
              </a:pPr>
              <a:t>115</a:t>
            </a:fld>
            <a:endParaRPr lang="zh-CN" altLang="en-US"/>
          </a:p>
        </p:txBody>
      </p:sp>
      <p:pic>
        <p:nvPicPr>
          <p:cNvPr id="4" name="图片 3">
            <a:extLst>
              <a:ext uri="{FF2B5EF4-FFF2-40B4-BE49-F238E27FC236}">
                <a16:creationId xmlns:a16="http://schemas.microsoft.com/office/drawing/2014/main" id="{872301EF-1415-4875-8AB6-72F7F4DAAF88}"/>
              </a:ext>
            </a:extLst>
          </p:cNvPr>
          <p:cNvPicPr>
            <a:picLocks noChangeAspect="1"/>
          </p:cNvPicPr>
          <p:nvPr/>
        </p:nvPicPr>
        <p:blipFill>
          <a:blip r:embed="rId3"/>
          <a:stretch>
            <a:fillRect/>
          </a:stretch>
        </p:blipFill>
        <p:spPr>
          <a:xfrm>
            <a:off x="-34725" y="1056631"/>
            <a:ext cx="9144000" cy="5369772"/>
          </a:xfrm>
          <a:prstGeom prst="rect">
            <a:avLst/>
          </a:prstGeom>
        </p:spPr>
      </p:pic>
    </p:spTree>
    <p:extLst>
      <p:ext uri="{BB962C8B-B14F-4D97-AF65-F5344CB8AC3E}">
        <p14:creationId xmlns:p14="http://schemas.microsoft.com/office/powerpoint/2010/main" val="18765605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6637A2-0AD5-4C36-8DFC-41F61CABC23B}"/>
              </a:ext>
            </a:extLst>
          </p:cNvPr>
          <p:cNvSpPr>
            <a:spLocks noGrp="1"/>
          </p:cNvSpPr>
          <p:nvPr>
            <p:ph type="sldNum" sz="quarter" idx="10"/>
          </p:nvPr>
        </p:nvSpPr>
        <p:spPr/>
        <p:txBody>
          <a:bodyPr/>
          <a:lstStyle/>
          <a:p>
            <a:pPr>
              <a:defRPr/>
            </a:pPr>
            <a:fld id="{34688030-AEB3-4C20-83D0-D052D4D9BCD0}" type="slidenum">
              <a:rPr lang="zh-CN" altLang="en-US" smtClean="0"/>
              <a:pPr>
                <a:defRPr/>
              </a:pPr>
              <a:t>116</a:t>
            </a:fld>
            <a:endParaRPr lang="zh-CN" altLang="en-US"/>
          </a:p>
        </p:txBody>
      </p:sp>
      <p:pic>
        <p:nvPicPr>
          <p:cNvPr id="6" name="图片 5">
            <a:extLst>
              <a:ext uri="{FF2B5EF4-FFF2-40B4-BE49-F238E27FC236}">
                <a16:creationId xmlns:a16="http://schemas.microsoft.com/office/drawing/2014/main" id="{F7DD74A5-9E96-4416-85F5-9EF4EC474B43}"/>
              </a:ext>
            </a:extLst>
          </p:cNvPr>
          <p:cNvPicPr>
            <a:picLocks noChangeAspect="1"/>
          </p:cNvPicPr>
          <p:nvPr/>
        </p:nvPicPr>
        <p:blipFill>
          <a:blip r:embed="rId2"/>
          <a:stretch>
            <a:fillRect/>
          </a:stretch>
        </p:blipFill>
        <p:spPr>
          <a:xfrm>
            <a:off x="0" y="848960"/>
            <a:ext cx="9144000" cy="5942365"/>
          </a:xfrm>
          <a:prstGeom prst="rect">
            <a:avLst/>
          </a:prstGeom>
        </p:spPr>
      </p:pic>
    </p:spTree>
    <p:extLst>
      <p:ext uri="{BB962C8B-B14F-4D97-AF65-F5344CB8AC3E}">
        <p14:creationId xmlns:p14="http://schemas.microsoft.com/office/powerpoint/2010/main" val="19454029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8E5DD54-2CDC-49B7-AD11-5A2478F667CA}"/>
              </a:ext>
            </a:extLst>
          </p:cNvPr>
          <p:cNvPicPr>
            <a:picLocks noChangeAspect="1"/>
          </p:cNvPicPr>
          <p:nvPr/>
        </p:nvPicPr>
        <p:blipFill rotWithShape="1">
          <a:blip r:embed="rId3">
            <a:extLst>
              <a:ext uri="{28A0092B-C50C-407E-A947-70E740481C1C}">
                <a14:useLocalDpi xmlns:a14="http://schemas.microsoft.com/office/drawing/2010/main" val="0"/>
              </a:ext>
            </a:extLst>
          </a:blip>
          <a:srcRect b="9259"/>
          <a:stretch/>
        </p:blipFill>
        <p:spPr>
          <a:xfrm>
            <a:off x="207963" y="2879669"/>
            <a:ext cx="7719616" cy="3813773"/>
          </a:xfrm>
          <a:prstGeom prst="rect">
            <a:avLst/>
          </a:prstGeom>
        </p:spPr>
      </p:pic>
      <p:sp>
        <p:nvSpPr>
          <p:cNvPr id="2" name="灯片编号占位符 1">
            <a:extLst>
              <a:ext uri="{FF2B5EF4-FFF2-40B4-BE49-F238E27FC236}">
                <a16:creationId xmlns:a16="http://schemas.microsoft.com/office/drawing/2014/main" id="{3B7FB5A2-605A-446E-BFFF-40F695D0851D}"/>
              </a:ext>
            </a:extLst>
          </p:cNvPr>
          <p:cNvSpPr>
            <a:spLocks noGrp="1"/>
          </p:cNvSpPr>
          <p:nvPr>
            <p:ph type="sldNum" sz="quarter" idx="10"/>
          </p:nvPr>
        </p:nvSpPr>
        <p:spPr/>
        <p:txBody>
          <a:bodyPr/>
          <a:lstStyle/>
          <a:p>
            <a:pPr>
              <a:defRPr/>
            </a:pPr>
            <a:fld id="{34688030-AEB3-4C20-83D0-D052D4D9BCD0}" type="slidenum">
              <a:rPr lang="zh-CN" altLang="en-US" smtClean="0"/>
              <a:pPr>
                <a:defRPr/>
              </a:pPr>
              <a:t>117</a:t>
            </a:fld>
            <a:endParaRPr lang="zh-CN" altLang="en-US"/>
          </a:p>
        </p:txBody>
      </p:sp>
      <p:pic>
        <p:nvPicPr>
          <p:cNvPr id="4" name="图片 3">
            <a:extLst>
              <a:ext uri="{FF2B5EF4-FFF2-40B4-BE49-F238E27FC236}">
                <a16:creationId xmlns:a16="http://schemas.microsoft.com/office/drawing/2014/main" id="{7C081F2C-D237-4BD9-AC8D-0D6C63AE7A3C}"/>
              </a:ext>
            </a:extLst>
          </p:cNvPr>
          <p:cNvPicPr>
            <a:picLocks noChangeAspect="1"/>
          </p:cNvPicPr>
          <p:nvPr/>
        </p:nvPicPr>
        <p:blipFill rotWithShape="1">
          <a:blip r:embed="rId4">
            <a:extLst>
              <a:ext uri="{28A0092B-C50C-407E-A947-70E740481C1C}">
                <a14:useLocalDpi xmlns:a14="http://schemas.microsoft.com/office/drawing/2010/main" val="0"/>
              </a:ext>
            </a:extLst>
          </a:blip>
          <a:srcRect l="3777" r="3853" b="17144"/>
          <a:stretch/>
        </p:blipFill>
        <p:spPr>
          <a:xfrm>
            <a:off x="207963" y="851782"/>
            <a:ext cx="7719616" cy="3058384"/>
          </a:xfrm>
          <a:prstGeom prst="rect">
            <a:avLst/>
          </a:prstGeom>
        </p:spPr>
      </p:pic>
      <p:pic>
        <p:nvPicPr>
          <p:cNvPr id="6" name="图片 5">
            <a:extLst>
              <a:ext uri="{FF2B5EF4-FFF2-40B4-BE49-F238E27FC236}">
                <a16:creationId xmlns:a16="http://schemas.microsoft.com/office/drawing/2014/main" id="{7BB220EA-E74E-4F61-A8E1-5E41381382C2}"/>
              </a:ext>
            </a:extLst>
          </p:cNvPr>
          <p:cNvPicPr>
            <a:picLocks noChangeAspect="1"/>
          </p:cNvPicPr>
          <p:nvPr/>
        </p:nvPicPr>
        <p:blipFill rotWithShape="1">
          <a:blip r:embed="rId5">
            <a:extLst>
              <a:ext uri="{28A0092B-C50C-407E-A947-70E740481C1C}">
                <a14:useLocalDpi xmlns:a14="http://schemas.microsoft.com/office/drawing/2010/main" val="0"/>
              </a:ext>
            </a:extLst>
          </a:blip>
          <a:srcRect l="3540" r="4091" b="25874"/>
          <a:stretch/>
        </p:blipFill>
        <p:spPr>
          <a:xfrm>
            <a:off x="207963" y="3933316"/>
            <a:ext cx="8299049" cy="2645502"/>
          </a:xfrm>
          <a:prstGeom prst="rect">
            <a:avLst/>
          </a:prstGeom>
        </p:spPr>
      </p:pic>
      <p:pic>
        <p:nvPicPr>
          <p:cNvPr id="10" name="图片 9">
            <a:extLst>
              <a:ext uri="{FF2B5EF4-FFF2-40B4-BE49-F238E27FC236}">
                <a16:creationId xmlns:a16="http://schemas.microsoft.com/office/drawing/2014/main" id="{5B7BC64B-DB28-49E6-8056-07298E4DD0FB}"/>
              </a:ext>
            </a:extLst>
          </p:cNvPr>
          <p:cNvPicPr>
            <a:picLocks noChangeAspect="1"/>
          </p:cNvPicPr>
          <p:nvPr/>
        </p:nvPicPr>
        <p:blipFill rotWithShape="1">
          <a:blip r:embed="rId6">
            <a:extLst>
              <a:ext uri="{28A0092B-C50C-407E-A947-70E740481C1C}">
                <a14:useLocalDpi xmlns:a14="http://schemas.microsoft.com/office/drawing/2010/main" val="0"/>
              </a:ext>
            </a:extLst>
          </a:blip>
          <a:srcRect l="4385" r="3469" b="23649"/>
          <a:stretch/>
        </p:blipFill>
        <p:spPr>
          <a:xfrm>
            <a:off x="207963" y="775574"/>
            <a:ext cx="8299049" cy="2941309"/>
          </a:xfrm>
          <a:prstGeom prst="rect">
            <a:avLst/>
          </a:prstGeom>
        </p:spPr>
      </p:pic>
    </p:spTree>
    <p:extLst>
      <p:ext uri="{BB962C8B-B14F-4D97-AF65-F5344CB8AC3E}">
        <p14:creationId xmlns:p14="http://schemas.microsoft.com/office/powerpoint/2010/main" val="336467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238591-57C8-4555-B9E8-C083C7267BFC}"/>
              </a:ext>
            </a:extLst>
          </p:cNvPr>
          <p:cNvSpPr>
            <a:spLocks noGrp="1"/>
          </p:cNvSpPr>
          <p:nvPr>
            <p:ph type="sldNum" sz="quarter" idx="10"/>
          </p:nvPr>
        </p:nvSpPr>
        <p:spPr/>
        <p:txBody>
          <a:bodyPr/>
          <a:lstStyle/>
          <a:p>
            <a:pPr>
              <a:defRPr/>
            </a:pPr>
            <a:fld id="{34688030-AEB3-4C20-83D0-D052D4D9BCD0}" type="slidenum">
              <a:rPr lang="zh-CN" altLang="en-US" smtClean="0"/>
              <a:pPr>
                <a:defRPr/>
              </a:pPr>
              <a:t>118</a:t>
            </a:fld>
            <a:endParaRPr lang="zh-CN" altLang="en-US"/>
          </a:p>
        </p:txBody>
      </p:sp>
      <p:pic>
        <p:nvPicPr>
          <p:cNvPr id="4" name="图片 3">
            <a:extLst>
              <a:ext uri="{FF2B5EF4-FFF2-40B4-BE49-F238E27FC236}">
                <a16:creationId xmlns:a16="http://schemas.microsoft.com/office/drawing/2014/main" id="{86A04671-641E-4D09-94EF-BC1DD25EC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8025"/>
            <a:ext cx="9144000" cy="5161788"/>
          </a:xfrm>
          <a:prstGeom prst="rect">
            <a:avLst/>
          </a:prstGeom>
        </p:spPr>
      </p:pic>
    </p:spTree>
    <p:extLst>
      <p:ext uri="{BB962C8B-B14F-4D97-AF65-F5344CB8AC3E}">
        <p14:creationId xmlns:p14="http://schemas.microsoft.com/office/powerpoint/2010/main" val="27018494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11EDAC0-939F-4429-ADC2-FD9A99BB6B9B}"/>
              </a:ext>
            </a:extLst>
          </p:cNvPr>
          <p:cNvSpPr>
            <a:spLocks noGrp="1"/>
          </p:cNvSpPr>
          <p:nvPr>
            <p:ph type="sldNum" sz="quarter" idx="10"/>
          </p:nvPr>
        </p:nvSpPr>
        <p:spPr/>
        <p:txBody>
          <a:bodyPr/>
          <a:lstStyle/>
          <a:p>
            <a:pPr>
              <a:defRPr/>
            </a:pPr>
            <a:fld id="{34688030-AEB3-4C20-83D0-D052D4D9BCD0}" type="slidenum">
              <a:rPr lang="zh-CN" altLang="en-US" smtClean="0"/>
              <a:pPr>
                <a:defRPr/>
              </a:pPr>
              <a:t>119</a:t>
            </a:fld>
            <a:endParaRPr lang="zh-CN" altLang="en-US"/>
          </a:p>
        </p:txBody>
      </p:sp>
      <p:pic>
        <p:nvPicPr>
          <p:cNvPr id="4" name="图片 3">
            <a:extLst>
              <a:ext uri="{FF2B5EF4-FFF2-40B4-BE49-F238E27FC236}">
                <a16:creationId xmlns:a16="http://schemas.microsoft.com/office/drawing/2014/main" id="{453FB595-6D8C-4D9A-80E8-BC53F5A7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6394"/>
            <a:ext cx="9144000" cy="5125212"/>
          </a:xfrm>
          <a:prstGeom prst="rect">
            <a:avLst/>
          </a:prstGeom>
        </p:spPr>
      </p:pic>
    </p:spTree>
    <p:extLst>
      <p:ext uri="{BB962C8B-B14F-4D97-AF65-F5344CB8AC3E}">
        <p14:creationId xmlns:p14="http://schemas.microsoft.com/office/powerpoint/2010/main" val="3102181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3FFF71-59C8-455B-8596-A09F73F1F194}" type="slidenum">
              <a:rPr lang="zh-CN" altLang="en-US" smtClean="0">
                <a:solidFill>
                  <a:schemeClr val="bg1"/>
                </a:solidFill>
                <a:latin typeface="Book Antiqua" panose="02040602050305030304" pitchFamily="18" charset="0"/>
                <a:ea typeface="微软雅黑" panose="020B0503020204020204" pitchFamily="34" charset="-122"/>
              </a:rPr>
              <a:pPr/>
              <a:t>12</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18435" name="Text Box 6"/>
          <p:cNvSpPr txBox="1">
            <a:spLocks noChangeArrowheads="1"/>
          </p:cNvSpPr>
          <p:nvPr/>
        </p:nvSpPr>
        <p:spPr bwMode="auto">
          <a:xfrm>
            <a:off x="3324225" y="1804988"/>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薪水</a:t>
            </a:r>
          </a:p>
        </p:txBody>
      </p:sp>
      <p:sp>
        <p:nvSpPr>
          <p:cNvPr id="18436" name="矩形 3"/>
          <p:cNvSpPr>
            <a:spLocks noChangeArrowheads="1"/>
          </p:cNvSpPr>
          <p:nvPr/>
        </p:nvSpPr>
        <p:spPr bwMode="auto">
          <a:xfrm>
            <a:off x="4540250" y="2681288"/>
            <a:ext cx="1466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latin typeface="Book Antiqua" panose="02040602050305030304" pitchFamily="18" charset="0"/>
                <a:ea typeface="微软雅黑" panose="020B0503020204020204" pitchFamily="34" charset="-122"/>
              </a:rPr>
              <a:t>SALARY</a:t>
            </a:r>
            <a:endParaRPr lang="zh-CN" altLang="en-US" sz="2400" b="1">
              <a:latin typeface="Book Antiqua" panose="02040602050305030304" pitchFamily="18" charset="0"/>
              <a:ea typeface="微软雅黑" panose="020B0503020204020204" pitchFamily="34" charset="-122"/>
            </a:endParaRPr>
          </a:p>
        </p:txBody>
      </p:sp>
      <p:sp>
        <p:nvSpPr>
          <p:cNvPr id="18437" name="Text Box 7"/>
          <p:cNvSpPr txBox="1">
            <a:spLocks noChangeArrowheads="1"/>
          </p:cNvSpPr>
          <p:nvPr/>
        </p:nvSpPr>
        <p:spPr bwMode="auto">
          <a:xfrm>
            <a:off x="4527550" y="3473450"/>
            <a:ext cx="37465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你需要挣多少钱</a:t>
            </a:r>
            <a:r>
              <a:rPr lang="en-US" altLang="zh-CN" sz="2000" b="1">
                <a:latin typeface="Book Antiqua" panose="02040602050305030304" pitchFamily="18" charset="0"/>
                <a:ea typeface="微软雅黑" panose="020B0503020204020204" pitchFamily="34" charset="-122"/>
              </a:rPr>
              <a:t>? </a:t>
            </a:r>
          </a:p>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你想要挣多少钱</a:t>
            </a:r>
            <a:r>
              <a:rPr lang="en-US" altLang="zh-CN" sz="2000" b="1">
                <a:latin typeface="Book Antiqua" panose="02040602050305030304" pitchFamily="18" charset="0"/>
                <a:ea typeface="微软雅黑" panose="020B0503020204020204" pitchFamily="34" charset="-122"/>
              </a:rPr>
              <a:t>?</a:t>
            </a:r>
          </a:p>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你希望有哪些福利待遇</a:t>
            </a:r>
            <a:r>
              <a:rPr lang="en-US" altLang="zh-CN" sz="2000" b="1">
                <a:latin typeface="Book Antiqua" panose="02040602050305030304" pitchFamily="18" charset="0"/>
                <a:ea typeface="微软雅黑" panose="020B0503020204020204" pitchFamily="34" charset="-122"/>
              </a:rPr>
              <a:t>?</a:t>
            </a:r>
          </a:p>
        </p:txBody>
      </p:sp>
      <p:sp>
        <p:nvSpPr>
          <p:cNvPr id="6" name="矩形 5"/>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9</a:t>
            </a:r>
            <a:endParaRPr lang="zh-CN" altLang="en-US" dirty="0"/>
          </a:p>
        </p:txBody>
      </p:sp>
      <p:pic>
        <p:nvPicPr>
          <p:cNvPr id="7"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264529" y="1414251"/>
            <a:ext cx="2000366" cy="4118400"/>
          </a:xfrm>
          <a:prstGeom prst="rect">
            <a:avLst/>
          </a:prstGeom>
          <a:noFill/>
          <a:ln>
            <a:noFill/>
          </a:ln>
          <a:effectLst/>
        </p:spPr>
      </p:pic>
    </p:spTree>
    <p:extLst>
      <p:ext uri="{BB962C8B-B14F-4D97-AF65-F5344CB8AC3E}">
        <p14:creationId xmlns:p14="http://schemas.microsoft.com/office/powerpoint/2010/main" val="7609051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1E61DE-AF3F-40AF-A08C-A5E9BBE1146F}"/>
              </a:ext>
            </a:extLst>
          </p:cNvPr>
          <p:cNvSpPr>
            <a:spLocks noGrp="1"/>
          </p:cNvSpPr>
          <p:nvPr>
            <p:ph type="sldNum" sz="quarter" idx="10"/>
          </p:nvPr>
        </p:nvSpPr>
        <p:spPr/>
        <p:txBody>
          <a:bodyPr/>
          <a:lstStyle/>
          <a:p>
            <a:pPr>
              <a:defRPr/>
            </a:pPr>
            <a:fld id="{34688030-AEB3-4C20-83D0-D052D4D9BCD0}" type="slidenum">
              <a:rPr lang="zh-CN" altLang="en-US" smtClean="0"/>
              <a:pPr>
                <a:defRPr/>
              </a:pPr>
              <a:t>120</a:t>
            </a:fld>
            <a:endParaRPr lang="zh-CN" altLang="en-US"/>
          </a:p>
        </p:txBody>
      </p:sp>
      <p:pic>
        <p:nvPicPr>
          <p:cNvPr id="4" name="图片 3">
            <a:extLst>
              <a:ext uri="{FF2B5EF4-FFF2-40B4-BE49-F238E27FC236}">
                <a16:creationId xmlns:a16="http://schemas.microsoft.com/office/drawing/2014/main" id="{023DEC41-8552-4550-915C-691765BE5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108"/>
            <a:ext cx="9144000" cy="5129784"/>
          </a:xfrm>
          <a:prstGeom prst="rect">
            <a:avLst/>
          </a:prstGeom>
        </p:spPr>
      </p:pic>
    </p:spTree>
    <p:extLst>
      <p:ext uri="{BB962C8B-B14F-4D97-AF65-F5344CB8AC3E}">
        <p14:creationId xmlns:p14="http://schemas.microsoft.com/office/powerpoint/2010/main" val="19983358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718AEE-D20A-46EC-AF95-9DE0DD5DCDEE}"/>
              </a:ext>
            </a:extLst>
          </p:cNvPr>
          <p:cNvSpPr>
            <a:spLocks noGrp="1"/>
          </p:cNvSpPr>
          <p:nvPr>
            <p:ph type="sldNum" sz="quarter" idx="10"/>
          </p:nvPr>
        </p:nvSpPr>
        <p:spPr/>
        <p:txBody>
          <a:bodyPr/>
          <a:lstStyle/>
          <a:p>
            <a:pPr>
              <a:defRPr/>
            </a:pPr>
            <a:fld id="{34688030-AEB3-4C20-83D0-D052D4D9BCD0}" type="slidenum">
              <a:rPr lang="zh-CN" altLang="en-US" smtClean="0"/>
              <a:pPr>
                <a:defRPr/>
              </a:pPr>
              <a:t>121</a:t>
            </a:fld>
            <a:endParaRPr lang="zh-CN" altLang="en-US"/>
          </a:p>
        </p:txBody>
      </p:sp>
      <p:pic>
        <p:nvPicPr>
          <p:cNvPr id="4" name="图片 3">
            <a:extLst>
              <a:ext uri="{FF2B5EF4-FFF2-40B4-BE49-F238E27FC236}">
                <a16:creationId xmlns:a16="http://schemas.microsoft.com/office/drawing/2014/main" id="{11A35D92-1010-4582-89C3-5DB41C811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9536"/>
            <a:ext cx="9144000" cy="5138928"/>
          </a:xfrm>
          <a:prstGeom prst="rect">
            <a:avLst/>
          </a:prstGeom>
        </p:spPr>
      </p:pic>
    </p:spTree>
    <p:extLst>
      <p:ext uri="{BB962C8B-B14F-4D97-AF65-F5344CB8AC3E}">
        <p14:creationId xmlns:p14="http://schemas.microsoft.com/office/powerpoint/2010/main" val="33663580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DFD244-0E5C-4C52-B216-80845C418507}"/>
              </a:ext>
            </a:extLst>
          </p:cNvPr>
          <p:cNvSpPr>
            <a:spLocks noGrp="1"/>
          </p:cNvSpPr>
          <p:nvPr>
            <p:ph type="sldNum" sz="quarter" idx="10"/>
          </p:nvPr>
        </p:nvSpPr>
        <p:spPr/>
        <p:txBody>
          <a:bodyPr/>
          <a:lstStyle/>
          <a:p>
            <a:pPr>
              <a:defRPr/>
            </a:pPr>
            <a:fld id="{34688030-AEB3-4C20-83D0-D052D4D9BCD0}" type="slidenum">
              <a:rPr lang="zh-CN" altLang="en-US" smtClean="0"/>
              <a:pPr>
                <a:defRPr/>
              </a:pPr>
              <a:t>122</a:t>
            </a:fld>
            <a:endParaRPr lang="zh-CN" altLang="en-US"/>
          </a:p>
        </p:txBody>
      </p:sp>
      <p:pic>
        <p:nvPicPr>
          <p:cNvPr id="4" name="图片 3">
            <a:extLst>
              <a:ext uri="{FF2B5EF4-FFF2-40B4-BE49-F238E27FC236}">
                <a16:creationId xmlns:a16="http://schemas.microsoft.com/office/drawing/2014/main" id="{54F8F4EE-D5FE-49A8-95BC-0FE87142E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0966"/>
            <a:ext cx="9144000" cy="5116068"/>
          </a:xfrm>
          <a:prstGeom prst="rect">
            <a:avLst/>
          </a:prstGeom>
        </p:spPr>
      </p:pic>
    </p:spTree>
    <p:extLst>
      <p:ext uri="{BB962C8B-B14F-4D97-AF65-F5344CB8AC3E}">
        <p14:creationId xmlns:p14="http://schemas.microsoft.com/office/powerpoint/2010/main" val="16706544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15D86D-9E56-4006-BDC4-49E2ED1F8129}"/>
              </a:ext>
            </a:extLst>
          </p:cNvPr>
          <p:cNvSpPr>
            <a:spLocks noGrp="1"/>
          </p:cNvSpPr>
          <p:nvPr>
            <p:ph type="sldNum" sz="quarter" idx="10"/>
          </p:nvPr>
        </p:nvSpPr>
        <p:spPr/>
        <p:txBody>
          <a:bodyPr/>
          <a:lstStyle/>
          <a:p>
            <a:pPr>
              <a:defRPr/>
            </a:pPr>
            <a:fld id="{34688030-AEB3-4C20-83D0-D052D4D9BCD0}" type="slidenum">
              <a:rPr lang="zh-CN" altLang="en-US" smtClean="0"/>
              <a:pPr>
                <a:defRPr/>
              </a:pPr>
              <a:t>123</a:t>
            </a:fld>
            <a:endParaRPr lang="zh-CN" altLang="en-US"/>
          </a:p>
        </p:txBody>
      </p:sp>
      <p:pic>
        <p:nvPicPr>
          <p:cNvPr id="4" name="图片 3">
            <a:extLst>
              <a:ext uri="{FF2B5EF4-FFF2-40B4-BE49-F238E27FC236}">
                <a16:creationId xmlns:a16="http://schemas.microsoft.com/office/drawing/2014/main" id="{12657F8F-F914-4C4F-8501-CE7FA2B63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9536"/>
            <a:ext cx="9144000" cy="5138928"/>
          </a:xfrm>
          <a:prstGeom prst="rect">
            <a:avLst/>
          </a:prstGeom>
        </p:spPr>
      </p:pic>
    </p:spTree>
    <p:extLst>
      <p:ext uri="{BB962C8B-B14F-4D97-AF65-F5344CB8AC3E}">
        <p14:creationId xmlns:p14="http://schemas.microsoft.com/office/powerpoint/2010/main" val="23748600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DDBA7F-7005-4614-8320-D38E848C9830}"/>
              </a:ext>
            </a:extLst>
          </p:cNvPr>
          <p:cNvSpPr>
            <a:spLocks noGrp="1"/>
          </p:cNvSpPr>
          <p:nvPr>
            <p:ph type="sldNum" sz="quarter" idx="10"/>
          </p:nvPr>
        </p:nvSpPr>
        <p:spPr/>
        <p:txBody>
          <a:bodyPr/>
          <a:lstStyle/>
          <a:p>
            <a:pPr>
              <a:defRPr/>
            </a:pPr>
            <a:fld id="{34688030-AEB3-4C20-83D0-D052D4D9BCD0}" type="slidenum">
              <a:rPr lang="zh-CN" altLang="en-US" smtClean="0"/>
              <a:pPr>
                <a:defRPr/>
              </a:pPr>
              <a:t>124</a:t>
            </a:fld>
            <a:endParaRPr lang="zh-CN" altLang="en-US"/>
          </a:p>
        </p:txBody>
      </p:sp>
      <p:pic>
        <p:nvPicPr>
          <p:cNvPr id="4" name="图片 3">
            <a:extLst>
              <a:ext uri="{FF2B5EF4-FFF2-40B4-BE49-F238E27FC236}">
                <a16:creationId xmlns:a16="http://schemas.microsoft.com/office/drawing/2014/main" id="{2A4E3F5B-10E2-411C-8AD1-A6D901BE5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964"/>
            <a:ext cx="9144000" cy="5148072"/>
          </a:xfrm>
          <a:prstGeom prst="rect">
            <a:avLst/>
          </a:prstGeom>
        </p:spPr>
      </p:pic>
    </p:spTree>
    <p:extLst>
      <p:ext uri="{BB962C8B-B14F-4D97-AF65-F5344CB8AC3E}">
        <p14:creationId xmlns:p14="http://schemas.microsoft.com/office/powerpoint/2010/main" val="42598106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19CB87D-73BE-4929-9348-7B81B469918F}"/>
              </a:ext>
            </a:extLst>
          </p:cNvPr>
          <p:cNvSpPr>
            <a:spLocks noGrp="1"/>
          </p:cNvSpPr>
          <p:nvPr>
            <p:ph type="sldNum" sz="quarter" idx="10"/>
          </p:nvPr>
        </p:nvSpPr>
        <p:spPr/>
        <p:txBody>
          <a:bodyPr/>
          <a:lstStyle/>
          <a:p>
            <a:pPr>
              <a:defRPr/>
            </a:pPr>
            <a:fld id="{34688030-AEB3-4C20-83D0-D052D4D9BCD0}" type="slidenum">
              <a:rPr lang="zh-CN" altLang="en-US" smtClean="0"/>
              <a:pPr>
                <a:defRPr/>
              </a:pPr>
              <a:t>125</a:t>
            </a:fld>
            <a:endParaRPr lang="zh-CN" altLang="en-US"/>
          </a:p>
        </p:txBody>
      </p:sp>
      <p:pic>
        <p:nvPicPr>
          <p:cNvPr id="4" name="图片 3">
            <a:extLst>
              <a:ext uri="{FF2B5EF4-FFF2-40B4-BE49-F238E27FC236}">
                <a16:creationId xmlns:a16="http://schemas.microsoft.com/office/drawing/2014/main" id="{C43498A4-AF5C-47FE-9947-0D68E33AA0A2}"/>
              </a:ext>
            </a:extLst>
          </p:cNvPr>
          <p:cNvPicPr>
            <a:picLocks noChangeAspect="1"/>
          </p:cNvPicPr>
          <p:nvPr/>
        </p:nvPicPr>
        <p:blipFill rotWithShape="1">
          <a:blip r:embed="rId2">
            <a:extLst>
              <a:ext uri="{28A0092B-C50C-407E-A947-70E740481C1C}">
                <a14:useLocalDpi xmlns:a14="http://schemas.microsoft.com/office/drawing/2010/main" val="0"/>
              </a:ext>
            </a:extLst>
          </a:blip>
          <a:srcRect t="13634" b="13739"/>
          <a:stretch/>
        </p:blipFill>
        <p:spPr>
          <a:xfrm>
            <a:off x="0" y="1527857"/>
            <a:ext cx="9144000" cy="4062715"/>
          </a:xfrm>
          <a:prstGeom prst="rect">
            <a:avLst/>
          </a:prstGeom>
        </p:spPr>
      </p:pic>
      <p:sp>
        <p:nvSpPr>
          <p:cNvPr id="5" name="文本框 4">
            <a:extLst>
              <a:ext uri="{FF2B5EF4-FFF2-40B4-BE49-F238E27FC236}">
                <a16:creationId xmlns:a16="http://schemas.microsoft.com/office/drawing/2014/main" id="{49B2A146-0BE8-4D26-B724-3099BF2BFBC3}"/>
              </a:ext>
            </a:extLst>
          </p:cNvPr>
          <p:cNvSpPr txBox="1"/>
          <p:nvPr/>
        </p:nvSpPr>
        <p:spPr>
          <a:xfrm>
            <a:off x="1055688" y="2217081"/>
            <a:ext cx="7063450" cy="707886"/>
          </a:xfrm>
          <a:prstGeom prst="rect">
            <a:avLst/>
          </a:prstGeom>
          <a:noFill/>
        </p:spPr>
        <p:txBody>
          <a:bodyPr wrap="square">
            <a:spAutoFit/>
          </a:bodyPr>
          <a:lstStyle/>
          <a:p>
            <a:r>
              <a:rPr lang="zh-CN" altLang="en-US" sz="4000" b="1" dirty="0">
                <a:solidFill>
                  <a:srgbClr val="C00000"/>
                </a:solidFill>
                <a:latin typeface="微软雅黑" panose="020B0503020204020204" pitchFamily="34" charset="-122"/>
                <a:ea typeface="微软雅黑" panose="020B0503020204020204" pitchFamily="34" charset="-122"/>
              </a:rPr>
              <a:t>软件工程是实践性很强的专业</a:t>
            </a:r>
          </a:p>
        </p:txBody>
      </p:sp>
    </p:spTree>
    <p:extLst>
      <p:ext uri="{BB962C8B-B14F-4D97-AF65-F5344CB8AC3E}">
        <p14:creationId xmlns:p14="http://schemas.microsoft.com/office/powerpoint/2010/main" val="2066611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B282CD-381D-48CE-881A-7F52E05F07B6}" type="slidenum">
              <a:rPr lang="zh-CN" altLang="en-US" smtClean="0">
                <a:solidFill>
                  <a:schemeClr val="bg1"/>
                </a:solidFill>
                <a:latin typeface="Book Antiqua" panose="02040602050305030304" pitchFamily="18" charset="0"/>
                <a:ea typeface="微软雅黑" panose="020B0503020204020204" pitchFamily="34" charset="-122"/>
              </a:rPr>
              <a:pPr/>
              <a:t>13</a:t>
            </a:fld>
            <a:endParaRPr lang="zh-CN" altLang="en-US">
              <a:solidFill>
                <a:schemeClr val="bg1"/>
              </a:solidFill>
              <a:latin typeface="Book Antiqua" panose="02040602050305030304" pitchFamily="18" charset="0"/>
              <a:ea typeface="微软雅黑" panose="020B0503020204020204" pitchFamily="34" charset="-122"/>
            </a:endParaRPr>
          </a:p>
        </p:txBody>
      </p:sp>
      <p:pic>
        <p:nvPicPr>
          <p:cNvPr id="3" name="Picture 2"/>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669563" y="1942420"/>
            <a:ext cx="3466360" cy="3566077"/>
          </a:xfrm>
          <a:prstGeom prst="rect">
            <a:avLst/>
          </a:prstGeom>
          <a:noFill/>
          <a:ln>
            <a:noFill/>
          </a:ln>
          <a:effectLst/>
        </p:spPr>
      </p:pic>
      <p:sp>
        <p:nvSpPr>
          <p:cNvPr id="19460" name="Text Box 6"/>
          <p:cNvSpPr txBox="1">
            <a:spLocks noChangeArrowheads="1"/>
          </p:cNvSpPr>
          <p:nvPr/>
        </p:nvSpPr>
        <p:spPr bwMode="auto">
          <a:xfrm>
            <a:off x="4119563" y="1804988"/>
            <a:ext cx="2524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Book Antiqua" panose="02040602050305030304" pitchFamily="18" charset="0"/>
                <a:ea typeface="微软雅黑" panose="020B0503020204020204" pitchFamily="34" charset="-122"/>
              </a:rPr>
              <a:t>其他</a:t>
            </a:r>
          </a:p>
        </p:txBody>
      </p:sp>
      <p:sp>
        <p:nvSpPr>
          <p:cNvPr id="19461" name="矩形 4"/>
          <p:cNvSpPr>
            <a:spLocks noChangeArrowheads="1"/>
          </p:cNvSpPr>
          <p:nvPr/>
        </p:nvSpPr>
        <p:spPr bwMode="auto">
          <a:xfrm>
            <a:off x="4622800" y="2681288"/>
            <a:ext cx="2894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latin typeface="Book Antiqua" panose="02040602050305030304" pitchFamily="18" charset="0"/>
                <a:ea typeface="微软雅黑" panose="020B0503020204020204" pitchFamily="34" charset="-122"/>
              </a:rPr>
              <a:t>OTHER FACTORS</a:t>
            </a:r>
            <a:endParaRPr lang="zh-CN" altLang="en-US" sz="2400" b="1">
              <a:latin typeface="Book Antiqua" panose="02040602050305030304" pitchFamily="18" charset="0"/>
              <a:ea typeface="微软雅黑" panose="020B0503020204020204" pitchFamily="34" charset="-122"/>
            </a:endParaRPr>
          </a:p>
        </p:txBody>
      </p:sp>
      <p:sp>
        <p:nvSpPr>
          <p:cNvPr id="19462" name="Text Box 7"/>
          <p:cNvSpPr txBox="1">
            <a:spLocks noChangeArrowheads="1"/>
          </p:cNvSpPr>
          <p:nvPr/>
        </p:nvSpPr>
        <p:spPr bwMode="auto">
          <a:xfrm>
            <a:off x="4540250" y="3486150"/>
            <a:ext cx="37465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家人或朋友的期望</a:t>
            </a:r>
            <a:r>
              <a:rPr lang="en-US" altLang="zh-CN" sz="2000" b="1">
                <a:latin typeface="Book Antiqua" panose="02040602050305030304" pitchFamily="18" charset="0"/>
                <a:ea typeface="微软雅黑" panose="020B0503020204020204" pitchFamily="34" charset="-122"/>
              </a:rPr>
              <a:t>(desires)</a:t>
            </a:r>
          </a:p>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企业的声望</a:t>
            </a:r>
            <a:r>
              <a:rPr lang="en-US" altLang="zh-CN" sz="2000" b="1">
                <a:latin typeface="Book Antiqua" panose="02040602050305030304" pitchFamily="18" charset="0"/>
                <a:ea typeface="微软雅黑" panose="020B0503020204020204" pitchFamily="34" charset="-122"/>
              </a:rPr>
              <a:t>(reputation)</a:t>
            </a:r>
          </a:p>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培训机会</a:t>
            </a:r>
            <a:r>
              <a:rPr lang="en-US" altLang="zh-CN" sz="2000" b="1">
                <a:latin typeface="Book Antiqua" panose="02040602050305030304" pitchFamily="18" charset="0"/>
                <a:ea typeface="微软雅黑" panose="020B0503020204020204" pitchFamily="34" charset="-122"/>
              </a:rPr>
              <a:t>(training)</a:t>
            </a:r>
          </a:p>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升职机会</a:t>
            </a:r>
            <a:r>
              <a:rPr lang="en-US" altLang="zh-CN" sz="2000" b="1">
                <a:latin typeface="Book Antiqua" panose="02040602050305030304" pitchFamily="18" charset="0"/>
                <a:ea typeface="微软雅黑" panose="020B0503020204020204" pitchFamily="34" charset="-122"/>
              </a:rPr>
              <a:t>(advancement)</a:t>
            </a:r>
          </a:p>
          <a:p>
            <a:pPr>
              <a:lnSpc>
                <a:spcPct val="80000"/>
              </a:lnSpc>
              <a:spcBef>
                <a:spcPct val="50000"/>
              </a:spcBef>
              <a:buFont typeface="Wingdings" panose="05000000000000000000" pitchFamily="2" charset="2"/>
              <a:buChar char="n"/>
            </a:pPr>
            <a:r>
              <a:rPr lang="en-US" altLang="zh-CN" sz="2000" b="1">
                <a:latin typeface="Book Antiqua" panose="02040602050305030304" pitchFamily="18" charset="0"/>
                <a:ea typeface="微软雅黑" panose="020B0503020204020204" pitchFamily="34" charset="-122"/>
              </a:rPr>
              <a:t>… …</a:t>
            </a:r>
          </a:p>
        </p:txBody>
      </p:sp>
      <p:sp>
        <p:nvSpPr>
          <p:cNvPr id="7" name="矩形 6"/>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10</a:t>
            </a:r>
            <a:endParaRPr lang="zh-CN" altLang="en-US" dirty="0"/>
          </a:p>
        </p:txBody>
      </p:sp>
    </p:spTree>
    <p:extLst>
      <p:ext uri="{BB962C8B-B14F-4D97-AF65-F5344CB8AC3E}">
        <p14:creationId xmlns:p14="http://schemas.microsoft.com/office/powerpoint/2010/main" val="375269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10D2A9A-5E69-4720-A384-2EE33980D3E4}" type="slidenum">
              <a:rPr lang="zh-CN" altLang="en-US" smtClean="0">
                <a:solidFill>
                  <a:schemeClr val="bg1"/>
                </a:solidFill>
                <a:latin typeface="Book Antiqua" panose="02040602050305030304" pitchFamily="18" charset="0"/>
                <a:ea typeface="微软雅黑" panose="020B0503020204020204" pitchFamily="34" charset="-122"/>
              </a:rPr>
              <a:pPr/>
              <a:t>14</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3" name="Text Box 6"/>
          <p:cNvSpPr txBox="1">
            <a:spLocks noChangeArrowheads="1"/>
          </p:cNvSpPr>
          <p:nvPr/>
        </p:nvSpPr>
        <p:spPr bwMode="auto">
          <a:xfrm>
            <a:off x="2527300" y="1751013"/>
            <a:ext cx="3962400" cy="836612"/>
          </a:xfrm>
          <a:prstGeom prst="rect">
            <a:avLst/>
          </a:prstGeom>
          <a:noFill/>
          <a:ln>
            <a:noFill/>
          </a:ln>
          <a:effectLst/>
        </p:spPr>
        <p:txBody>
          <a:bodyPr>
            <a:spAutoFit/>
          </a:bodyPr>
          <a:lstStyle/>
          <a:p>
            <a:pPr algn="ctr" fontAlgn="auto">
              <a:lnSpc>
                <a:spcPct val="30000"/>
              </a:lnSpc>
              <a:spcBef>
                <a:spcPct val="50000"/>
              </a:spcBef>
              <a:spcAft>
                <a:spcPts val="0"/>
              </a:spcAft>
              <a:defRPr/>
            </a:pPr>
            <a:r>
              <a:rPr lang="zh-CN" altLang="en-US" sz="4400" b="1" dirty="0">
                <a:solidFill>
                  <a:schemeClr val="bg1">
                    <a:lumMod val="50000"/>
                  </a:schemeClr>
                </a:solidFill>
                <a:latin typeface="Arial Black" pitchFamily="34" charset="0"/>
                <a:ea typeface="微软雅黑" pitchFamily="34" charset="-122"/>
              </a:rPr>
              <a:t>现在请你</a:t>
            </a:r>
            <a:endParaRPr lang="en-US" altLang="zh-CN" sz="4400" b="1" dirty="0">
              <a:solidFill>
                <a:schemeClr val="bg1">
                  <a:lumMod val="50000"/>
                </a:schemeClr>
              </a:solidFill>
              <a:latin typeface="Arial Black" pitchFamily="34" charset="0"/>
              <a:ea typeface="微软雅黑" pitchFamily="34" charset="-122"/>
            </a:endParaRPr>
          </a:p>
          <a:p>
            <a:pPr algn="ctr" fontAlgn="auto">
              <a:lnSpc>
                <a:spcPct val="30000"/>
              </a:lnSpc>
              <a:spcBef>
                <a:spcPct val="50000"/>
              </a:spcBef>
              <a:spcAft>
                <a:spcPts val="0"/>
              </a:spcAft>
              <a:defRPr/>
            </a:pPr>
            <a:r>
              <a:rPr lang="zh-CN" altLang="en-US" sz="4400" b="1" dirty="0">
                <a:solidFill>
                  <a:srgbClr val="C00000"/>
                </a:solidFill>
                <a:latin typeface="Arial Black" pitchFamily="34" charset="0"/>
                <a:ea typeface="微软雅黑" pitchFamily="34" charset="-122"/>
              </a:rPr>
              <a:t>仔细考虑</a:t>
            </a:r>
          </a:p>
        </p:txBody>
      </p:sp>
      <p:grpSp>
        <p:nvGrpSpPr>
          <p:cNvPr id="20484" name="组合 5"/>
          <p:cNvGrpSpPr>
            <a:grpSpLocks/>
          </p:cNvGrpSpPr>
          <p:nvPr/>
        </p:nvGrpSpPr>
        <p:grpSpPr bwMode="auto">
          <a:xfrm>
            <a:off x="1162050" y="3221038"/>
            <a:ext cx="6819900" cy="1828800"/>
            <a:chOff x="228600" y="1775177"/>
            <a:chExt cx="6818675" cy="1828448"/>
          </a:xfrm>
        </p:grpSpPr>
        <p:sp>
          <p:nvSpPr>
            <p:cNvPr id="5" name="右箭头标注 4"/>
            <p:cNvSpPr/>
            <p:nvPr/>
          </p:nvSpPr>
          <p:spPr bwMode="auto">
            <a:xfrm>
              <a:off x="228600" y="1789461"/>
              <a:ext cx="3307756" cy="1814164"/>
            </a:xfrm>
            <a:prstGeom prst="rightArrowCallout">
              <a:avLst/>
            </a:prstGeom>
            <a:solidFill>
              <a:schemeClr val="bg1">
                <a:lumMod val="65000"/>
              </a:schemeClr>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anchor="ctr"/>
            <a:lstStyle/>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你的</a:t>
              </a:r>
              <a:endParaRPr lang="en-US" altLang="zh-CN" sz="3600" b="1" dirty="0">
                <a:solidFill>
                  <a:schemeClr val="accent2">
                    <a:lumMod val="75000"/>
                  </a:schemeClr>
                </a:solidFill>
                <a:latin typeface="Mistral" pitchFamily="66" charset="0"/>
                <a:ea typeface="微软雅黑" pitchFamily="34" charset="-122"/>
                <a:cs typeface="Microsoft Sans Serif" pitchFamily="34" charset="0"/>
              </a:endParaRPr>
            </a:p>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优先次序</a:t>
              </a:r>
            </a:p>
          </p:txBody>
        </p:sp>
        <p:sp>
          <p:nvSpPr>
            <p:cNvPr id="6" name="右箭头标注 5"/>
            <p:cNvSpPr/>
            <p:nvPr/>
          </p:nvSpPr>
          <p:spPr bwMode="auto">
            <a:xfrm>
              <a:off x="2607836" y="1786287"/>
              <a:ext cx="3179191" cy="1815750"/>
            </a:xfrm>
            <a:prstGeom prst="rightArrowCallout">
              <a:avLst/>
            </a:prstGeom>
            <a:solidFill>
              <a:schemeClr val="bg1">
                <a:lumMod val="65000"/>
              </a:schemeClr>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anchor="ctr"/>
            <a:lstStyle/>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分析</a:t>
              </a:r>
              <a:endParaRPr lang="en-US" altLang="zh-CN" sz="3600" b="1" dirty="0">
                <a:solidFill>
                  <a:schemeClr val="accent2">
                    <a:lumMod val="75000"/>
                  </a:schemeClr>
                </a:solidFill>
                <a:latin typeface="Mistral" pitchFamily="66" charset="0"/>
                <a:ea typeface="微软雅黑" pitchFamily="34" charset="-122"/>
                <a:cs typeface="Microsoft Sans Serif" pitchFamily="34" charset="0"/>
              </a:endParaRPr>
            </a:p>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各自利弊</a:t>
              </a:r>
            </a:p>
          </p:txBody>
        </p:sp>
        <p:sp>
          <p:nvSpPr>
            <p:cNvPr id="7" name="矩形 6"/>
            <p:cNvSpPr/>
            <p:nvPr/>
          </p:nvSpPr>
          <p:spPr bwMode="auto">
            <a:xfrm>
              <a:off x="4907709" y="1775177"/>
              <a:ext cx="2139566" cy="1814163"/>
            </a:xfrm>
            <a:prstGeom prst="rect">
              <a:avLst/>
            </a:prstGeom>
            <a:solidFill>
              <a:schemeClr val="bg1">
                <a:lumMod val="65000"/>
              </a:schemeClr>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anchor="ctr"/>
            <a:lstStyle/>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确定</a:t>
              </a:r>
              <a:endParaRPr lang="en-US" altLang="zh-CN" sz="3600" b="1" dirty="0">
                <a:solidFill>
                  <a:schemeClr val="accent2">
                    <a:lumMod val="75000"/>
                  </a:schemeClr>
                </a:solidFill>
                <a:latin typeface="Mistral" pitchFamily="66" charset="0"/>
                <a:ea typeface="微软雅黑" pitchFamily="34" charset="-122"/>
                <a:cs typeface="Microsoft Sans Serif" pitchFamily="34" charset="0"/>
              </a:endParaRPr>
            </a:p>
            <a:p>
              <a:pPr fontAlgn="auto">
                <a:spcBef>
                  <a:spcPts val="0"/>
                </a:spcBef>
                <a:spcAft>
                  <a:spcPts val="0"/>
                </a:spcAft>
                <a:defRPr/>
              </a:pPr>
              <a:r>
                <a:rPr lang="zh-CN" altLang="en-US" sz="3600" b="1" dirty="0">
                  <a:solidFill>
                    <a:schemeClr val="accent2">
                      <a:lumMod val="75000"/>
                    </a:schemeClr>
                  </a:solidFill>
                  <a:latin typeface="Mistral" pitchFamily="66" charset="0"/>
                  <a:ea typeface="微软雅黑" pitchFamily="34" charset="-122"/>
                  <a:cs typeface="Microsoft Sans Serif" pitchFamily="34" charset="0"/>
                </a:rPr>
                <a:t>职业范围</a:t>
              </a:r>
            </a:p>
          </p:txBody>
        </p:sp>
      </p:grpSp>
    </p:spTree>
    <p:extLst>
      <p:ext uri="{BB962C8B-B14F-4D97-AF65-F5344CB8AC3E}">
        <p14:creationId xmlns:p14="http://schemas.microsoft.com/office/powerpoint/2010/main" val="64096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a:hlinkClick r:id="rId2"/>
          </p:cNvPr>
          <p:cNvPicPr>
            <a:picLocks noChangeAspect="1"/>
          </p:cNvPicPr>
          <p:nvPr/>
        </p:nvPicPr>
        <p:blipFill>
          <a:blip r:embed="rId3">
            <a:extLst>
              <a:ext uri="{28A0092B-C50C-407E-A947-70E740481C1C}">
                <a14:useLocalDpi xmlns:a14="http://schemas.microsoft.com/office/drawing/2010/main" val="0"/>
              </a:ext>
            </a:extLst>
          </a:blip>
          <a:srcRect t="3200"/>
          <a:stretch>
            <a:fillRect/>
          </a:stretch>
        </p:blipFill>
        <p:spPr bwMode="auto">
          <a:xfrm>
            <a:off x="5627131" y="1118083"/>
            <a:ext cx="3333990" cy="573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0" y="642937"/>
            <a:ext cx="6971428" cy="495238"/>
          </a:xfrm>
          <a:prstGeom prst="rect">
            <a:avLst/>
          </a:prstGeom>
        </p:spPr>
      </p:pic>
      <p:pic>
        <p:nvPicPr>
          <p:cNvPr id="3" name="图片 2"/>
          <p:cNvPicPr>
            <a:picLocks noChangeAspect="1"/>
          </p:cNvPicPr>
          <p:nvPr/>
        </p:nvPicPr>
        <p:blipFill>
          <a:blip r:embed="rId5"/>
          <a:stretch>
            <a:fillRect/>
          </a:stretch>
        </p:blipFill>
        <p:spPr>
          <a:xfrm>
            <a:off x="0" y="1138175"/>
            <a:ext cx="4909320" cy="5098700"/>
          </a:xfrm>
          <a:prstGeom prst="rect">
            <a:avLst/>
          </a:prstGeom>
        </p:spPr>
      </p:pic>
      <p:pic>
        <p:nvPicPr>
          <p:cNvPr id="8"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64284" y="3382328"/>
            <a:ext cx="1479716" cy="347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75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5">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3014" b="20800"/>
          <a:stretch/>
        </p:blipFill>
        <p:spPr bwMode="auto">
          <a:xfrm>
            <a:off x="4785847" y="664012"/>
            <a:ext cx="3856037" cy="52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a:hlinkClick r:id="rId4"/>
            <a:extLst>
              <a:ext uri="{FF2B5EF4-FFF2-40B4-BE49-F238E27FC236}">
                <a16:creationId xmlns:a16="http://schemas.microsoft.com/office/drawing/2014/main" id="{86B70C4D-64E9-4DC8-BD6D-D16D29F7681E}"/>
              </a:ext>
            </a:extLst>
          </p:cNvPr>
          <p:cNvPicPr>
            <a:picLocks noChangeAspect="1"/>
          </p:cNvPicPr>
          <p:nvPr/>
        </p:nvPicPr>
        <p:blipFill>
          <a:blip r:embed="rId5">
            <a:extLst>
              <a:ext uri="{28A0092B-C50C-407E-A947-70E740481C1C}">
                <a14:useLocalDpi xmlns:a14="http://schemas.microsoft.com/office/drawing/2010/main" val="0"/>
              </a:ext>
            </a:extLst>
          </a:blip>
          <a:srcRect t="3084"/>
          <a:stretch>
            <a:fillRect/>
          </a:stretch>
        </p:blipFill>
        <p:spPr bwMode="auto">
          <a:xfrm>
            <a:off x="732609" y="664012"/>
            <a:ext cx="3417888" cy="589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82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FBEFE4-6ED3-4F08-B6A1-CAA7A76B957A}"/>
              </a:ext>
            </a:extLst>
          </p:cNvPr>
          <p:cNvSpPr>
            <a:spLocks noGrp="1"/>
          </p:cNvSpPr>
          <p:nvPr>
            <p:ph type="sldNum" sz="quarter" idx="10"/>
          </p:nvPr>
        </p:nvSpPr>
        <p:spPr/>
        <p:txBody>
          <a:bodyPr/>
          <a:lstStyle/>
          <a:p>
            <a:pPr>
              <a:defRPr/>
            </a:pPr>
            <a:fld id="{34688030-AEB3-4C20-83D0-D052D4D9BCD0}" type="slidenum">
              <a:rPr lang="zh-CN" altLang="en-US" smtClean="0"/>
              <a:pPr>
                <a:defRPr/>
              </a:pPr>
              <a:t>17</a:t>
            </a:fld>
            <a:endParaRPr lang="zh-CN" altLang="en-US"/>
          </a:p>
        </p:txBody>
      </p:sp>
      <p:pic>
        <p:nvPicPr>
          <p:cNvPr id="4" name="图片 3">
            <a:extLst>
              <a:ext uri="{FF2B5EF4-FFF2-40B4-BE49-F238E27FC236}">
                <a16:creationId xmlns:a16="http://schemas.microsoft.com/office/drawing/2014/main" id="{8C3FEA80-2BA6-4D8A-AFBB-6073602E1779}"/>
              </a:ext>
            </a:extLst>
          </p:cNvPr>
          <p:cNvPicPr>
            <a:picLocks noChangeAspect="1"/>
          </p:cNvPicPr>
          <p:nvPr/>
        </p:nvPicPr>
        <p:blipFill rotWithShape="1">
          <a:blip r:embed="rId2"/>
          <a:srcRect b="22383"/>
          <a:stretch/>
        </p:blipFill>
        <p:spPr>
          <a:xfrm>
            <a:off x="410263" y="736763"/>
            <a:ext cx="7142857" cy="1034887"/>
          </a:xfrm>
          <a:prstGeom prst="rect">
            <a:avLst/>
          </a:prstGeom>
        </p:spPr>
      </p:pic>
      <p:pic>
        <p:nvPicPr>
          <p:cNvPr id="6" name="图片 5">
            <a:extLst>
              <a:ext uri="{FF2B5EF4-FFF2-40B4-BE49-F238E27FC236}">
                <a16:creationId xmlns:a16="http://schemas.microsoft.com/office/drawing/2014/main" id="{A88E6D9A-02A4-480C-B093-AAFC69843A7A}"/>
              </a:ext>
            </a:extLst>
          </p:cNvPr>
          <p:cNvPicPr>
            <a:picLocks noChangeAspect="1"/>
          </p:cNvPicPr>
          <p:nvPr/>
        </p:nvPicPr>
        <p:blipFill>
          <a:blip r:embed="rId3"/>
          <a:stretch>
            <a:fillRect/>
          </a:stretch>
        </p:blipFill>
        <p:spPr>
          <a:xfrm>
            <a:off x="508478" y="2021050"/>
            <a:ext cx="7387346" cy="4557411"/>
          </a:xfrm>
          <a:prstGeom prst="rect">
            <a:avLst/>
          </a:prstGeom>
        </p:spPr>
      </p:pic>
    </p:spTree>
    <p:extLst>
      <p:ext uri="{BB962C8B-B14F-4D97-AF65-F5344CB8AC3E}">
        <p14:creationId xmlns:p14="http://schemas.microsoft.com/office/powerpoint/2010/main" val="291516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软件产业发展历程</a:t>
            </a:r>
            <a:endParaRPr lang="en-US" altLang="zh-CN" dirty="0"/>
          </a:p>
          <a:p>
            <a:pPr lvl="1"/>
            <a:endParaRPr lang="en-US" altLang="zh-CN" dirty="0"/>
          </a:p>
          <a:p>
            <a:r>
              <a:rPr lang="zh-CN" altLang="en-US" dirty="0"/>
              <a:t>软件产业发展现状</a:t>
            </a:r>
            <a:endParaRPr lang="en-US" altLang="zh-CN" dirty="0"/>
          </a:p>
          <a:p>
            <a:endParaRPr lang="en-US" altLang="zh-CN" dirty="0"/>
          </a:p>
          <a:p>
            <a:r>
              <a:rPr lang="zh-CN" altLang="en-US" dirty="0"/>
              <a:t>软件产业发展前景</a:t>
            </a:r>
            <a:endParaRPr lang="en-US" altLang="zh-CN" dirty="0"/>
          </a:p>
        </p:txBody>
      </p:sp>
    </p:spTree>
    <p:extLst>
      <p:ext uri="{BB962C8B-B14F-4D97-AF65-F5344CB8AC3E}">
        <p14:creationId xmlns:p14="http://schemas.microsoft.com/office/powerpoint/2010/main" val="134632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软件产业的定义</a:t>
            </a:r>
            <a:endParaRPr lang="en-US" altLang="zh-CN" dirty="0"/>
          </a:p>
          <a:p>
            <a:pPr lvl="1"/>
            <a:r>
              <a:rPr lang="zh-CN" altLang="en-US" dirty="0"/>
              <a:t> </a:t>
            </a:r>
            <a:r>
              <a:rPr lang="zh-CN" altLang="en-US" sz="2400" dirty="0"/>
              <a:t>软件产业是一个快速发展的新兴产业</a:t>
            </a:r>
            <a:r>
              <a:rPr lang="en-US" altLang="zh-CN" sz="2400" dirty="0"/>
              <a:t>, </a:t>
            </a:r>
            <a:r>
              <a:rPr lang="zh-CN" altLang="en-US" sz="2400" dirty="0"/>
              <a:t>随着其创新性和渗透性的增强</a:t>
            </a:r>
            <a:r>
              <a:rPr lang="en-US" altLang="zh-CN" sz="2400" dirty="0"/>
              <a:t>, </a:t>
            </a:r>
            <a:r>
              <a:rPr lang="zh-CN" altLang="en-US" sz="2400" dirty="0"/>
              <a:t>不断产生具有不同性能、形式和内容的软件产品和软件服务</a:t>
            </a:r>
            <a:r>
              <a:rPr lang="en-US" altLang="zh-CN" sz="2400" dirty="0"/>
              <a:t>, </a:t>
            </a:r>
            <a:r>
              <a:rPr lang="zh-CN" altLang="en-US" sz="2400" dirty="0"/>
              <a:t>所以它是一个动态的概念</a:t>
            </a:r>
            <a:r>
              <a:rPr lang="en-US" altLang="zh-CN" sz="2400" dirty="0"/>
              <a:t>. </a:t>
            </a:r>
            <a:r>
              <a:rPr lang="zh-CN" altLang="en-US" sz="2400" dirty="0"/>
              <a:t>我们将软件产业定义为</a:t>
            </a:r>
            <a:r>
              <a:rPr lang="en-US" altLang="zh-CN" sz="2400" dirty="0"/>
              <a:t>: </a:t>
            </a:r>
            <a:r>
              <a:rPr lang="zh-CN" altLang="en-US" sz="2400" dirty="0"/>
              <a:t>软件和信息技术服务业相关的一切经济活动和关系的总称</a:t>
            </a:r>
            <a:endParaRPr lang="en-US" altLang="zh-CN" sz="2400" dirty="0"/>
          </a:p>
          <a:p>
            <a:pPr lvl="1"/>
            <a:endParaRPr lang="en-US" altLang="zh-CN" sz="2400" dirty="0"/>
          </a:p>
          <a:p>
            <a:pPr lvl="1"/>
            <a:r>
              <a:rPr lang="zh-CN" altLang="en-US" dirty="0">
                <a:latin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cs typeface="微软雅黑" panose="020B0503020204020204" pitchFamily="34" charset="-122"/>
              </a:rPr>
              <a:t>软件是新一代信息技术产业的灵魂</a:t>
            </a:r>
            <a:r>
              <a:rPr lang="en-US" altLang="zh-CN" sz="2400" dirty="0">
                <a:latin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cs typeface="微软雅黑" panose="020B0503020204020204" pitchFamily="34" charset="-122"/>
              </a:rPr>
              <a:t>“软件定义”是信息革命的新标志和新特征</a:t>
            </a:r>
            <a:r>
              <a:rPr lang="en-US" altLang="zh-CN" sz="2400" dirty="0">
                <a:latin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cs typeface="微软雅黑" panose="020B0503020204020204" pitchFamily="34" charset="-122"/>
              </a:rPr>
              <a:t>软件和信息技术服务业是引领科技创新、驱动经济社会转型发展的核心力量</a:t>
            </a:r>
            <a:r>
              <a:rPr lang="en-US" altLang="zh-CN" sz="2400" dirty="0">
                <a:latin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cs typeface="微软雅黑" panose="020B0503020204020204" pitchFamily="34" charset="-122"/>
              </a:rPr>
              <a:t>是建设制造强国和网络强国的核心支撑</a:t>
            </a:r>
            <a:r>
              <a:rPr lang="en-US" altLang="zh-CN" sz="2400" dirty="0">
                <a:latin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cs typeface="微软雅黑" panose="020B0503020204020204" pitchFamily="34" charset="-122"/>
              </a:rPr>
              <a:t>建设强大的软件和信息技术服务业，是我国构建全球竞争新优势、抢占新工业革命制高点的必然选择</a:t>
            </a:r>
            <a:endParaRPr lang="en-US" altLang="zh-CN" sz="2400" dirty="0"/>
          </a:p>
        </p:txBody>
      </p:sp>
    </p:spTree>
    <p:extLst>
      <p:ext uri="{BB962C8B-B14F-4D97-AF65-F5344CB8AC3E}">
        <p14:creationId xmlns:p14="http://schemas.microsoft.com/office/powerpoint/2010/main" val="1694132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目录</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软件产业现状与前景</a:t>
            </a:r>
            <a:endParaRPr lang="en-US" altLang="zh-CN" dirty="0"/>
          </a:p>
          <a:p>
            <a:endParaRPr lang="en-US" altLang="zh-CN" dirty="0"/>
          </a:p>
          <a:p>
            <a:r>
              <a:rPr lang="zh-CN" altLang="en-US" dirty="0"/>
              <a:t>软件工程知识体系</a:t>
            </a:r>
            <a:endParaRPr lang="en-US" altLang="zh-CN" dirty="0"/>
          </a:p>
          <a:p>
            <a:pPr lvl="1"/>
            <a:r>
              <a:rPr lang="en-US" altLang="zh-CN" dirty="0"/>
              <a:t> SWEBOK</a:t>
            </a:r>
          </a:p>
          <a:p>
            <a:pPr lvl="1"/>
            <a:endParaRPr lang="en-US" altLang="zh-CN" dirty="0"/>
          </a:p>
          <a:p>
            <a:r>
              <a:rPr lang="zh-CN" altLang="en-US" dirty="0"/>
              <a:t>软件行业标准、政策、法规</a:t>
            </a:r>
            <a:endParaRPr lang="en-US" altLang="zh-CN" dirty="0"/>
          </a:p>
          <a:p>
            <a:pPr lvl="1">
              <a:lnSpc>
                <a:spcPct val="120000"/>
              </a:lnSpc>
            </a:pPr>
            <a:r>
              <a:rPr lang="zh-CN" altLang="en-US" dirty="0"/>
              <a:t> 技术标准</a:t>
            </a:r>
          </a:p>
          <a:p>
            <a:pPr lvl="1">
              <a:lnSpc>
                <a:spcPct val="120000"/>
              </a:lnSpc>
            </a:pPr>
            <a:r>
              <a:rPr lang="zh-CN" altLang="en-US" dirty="0"/>
              <a:t> 软件文档的作用与分类</a:t>
            </a:r>
          </a:p>
          <a:p>
            <a:pPr lvl="1">
              <a:lnSpc>
                <a:spcPct val="120000"/>
              </a:lnSpc>
            </a:pPr>
            <a:r>
              <a:rPr lang="zh-CN" altLang="en-US" dirty="0"/>
              <a:t> 产业政策</a:t>
            </a:r>
          </a:p>
          <a:p>
            <a:pPr lvl="1">
              <a:lnSpc>
                <a:spcPct val="120000"/>
              </a:lnSpc>
            </a:pPr>
            <a:r>
              <a:rPr lang="zh-CN" altLang="en-US" dirty="0"/>
              <a:t> 知识产权及法律法规</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软件产业的重要性</a:t>
            </a:r>
            <a:endParaRPr lang="en-US" altLang="zh-CN" dirty="0"/>
          </a:p>
          <a:p>
            <a:pPr marL="457200" lvl="1" indent="0">
              <a:buNone/>
            </a:pPr>
            <a:endParaRPr lang="en-US" altLang="zh-CN" dirty="0"/>
          </a:p>
        </p:txBody>
      </p:sp>
      <p:pic>
        <p:nvPicPr>
          <p:cNvPr id="4" name="Picture 2" descr="http://5b0988e595225.cdn.sohucs.com/images/20190604/3f7558be00d4405ca88cce77963d0d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8" y="4621114"/>
            <a:ext cx="2101344" cy="1170877"/>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a:spLocks/>
          </p:cNvSpPr>
          <p:nvPr/>
        </p:nvSpPr>
        <p:spPr bwMode="auto">
          <a:xfrm>
            <a:off x="290944" y="1392905"/>
            <a:ext cx="8567305" cy="232704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Clr>
                <a:srgbClr val="008AF2"/>
              </a:buClr>
              <a:buFont typeface="Wingdings" panose="05000000000000000000" pitchFamily="2" charset="2"/>
              <a:buChar char="p"/>
              <a:defRPr lang="zh-CN" altLang="en-US" sz="2800" b="1" baseline="0">
                <a:solidFill>
                  <a:schemeClr val="tx1"/>
                </a:solidFill>
                <a:latin typeface="Book Antiqua" pitchFamily="18" charset="0"/>
                <a:ea typeface="微软雅黑" pitchFamily="34"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Clr>
                <a:srgbClr val="008AF2"/>
              </a:buClr>
              <a:buFont typeface="Times New Roman" panose="02020603050405020304" pitchFamily="18" charset="0"/>
              <a:buChar char="─"/>
              <a:defRPr lang="zh-CN" altLang="en-US" sz="2800" baseline="0">
                <a:solidFill>
                  <a:schemeClr val="tx1"/>
                </a:solidFill>
                <a:latin typeface="Book Antiqua" pitchFamily="18" charset="0"/>
                <a:ea typeface="微软雅黑" pitchFamily="34"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Clr>
                <a:srgbClr val="008AF2"/>
              </a:buClr>
              <a:buFont typeface="Wingdings" panose="05000000000000000000" pitchFamily="2" charset="2"/>
              <a:buChar char="Ø"/>
              <a:defRPr lang="zh-CN" altLang="en-US" sz="2800" baseline="0">
                <a:solidFill>
                  <a:schemeClr val="tx1"/>
                </a:solidFill>
                <a:latin typeface="Book Antiqua" pitchFamily="18" charset="0"/>
                <a:ea typeface="微软雅黑" pitchFamily="34"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a:lstStyle>
          <a:p>
            <a:pPr marL="0" indent="411480" defTabSz="641795">
              <a:lnSpc>
                <a:spcPct val="150000"/>
              </a:lnSpc>
              <a:buFont typeface="Wingdings" panose="05000000000000000000" pitchFamily="2" charset="2"/>
              <a:buNone/>
              <a:defRPr/>
            </a:pPr>
            <a:r>
              <a:rPr lang="zh-CN" altLang="en-US" sz="1600" kern="0" dirty="0">
                <a:solidFill>
                  <a:schemeClr val="tx1">
                    <a:lumMod val="75000"/>
                    <a:lumOff val="25000"/>
                  </a:schemeClr>
                </a:solidFill>
                <a:latin typeface="华文中宋" panose="02010600040101010101" pitchFamily="2" charset="-122"/>
                <a:ea typeface="华文中宋" panose="02010600040101010101" pitchFamily="2" charset="-122"/>
              </a:rPr>
              <a:t>软件和信息技术服务业是关系国民经济和社会发展全局的基础性、战略性、先导性产业，具有技术更新快、产品附加值高、应用领域广、渗透能力强、资源消耗低、人力资源利用充分等突出特点，对经济社会发展具有重要的支撑和引领作用。发展和提升软件和信息技术服务业，对于推动信息化和工业化深度融合，培育和发展战略性新兴产业，建设创新型国家，加快经济发展方式转变和产业结构调整，提高国家信息安全保障能力和国际竞争力具有重要意义。</a:t>
            </a:r>
            <a:endParaRPr lang="en-US" altLang="zh-CN" sz="1600" kern="0" dirty="0">
              <a:solidFill>
                <a:schemeClr val="tx1">
                  <a:lumMod val="75000"/>
                  <a:lumOff val="25000"/>
                </a:schemeClr>
              </a:solidFill>
              <a:latin typeface="华文中宋" panose="02010600040101010101" pitchFamily="2" charset="-122"/>
              <a:ea typeface="华文中宋" panose="02010600040101010101" pitchFamily="2" charset="-122"/>
            </a:endParaRPr>
          </a:p>
          <a:p>
            <a:pPr marL="0" indent="411480" defTabSz="641795">
              <a:lnSpc>
                <a:spcPct val="150000"/>
              </a:lnSpc>
              <a:buFont typeface="Wingdings" panose="05000000000000000000" pitchFamily="2" charset="2"/>
              <a:buNone/>
              <a:defRPr/>
            </a:pPr>
            <a:r>
              <a:rPr lang="zh-CN" altLang="en-US" sz="1600" kern="0" dirty="0">
                <a:solidFill>
                  <a:srgbClr val="C00000"/>
                </a:solidFill>
                <a:latin typeface="华文中宋" panose="02010600040101010101" pitchFamily="2" charset="-122"/>
                <a:ea typeface="华文中宋" panose="02010600040101010101" pitchFamily="2" charset="-122"/>
              </a:rPr>
              <a:t>摘自</a:t>
            </a:r>
            <a:r>
              <a:rPr lang="en-US" altLang="zh-CN" sz="1600" kern="0" dirty="0">
                <a:solidFill>
                  <a:srgbClr val="C00000"/>
                </a:solidFill>
                <a:latin typeface="华文中宋" panose="02010600040101010101" pitchFamily="2" charset="-122"/>
                <a:ea typeface="华文中宋" panose="02010600040101010101" pitchFamily="2" charset="-122"/>
              </a:rPr>
              <a:t>《</a:t>
            </a:r>
            <a:r>
              <a:rPr lang="zh-CN" altLang="en-US" sz="1600" kern="0" dirty="0">
                <a:solidFill>
                  <a:srgbClr val="C00000"/>
                </a:solidFill>
                <a:latin typeface="华文中宋" panose="02010600040101010101" pitchFamily="2" charset="-122"/>
                <a:ea typeface="华文中宋" panose="02010600040101010101" pitchFamily="2" charset="-122"/>
              </a:rPr>
              <a:t>软件和信息技术服务业“十二五”发展规划</a:t>
            </a:r>
            <a:r>
              <a:rPr lang="en-US" altLang="zh-CN" sz="1600" kern="0" dirty="0">
                <a:solidFill>
                  <a:srgbClr val="C00000"/>
                </a:solidFill>
                <a:latin typeface="华文中宋" panose="02010600040101010101" pitchFamily="2" charset="-122"/>
                <a:ea typeface="华文中宋" panose="02010600040101010101" pitchFamily="2" charset="-122"/>
              </a:rPr>
              <a:t>》</a:t>
            </a:r>
            <a:endParaRPr lang="zh-CN" altLang="en-US" sz="1600" kern="0" dirty="0">
              <a:solidFill>
                <a:srgbClr val="C00000"/>
              </a:solidFill>
              <a:latin typeface="华文中宋" panose="02010600040101010101" pitchFamily="2" charset="-122"/>
              <a:ea typeface="华文中宋" panose="02010600040101010101" pitchFamily="2" charset="-122"/>
            </a:endParaRPr>
          </a:p>
        </p:txBody>
      </p:sp>
      <p:sp>
        <p:nvSpPr>
          <p:cNvPr id="6" name="矩形 5"/>
          <p:cNvSpPr/>
          <p:nvPr/>
        </p:nvSpPr>
        <p:spPr>
          <a:xfrm>
            <a:off x="2167075" y="4122287"/>
            <a:ext cx="6691174" cy="25563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indent="411480" defTabSz="641795">
              <a:lnSpc>
                <a:spcPct val="150000"/>
              </a:lnSpc>
              <a:spcBef>
                <a:spcPts val="1000"/>
              </a:spcBef>
              <a:buClr>
                <a:srgbClr val="008AF2"/>
              </a:buClr>
              <a:buFont typeface="Wingdings" panose="05000000000000000000" pitchFamily="2" charset="2"/>
              <a:buNone/>
            </a:pPr>
            <a:r>
              <a:rPr lang="zh-CN" altLang="en-US"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软件是新一代信息技术产业的灵魂，</a:t>
            </a:r>
            <a:r>
              <a:rPr lang="en-US" altLang="zh-CN"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a:t>
            </a:r>
            <a:r>
              <a:rPr lang="zh-CN" altLang="en-US"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软件定义”是信息革命的新标志和新特征。软件和信息技术服务业是引领科技创新、驱动经济社会转型发展的核心力量，是建设制造强国和网络强国的核心支撑。建设强大的软件和信息技术服务业，是我国构建全球竞争新优势、抢占新工业革命制高点的必然选择。 </a:t>
            </a:r>
            <a:endParaRPr lang="en-US" altLang="zh-CN"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endParaRPr>
          </a:p>
          <a:p>
            <a:pPr indent="411480" defTabSz="641795">
              <a:lnSpc>
                <a:spcPct val="150000"/>
              </a:lnSpc>
              <a:spcBef>
                <a:spcPts val="1000"/>
              </a:spcBef>
              <a:buClr>
                <a:srgbClr val="008AF2"/>
              </a:buClr>
              <a:buFont typeface="Wingdings" panose="05000000000000000000" pitchFamily="2" charset="2"/>
              <a:buNone/>
            </a:pPr>
            <a:r>
              <a:rPr lang="zh-CN" altLang="en-US" sz="1600" b="1" kern="0" dirty="0">
                <a:solidFill>
                  <a:srgbClr val="C00000"/>
                </a:solidFill>
                <a:latin typeface="华文中宋" panose="02010600040101010101" pitchFamily="2" charset="-122"/>
                <a:ea typeface="华文中宋" panose="02010600040101010101" pitchFamily="2" charset="-122"/>
                <a:sym typeface="+mn-ea"/>
              </a:rPr>
              <a:t>摘自</a:t>
            </a:r>
            <a:r>
              <a:rPr lang="en-US" altLang="zh-CN" sz="1600" b="1" kern="0" dirty="0">
                <a:solidFill>
                  <a:srgbClr val="C00000"/>
                </a:solidFill>
                <a:latin typeface="华文中宋" panose="02010600040101010101" pitchFamily="2" charset="-122"/>
                <a:ea typeface="华文中宋" panose="02010600040101010101" pitchFamily="2" charset="-122"/>
                <a:sym typeface="+mn-ea"/>
              </a:rPr>
              <a:t>《</a:t>
            </a:r>
            <a:r>
              <a:rPr lang="zh-CN" altLang="en-US" sz="1600" b="1" kern="0" dirty="0">
                <a:solidFill>
                  <a:srgbClr val="C00000"/>
                </a:solidFill>
                <a:latin typeface="华文中宋" panose="02010600040101010101" pitchFamily="2" charset="-122"/>
                <a:ea typeface="华文中宋" panose="02010600040101010101" pitchFamily="2" charset="-122"/>
                <a:sym typeface="+mn-ea"/>
              </a:rPr>
              <a:t>软件和信息技术服务业“十三五”发展规划</a:t>
            </a:r>
            <a:r>
              <a:rPr lang="en-US" altLang="zh-CN" sz="1600" b="1" kern="0" dirty="0">
                <a:solidFill>
                  <a:srgbClr val="C00000"/>
                </a:solidFill>
                <a:latin typeface="华文中宋" panose="02010600040101010101" pitchFamily="2" charset="-122"/>
                <a:ea typeface="华文中宋" panose="02010600040101010101" pitchFamily="2" charset="-122"/>
                <a:sym typeface="+mn-ea"/>
              </a:rPr>
              <a:t>》</a:t>
            </a:r>
            <a:endParaRPr lang="zh-CN" altLang="en-US" sz="1600" b="1" kern="0" dirty="0">
              <a:solidFill>
                <a:srgbClr val="C00000"/>
              </a:solidFill>
              <a:latin typeface="华文中宋" panose="02010600040101010101" pitchFamily="2" charset="-122"/>
              <a:ea typeface="华文中宋" panose="02010600040101010101" pitchFamily="2" charset="-122"/>
              <a:sym typeface="Calibri" panose="020F0502020204030204" pitchFamily="34" charset="0"/>
            </a:endParaRPr>
          </a:p>
          <a:p>
            <a:pPr indent="411480" defTabSz="641795">
              <a:lnSpc>
                <a:spcPct val="150000"/>
              </a:lnSpc>
              <a:spcBef>
                <a:spcPts val="1000"/>
              </a:spcBef>
              <a:buClr>
                <a:srgbClr val="008AF2"/>
              </a:buClr>
              <a:buFont typeface="Wingdings" panose="05000000000000000000" pitchFamily="2" charset="2"/>
              <a:buNone/>
            </a:pPr>
            <a:endParaRPr lang="zh-CN" altLang="en-US"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endParaRPr>
          </a:p>
        </p:txBody>
      </p:sp>
    </p:spTree>
    <p:extLst>
      <p:ext uri="{BB962C8B-B14F-4D97-AF65-F5344CB8AC3E}">
        <p14:creationId xmlns:p14="http://schemas.microsoft.com/office/powerpoint/2010/main" val="387389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2680F0-DCFC-4F79-B92E-79D68432C265}"/>
              </a:ext>
            </a:extLst>
          </p:cNvPr>
          <p:cNvSpPr>
            <a:spLocks noGrp="1"/>
          </p:cNvSpPr>
          <p:nvPr>
            <p:ph type="sldNum" sz="quarter" idx="10"/>
          </p:nvPr>
        </p:nvSpPr>
        <p:spPr/>
        <p:txBody>
          <a:bodyPr/>
          <a:lstStyle/>
          <a:p>
            <a:pPr>
              <a:defRPr/>
            </a:pPr>
            <a:fld id="{34688030-AEB3-4C20-83D0-D052D4D9BCD0}" type="slidenum">
              <a:rPr lang="zh-CN" altLang="en-US" smtClean="0"/>
              <a:pPr>
                <a:defRPr/>
              </a:pPr>
              <a:t>21</a:t>
            </a:fld>
            <a:endParaRPr lang="zh-CN" altLang="en-US"/>
          </a:p>
        </p:txBody>
      </p:sp>
      <p:sp>
        <p:nvSpPr>
          <p:cNvPr id="3" name="Rectangle 2">
            <a:extLst>
              <a:ext uri="{FF2B5EF4-FFF2-40B4-BE49-F238E27FC236}">
                <a16:creationId xmlns:a16="http://schemas.microsoft.com/office/drawing/2014/main" id="{45921A6F-F83D-4AD7-A1F6-AD23C60D1F57}"/>
              </a:ext>
            </a:extLst>
          </p:cNvPr>
          <p:cNvSpPr txBox="1">
            <a:spLocks noChangeArrowheads="1"/>
          </p:cNvSpPr>
          <p:nvPr/>
        </p:nvSpPr>
        <p:spPr>
          <a:xfrm>
            <a:off x="1266363" y="0"/>
            <a:ext cx="6988175" cy="830263"/>
          </a:xfrm>
          <a:prstGeom prst="rect">
            <a:avLst/>
          </a:prstGeom>
        </p:spPr>
        <p:txBody>
          <a:bodyPr/>
          <a:lstStyle>
            <a:lvl1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9pPr>
          </a:lstStyle>
          <a:p>
            <a:r>
              <a:rPr lang="zh-CN" altLang="en-US" kern="0"/>
              <a:t>软件产业现状与前景</a:t>
            </a:r>
            <a:endParaRPr lang="en-US" altLang="zh-CN" b="0" kern="0" dirty="0"/>
          </a:p>
        </p:txBody>
      </p:sp>
      <p:sp>
        <p:nvSpPr>
          <p:cNvPr id="4" name="矩形 3">
            <a:extLst>
              <a:ext uri="{FF2B5EF4-FFF2-40B4-BE49-F238E27FC236}">
                <a16:creationId xmlns:a16="http://schemas.microsoft.com/office/drawing/2014/main" id="{E1431E66-F878-443D-A524-8D2759FE9769}"/>
              </a:ext>
            </a:extLst>
          </p:cNvPr>
          <p:cNvSpPr/>
          <p:nvPr/>
        </p:nvSpPr>
        <p:spPr>
          <a:xfrm>
            <a:off x="578733" y="1412112"/>
            <a:ext cx="8279517" cy="48150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indent="411480" defTabSz="641795">
              <a:lnSpc>
                <a:spcPct val="150000"/>
              </a:lnSpc>
              <a:spcBef>
                <a:spcPts val="1000"/>
              </a:spcBef>
              <a:buClr>
                <a:srgbClr val="008AF2"/>
              </a:buClr>
              <a:buFont typeface="Wingdings" panose="05000000000000000000" pitchFamily="2" charset="2"/>
              <a:buNone/>
            </a:pPr>
            <a:r>
              <a:rPr lang="zh-CN" altLang="en-US" sz="24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软件是新一代信息技术的</a:t>
            </a:r>
            <a:r>
              <a:rPr lang="zh-CN" altLang="en-US" sz="2400" b="1" kern="0" dirty="0">
                <a:solidFill>
                  <a:schemeClr val="tx1">
                    <a:lumMod val="75000"/>
                    <a:lumOff val="25000"/>
                  </a:schemeClr>
                </a:solidFill>
                <a:highlight>
                  <a:srgbClr val="FFFF00"/>
                </a:highlight>
                <a:latin typeface="华文中宋" panose="02010600040101010101" pitchFamily="2" charset="-122"/>
                <a:ea typeface="华文中宋" panose="02010600040101010101" pitchFamily="2" charset="-122"/>
                <a:sym typeface="+mn-ea"/>
              </a:rPr>
              <a:t>灵魂</a:t>
            </a:r>
            <a:r>
              <a:rPr lang="zh-CN" altLang="en-US" sz="24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，是数字经济发展的</a:t>
            </a:r>
            <a:r>
              <a:rPr lang="zh-CN" altLang="en-US" sz="2400" b="1" kern="0" dirty="0">
                <a:solidFill>
                  <a:schemeClr val="tx1">
                    <a:lumMod val="75000"/>
                    <a:lumOff val="25000"/>
                  </a:schemeClr>
                </a:solidFill>
                <a:highlight>
                  <a:srgbClr val="FFFF00"/>
                </a:highlight>
                <a:latin typeface="华文中宋" panose="02010600040101010101" pitchFamily="2" charset="-122"/>
                <a:ea typeface="华文中宋" panose="02010600040101010101" pitchFamily="2" charset="-122"/>
                <a:sym typeface="+mn-ea"/>
              </a:rPr>
              <a:t>基础</a:t>
            </a:r>
            <a:r>
              <a:rPr lang="zh-CN" altLang="en-US" sz="24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，是制造强国、网络强国、数字中国建设的</a:t>
            </a:r>
            <a:r>
              <a:rPr lang="zh-CN" altLang="en-US" sz="2400" b="1" kern="0" dirty="0">
                <a:solidFill>
                  <a:schemeClr val="tx1">
                    <a:lumMod val="75000"/>
                    <a:lumOff val="25000"/>
                  </a:schemeClr>
                </a:solidFill>
                <a:highlight>
                  <a:srgbClr val="FFFF00"/>
                </a:highlight>
                <a:latin typeface="华文中宋" panose="02010600040101010101" pitchFamily="2" charset="-122"/>
                <a:ea typeface="华文中宋" panose="02010600040101010101" pitchFamily="2" charset="-122"/>
                <a:sym typeface="+mn-ea"/>
              </a:rPr>
              <a:t>关键支撑</a:t>
            </a:r>
            <a:r>
              <a:rPr lang="zh-CN" altLang="en-US" sz="2400" b="1" kern="0" dirty="0">
                <a:solidFill>
                  <a:schemeClr val="tx1">
                    <a:lumMod val="75000"/>
                    <a:lumOff val="25000"/>
                  </a:schemeClr>
                </a:solidFill>
                <a:latin typeface="华文中宋" panose="02010600040101010101" pitchFamily="2" charset="-122"/>
                <a:ea typeface="华文中宋" panose="02010600040101010101" pitchFamily="2" charset="-122"/>
                <a:sym typeface="+mn-ea"/>
              </a:rPr>
              <a:t>。发展软件和信息技术服务业，对于加快建设现代产业体系具有重要意义。“十四五”时期是我国开启全面建设社会主义现代化国家新征程的第一个五年，全球新一轮科技革命和产业变革深入发展，软件和信息技术服务业迎来新的发展机遇。</a:t>
            </a:r>
            <a:endParaRPr lang="en-US" altLang="zh-CN" sz="2400" b="1" kern="0" dirty="0">
              <a:solidFill>
                <a:schemeClr val="tx1">
                  <a:lumMod val="75000"/>
                  <a:lumOff val="25000"/>
                </a:schemeClr>
              </a:solidFill>
              <a:latin typeface="华文中宋" panose="02010600040101010101" pitchFamily="2" charset="-122"/>
              <a:ea typeface="华文中宋" panose="02010600040101010101" pitchFamily="2" charset="-122"/>
              <a:sym typeface="+mn-ea"/>
            </a:endParaRPr>
          </a:p>
          <a:p>
            <a:pPr indent="411480" defTabSz="641795">
              <a:lnSpc>
                <a:spcPct val="150000"/>
              </a:lnSpc>
              <a:spcBef>
                <a:spcPts val="1000"/>
              </a:spcBef>
              <a:buClr>
                <a:srgbClr val="008AF2"/>
              </a:buClr>
              <a:buFont typeface="Wingdings" panose="05000000000000000000" pitchFamily="2" charset="2"/>
              <a:buNone/>
            </a:pPr>
            <a:r>
              <a:rPr lang="zh-CN" altLang="en-US" sz="2400" b="1" kern="0" dirty="0">
                <a:solidFill>
                  <a:srgbClr val="C00000"/>
                </a:solidFill>
                <a:latin typeface="华文中宋" panose="02010600040101010101" pitchFamily="2" charset="-122"/>
                <a:ea typeface="华文中宋" panose="02010600040101010101" pitchFamily="2" charset="-122"/>
                <a:sym typeface="+mn-ea"/>
              </a:rPr>
              <a:t>摘自</a:t>
            </a:r>
            <a:r>
              <a:rPr lang="en-US" altLang="zh-CN" sz="2400" b="1" kern="0" dirty="0">
                <a:solidFill>
                  <a:srgbClr val="C00000"/>
                </a:solidFill>
                <a:latin typeface="华文中宋" panose="02010600040101010101" pitchFamily="2" charset="-122"/>
                <a:ea typeface="华文中宋" panose="02010600040101010101" pitchFamily="2" charset="-122"/>
                <a:sym typeface="+mn-ea"/>
              </a:rPr>
              <a:t>《</a:t>
            </a:r>
            <a:r>
              <a:rPr lang="zh-CN" altLang="en-US" sz="2400" b="1" kern="0" dirty="0">
                <a:solidFill>
                  <a:srgbClr val="C00000"/>
                </a:solidFill>
                <a:latin typeface="华文中宋" panose="02010600040101010101" pitchFamily="2" charset="-122"/>
                <a:ea typeface="华文中宋" panose="02010600040101010101" pitchFamily="2" charset="-122"/>
                <a:sym typeface="+mn-ea"/>
              </a:rPr>
              <a:t>“十四五”软件和信息技术服务业发展规划</a:t>
            </a:r>
            <a:r>
              <a:rPr lang="en-US" altLang="zh-CN" sz="2400" b="1" kern="0" dirty="0">
                <a:solidFill>
                  <a:srgbClr val="C00000"/>
                </a:solidFill>
                <a:latin typeface="华文中宋" panose="02010600040101010101" pitchFamily="2" charset="-122"/>
                <a:ea typeface="华文中宋" panose="02010600040101010101" pitchFamily="2" charset="-122"/>
                <a:sym typeface="+mn-ea"/>
              </a:rPr>
              <a:t>》</a:t>
            </a:r>
          </a:p>
          <a:p>
            <a:pPr indent="411480" defTabSz="641795">
              <a:lnSpc>
                <a:spcPct val="150000"/>
              </a:lnSpc>
              <a:spcBef>
                <a:spcPts val="1000"/>
              </a:spcBef>
              <a:buClr>
                <a:srgbClr val="008AF2"/>
              </a:buClr>
              <a:buFont typeface="Wingdings" panose="05000000000000000000" pitchFamily="2" charset="2"/>
              <a:buNone/>
            </a:pPr>
            <a:r>
              <a:rPr lang="zh-CN" altLang="en-US" sz="2400" b="1" kern="0" dirty="0">
                <a:solidFill>
                  <a:srgbClr val="C00000"/>
                </a:solidFill>
                <a:latin typeface="华文中宋" panose="02010600040101010101" pitchFamily="2" charset="-122"/>
                <a:ea typeface="华文中宋" panose="02010600040101010101" pitchFamily="2" charset="-122"/>
                <a:sym typeface="+mn-ea"/>
                <a:hlinkClick r:id="rId3"/>
              </a:rPr>
              <a:t>工业和信息化部  </a:t>
            </a:r>
            <a:r>
              <a:rPr lang="en-US" altLang="zh-CN" sz="2400" b="1" kern="0" dirty="0">
                <a:solidFill>
                  <a:srgbClr val="C00000"/>
                </a:solidFill>
                <a:latin typeface="华文中宋" panose="02010600040101010101" pitchFamily="2" charset="-122"/>
                <a:ea typeface="华文中宋" panose="02010600040101010101" pitchFamily="2" charset="-122"/>
                <a:sym typeface="+mn-ea"/>
                <a:hlinkClick r:id="rId3"/>
              </a:rPr>
              <a:t>2021</a:t>
            </a:r>
            <a:r>
              <a:rPr lang="zh-CN" altLang="en-US" sz="2400" b="1" kern="0" dirty="0">
                <a:solidFill>
                  <a:srgbClr val="C00000"/>
                </a:solidFill>
                <a:latin typeface="华文中宋" panose="02010600040101010101" pitchFamily="2" charset="-122"/>
                <a:ea typeface="华文中宋" panose="02010600040101010101" pitchFamily="2" charset="-122"/>
                <a:sym typeface="+mn-ea"/>
                <a:hlinkClick r:id="rId3"/>
              </a:rPr>
              <a:t>年</a:t>
            </a:r>
            <a:r>
              <a:rPr lang="en-US" altLang="zh-CN" sz="2400" b="1" kern="0" dirty="0">
                <a:solidFill>
                  <a:srgbClr val="C00000"/>
                </a:solidFill>
                <a:latin typeface="华文中宋" panose="02010600040101010101" pitchFamily="2" charset="-122"/>
                <a:ea typeface="华文中宋" panose="02010600040101010101" pitchFamily="2" charset="-122"/>
                <a:sym typeface="+mn-ea"/>
                <a:hlinkClick r:id="rId3"/>
              </a:rPr>
              <a:t>11</a:t>
            </a:r>
            <a:r>
              <a:rPr lang="zh-CN" altLang="en-US" sz="2400" b="1" kern="0" dirty="0">
                <a:solidFill>
                  <a:srgbClr val="C00000"/>
                </a:solidFill>
                <a:latin typeface="华文中宋" panose="02010600040101010101" pitchFamily="2" charset="-122"/>
                <a:ea typeface="华文中宋" panose="02010600040101010101" pitchFamily="2" charset="-122"/>
                <a:sym typeface="+mn-ea"/>
                <a:hlinkClick r:id="rId3"/>
              </a:rPr>
              <a:t>月</a:t>
            </a:r>
            <a:r>
              <a:rPr lang="en-US" altLang="zh-CN" sz="2400" b="1" kern="0" dirty="0">
                <a:solidFill>
                  <a:srgbClr val="C00000"/>
                </a:solidFill>
                <a:latin typeface="华文中宋" panose="02010600040101010101" pitchFamily="2" charset="-122"/>
                <a:ea typeface="华文中宋" panose="02010600040101010101" pitchFamily="2" charset="-122"/>
                <a:sym typeface="+mn-ea"/>
                <a:hlinkClick r:id="rId3"/>
              </a:rPr>
              <a:t>15</a:t>
            </a:r>
            <a:r>
              <a:rPr lang="zh-CN" altLang="en-US" sz="2400" b="1" kern="0" dirty="0">
                <a:solidFill>
                  <a:srgbClr val="C00000"/>
                </a:solidFill>
                <a:latin typeface="华文中宋" panose="02010600040101010101" pitchFamily="2" charset="-122"/>
                <a:ea typeface="华文中宋" panose="02010600040101010101" pitchFamily="2" charset="-122"/>
                <a:sym typeface="+mn-ea"/>
                <a:hlinkClick r:id="rId3"/>
              </a:rPr>
              <a:t>日</a:t>
            </a:r>
            <a:endParaRPr lang="zh-CN" altLang="en-US" sz="2400" b="1" kern="0" dirty="0">
              <a:solidFill>
                <a:srgbClr val="C00000"/>
              </a:solidFill>
              <a:latin typeface="华文中宋" panose="02010600040101010101" pitchFamily="2" charset="-122"/>
              <a:ea typeface="华文中宋" panose="02010600040101010101" pitchFamily="2" charset="-122"/>
              <a:sym typeface="Calibri" panose="020F0502020204030204" pitchFamily="34" charset="0"/>
            </a:endParaRPr>
          </a:p>
          <a:p>
            <a:pPr indent="411480" defTabSz="641795">
              <a:lnSpc>
                <a:spcPct val="150000"/>
              </a:lnSpc>
              <a:spcBef>
                <a:spcPts val="1000"/>
              </a:spcBef>
              <a:buClr>
                <a:srgbClr val="008AF2"/>
              </a:buClr>
              <a:buFont typeface="Wingdings" panose="05000000000000000000" pitchFamily="2" charset="2"/>
              <a:buNone/>
            </a:pPr>
            <a:endParaRPr lang="zh-CN" altLang="en-US" sz="1600" b="1" kern="0" dirty="0">
              <a:solidFill>
                <a:schemeClr val="tx1">
                  <a:lumMod val="75000"/>
                  <a:lumOff val="25000"/>
                </a:schemeClr>
              </a:solidFill>
              <a:latin typeface="华文中宋" panose="02010600040101010101" pitchFamily="2" charset="-122"/>
              <a:ea typeface="华文中宋" panose="02010600040101010101" pitchFamily="2" charset="-122"/>
              <a:sym typeface="+mn-ea"/>
            </a:endParaRPr>
          </a:p>
        </p:txBody>
      </p:sp>
      <p:sp>
        <p:nvSpPr>
          <p:cNvPr id="5" name="Rectangle 3">
            <a:extLst>
              <a:ext uri="{FF2B5EF4-FFF2-40B4-BE49-F238E27FC236}">
                <a16:creationId xmlns:a16="http://schemas.microsoft.com/office/drawing/2014/main" id="{1D72FADD-A0AC-40F7-8E28-636E986EB3F3}"/>
              </a:ext>
            </a:extLst>
          </p:cNvPr>
          <p:cNvSpPr txBox="1">
            <a:spLocks noChangeArrowheads="1"/>
          </p:cNvSpPr>
          <p:nvPr/>
        </p:nvSpPr>
        <p:spPr>
          <a:xfrm>
            <a:off x="442913" y="815975"/>
            <a:ext cx="8415337" cy="5762625"/>
          </a:xfrm>
          <a:prstGeom prst="rect">
            <a:avLst/>
          </a:prstGeom>
        </p:spPr>
        <p:txBody>
          <a:bodyPr/>
          <a:lstStyle>
            <a:lvl1pPr marL="228600" indent="-228600" algn="l" rtl="0" eaLnBrk="0" fontAlgn="base" hangingPunct="0">
              <a:lnSpc>
                <a:spcPct val="90000"/>
              </a:lnSpc>
              <a:spcBef>
                <a:spcPts val="1000"/>
              </a:spcBef>
              <a:spcAft>
                <a:spcPct val="0"/>
              </a:spcAft>
              <a:buClr>
                <a:srgbClr val="008AF2"/>
              </a:buClr>
              <a:buFont typeface="Wingdings" panose="05000000000000000000" pitchFamily="2" charset="2"/>
              <a:buChar char="p"/>
              <a:defRPr lang="zh-CN" altLang="en-US" sz="2800" b="1" dirty="0">
                <a:solidFill>
                  <a:schemeClr val="tx1"/>
                </a:solidFill>
                <a:latin typeface="Book Antiqua" pitchFamily="18" charset="0"/>
                <a:ea typeface="微软雅黑" pitchFamily="34" charset="-122"/>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Clr>
                <a:srgbClr val="008AF2"/>
              </a:buClr>
              <a:buFont typeface="Times New Roman" panose="02020603050405020304" pitchFamily="18" charset="0"/>
              <a:buChar char="─"/>
              <a:defRPr lang="zh-CN" altLang="en-US" sz="2800" dirty="0">
                <a:solidFill>
                  <a:schemeClr val="tx1"/>
                </a:solidFill>
                <a:latin typeface="Book Antiqua" pitchFamily="18" charset="0"/>
                <a:ea typeface="微软雅黑" pitchFamily="34" charset="-122"/>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Clr>
                <a:srgbClr val="008AF2"/>
              </a:buClr>
              <a:buFont typeface="Wingdings" panose="05000000000000000000" pitchFamily="2" charset="2"/>
              <a:buChar char="Ø"/>
              <a:defRPr lang="zh-CN" altLang="en-US" sz="2800" dirty="0">
                <a:solidFill>
                  <a:schemeClr val="tx1"/>
                </a:solidFill>
                <a:latin typeface="Book Antiqua" pitchFamily="18" charset="0"/>
                <a:ea typeface="微软雅黑" pitchFamily="34" charset="-122"/>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a:lstStyle>
          <a:p>
            <a:r>
              <a:rPr lang="zh-CN" altLang="en-US" kern="0"/>
              <a:t>软件产业的重要性</a:t>
            </a:r>
          </a:p>
          <a:p>
            <a:pPr marL="457200" lvl="1" indent="0">
              <a:buFont typeface="Times New Roman" panose="02020603050405020304" pitchFamily="18" charset="0"/>
              <a:buNone/>
            </a:pPr>
            <a:endParaRPr lang="zh-CN" altLang="en-US" kern="0"/>
          </a:p>
        </p:txBody>
      </p:sp>
    </p:spTree>
    <p:extLst>
      <p:ext uri="{BB962C8B-B14F-4D97-AF65-F5344CB8AC3E}">
        <p14:creationId xmlns:p14="http://schemas.microsoft.com/office/powerpoint/2010/main" val="863698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7C2BDF-F4DB-42DE-991E-F5BAD8F09796}"/>
              </a:ext>
            </a:extLst>
          </p:cNvPr>
          <p:cNvSpPr>
            <a:spLocks noGrp="1"/>
          </p:cNvSpPr>
          <p:nvPr>
            <p:ph type="sldNum" sz="quarter" idx="10"/>
          </p:nvPr>
        </p:nvSpPr>
        <p:spPr/>
        <p:txBody>
          <a:bodyPr/>
          <a:lstStyle/>
          <a:p>
            <a:pPr>
              <a:defRPr/>
            </a:pPr>
            <a:fld id="{34688030-AEB3-4C20-83D0-D052D4D9BCD0}" type="slidenum">
              <a:rPr lang="zh-CN" altLang="en-US" smtClean="0"/>
              <a:pPr>
                <a:defRPr/>
              </a:pPr>
              <a:t>22</a:t>
            </a:fld>
            <a:endParaRPr lang="zh-CN" altLang="en-US"/>
          </a:p>
        </p:txBody>
      </p:sp>
      <p:pic>
        <p:nvPicPr>
          <p:cNvPr id="8" name="图片 7">
            <a:hlinkClick r:id="rId3"/>
            <a:extLst>
              <a:ext uri="{FF2B5EF4-FFF2-40B4-BE49-F238E27FC236}">
                <a16:creationId xmlns:a16="http://schemas.microsoft.com/office/drawing/2014/main" id="{7B344D7D-1AF2-461C-AFA6-F5C94D6AFF87}"/>
              </a:ext>
            </a:extLst>
          </p:cNvPr>
          <p:cNvPicPr>
            <a:picLocks noChangeAspect="1"/>
          </p:cNvPicPr>
          <p:nvPr/>
        </p:nvPicPr>
        <p:blipFill rotWithShape="1">
          <a:blip r:embed="rId4"/>
          <a:srcRect r="-920" b="61651"/>
          <a:stretch/>
        </p:blipFill>
        <p:spPr>
          <a:xfrm>
            <a:off x="0" y="487363"/>
            <a:ext cx="3130925" cy="1320099"/>
          </a:xfrm>
          <a:prstGeom prst="rect">
            <a:avLst/>
          </a:prstGeom>
        </p:spPr>
      </p:pic>
      <p:pic>
        <p:nvPicPr>
          <p:cNvPr id="10" name="图片 9">
            <a:extLst>
              <a:ext uri="{FF2B5EF4-FFF2-40B4-BE49-F238E27FC236}">
                <a16:creationId xmlns:a16="http://schemas.microsoft.com/office/drawing/2014/main" id="{51C8A0C6-8978-40D5-A9D9-E79EEF0AADA3}"/>
              </a:ext>
            </a:extLst>
          </p:cNvPr>
          <p:cNvPicPr>
            <a:picLocks noChangeAspect="1"/>
          </p:cNvPicPr>
          <p:nvPr/>
        </p:nvPicPr>
        <p:blipFill>
          <a:blip r:embed="rId5"/>
          <a:stretch>
            <a:fillRect/>
          </a:stretch>
        </p:blipFill>
        <p:spPr>
          <a:xfrm>
            <a:off x="3096200" y="43525"/>
            <a:ext cx="4618154" cy="6858000"/>
          </a:xfrm>
          <a:prstGeom prst="rect">
            <a:avLst/>
          </a:prstGeom>
        </p:spPr>
      </p:pic>
    </p:spTree>
    <p:extLst>
      <p:ext uri="{BB962C8B-B14F-4D97-AF65-F5344CB8AC3E}">
        <p14:creationId xmlns:p14="http://schemas.microsoft.com/office/powerpoint/2010/main" val="402824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软件产业发展历程</a:t>
            </a:r>
            <a:endParaRPr lang="en-US" altLang="zh-CN" dirty="0"/>
          </a:p>
        </p:txBody>
      </p:sp>
      <p:sp>
        <p:nvSpPr>
          <p:cNvPr id="30" name="右箭头 29"/>
          <p:cNvSpPr/>
          <p:nvPr/>
        </p:nvSpPr>
        <p:spPr>
          <a:xfrm>
            <a:off x="943682" y="4640981"/>
            <a:ext cx="7366755" cy="344859"/>
          </a:xfrm>
          <a:prstGeom prst="rightArrow">
            <a:avLst>
              <a:gd name="adj1" fmla="val 59091"/>
              <a:gd name="adj2" fmla="val 68182"/>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r>
              <a:rPr lang="en-US" altLang="zh-CN" sz="837" b="1" dirty="0">
                <a:latin typeface="Arial" panose="020B0604020202020204" pitchFamily="34" charset="0"/>
                <a:cs typeface="Arial" panose="020B0604020202020204" pitchFamily="34" charset="0"/>
              </a:rPr>
              <a:t>1980              1984                           1988                                                        1998                                                        2013                  2014</a:t>
            </a:r>
            <a:endParaRPr lang="zh-CN" altLang="en-US" sz="837" b="1" dirty="0">
              <a:latin typeface="Arial" panose="020B0604020202020204" pitchFamily="34" charset="0"/>
              <a:cs typeface="Arial" panose="020B0604020202020204" pitchFamily="34" charset="0"/>
            </a:endParaRPr>
          </a:p>
        </p:txBody>
      </p:sp>
      <p:cxnSp>
        <p:nvCxnSpPr>
          <p:cNvPr id="31" name="直接连接符 30"/>
          <p:cNvCxnSpPr/>
          <p:nvPr/>
        </p:nvCxnSpPr>
        <p:spPr>
          <a:xfrm>
            <a:off x="950968" y="2262348"/>
            <a:ext cx="0" cy="2461042"/>
          </a:xfrm>
          <a:prstGeom prst="line">
            <a:avLst/>
          </a:prstGeom>
          <a:ln w="127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32" name="任意多边形 31"/>
          <p:cNvSpPr/>
          <p:nvPr/>
        </p:nvSpPr>
        <p:spPr>
          <a:xfrm>
            <a:off x="943682" y="2480791"/>
            <a:ext cx="7116648" cy="2225334"/>
          </a:xfrm>
          <a:custGeom>
            <a:avLst/>
            <a:gdLst>
              <a:gd name="connsiteX0" fmla="*/ 7158446 w 7158446"/>
              <a:gd name="connsiteY0" fmla="*/ 0 h 2316480"/>
              <a:gd name="connsiteX1" fmla="*/ 6339840 w 7158446"/>
              <a:gd name="connsiteY1" fmla="*/ 478971 h 2316480"/>
              <a:gd name="connsiteX2" fmla="*/ 6339840 w 7158446"/>
              <a:gd name="connsiteY2" fmla="*/ 478971 h 2316480"/>
              <a:gd name="connsiteX3" fmla="*/ 5686697 w 7158446"/>
              <a:gd name="connsiteY3" fmla="*/ 1471748 h 2316480"/>
              <a:gd name="connsiteX4" fmla="*/ 5686697 w 7158446"/>
              <a:gd name="connsiteY4" fmla="*/ 1471748 h 2316480"/>
              <a:gd name="connsiteX5" fmla="*/ 4798423 w 7158446"/>
              <a:gd name="connsiteY5" fmla="*/ 1793965 h 2316480"/>
              <a:gd name="connsiteX6" fmla="*/ 4798423 w 7158446"/>
              <a:gd name="connsiteY6" fmla="*/ 1793965 h 2316480"/>
              <a:gd name="connsiteX7" fmla="*/ 2351315 w 7158446"/>
              <a:gd name="connsiteY7" fmla="*/ 2046514 h 2316480"/>
              <a:gd name="connsiteX8" fmla="*/ 2351315 w 7158446"/>
              <a:gd name="connsiteY8" fmla="*/ 2046514 h 2316480"/>
              <a:gd name="connsiteX9" fmla="*/ 862149 w 7158446"/>
              <a:gd name="connsiteY9" fmla="*/ 2098765 h 2316480"/>
              <a:gd name="connsiteX10" fmla="*/ 862149 w 7158446"/>
              <a:gd name="connsiteY10" fmla="*/ 2098765 h 2316480"/>
              <a:gd name="connsiteX11" fmla="*/ 539932 w 7158446"/>
              <a:gd name="connsiteY11" fmla="*/ 2307771 h 2316480"/>
              <a:gd name="connsiteX12" fmla="*/ 539932 w 7158446"/>
              <a:gd name="connsiteY12" fmla="*/ 2307771 h 2316480"/>
              <a:gd name="connsiteX13" fmla="*/ 400595 w 7158446"/>
              <a:gd name="connsiteY13" fmla="*/ 2211977 h 2316480"/>
              <a:gd name="connsiteX14" fmla="*/ 400595 w 7158446"/>
              <a:gd name="connsiteY14" fmla="*/ 2211977 h 2316480"/>
              <a:gd name="connsiteX15" fmla="*/ 235132 w 7158446"/>
              <a:gd name="connsiteY15" fmla="*/ 2316480 h 2316480"/>
              <a:gd name="connsiteX16" fmla="*/ 235132 w 7158446"/>
              <a:gd name="connsiteY16" fmla="*/ 2316480 h 2316480"/>
              <a:gd name="connsiteX17" fmla="*/ 0 w 7158446"/>
              <a:gd name="connsiteY17" fmla="*/ 2299062 h 2316480"/>
              <a:gd name="connsiteX18" fmla="*/ 0 w 7158446"/>
              <a:gd name="connsiteY18" fmla="*/ 2299062 h 2316480"/>
              <a:gd name="connsiteX19" fmla="*/ 0 w 7158446"/>
              <a:gd name="connsiteY19" fmla="*/ 2299062 h 2316480"/>
              <a:gd name="connsiteX0-1" fmla="*/ 7158446 w 7158446"/>
              <a:gd name="connsiteY0-2" fmla="*/ 0 h 2316480"/>
              <a:gd name="connsiteX1-3" fmla="*/ 6339840 w 7158446"/>
              <a:gd name="connsiteY1-4" fmla="*/ 478971 h 2316480"/>
              <a:gd name="connsiteX2-5" fmla="*/ 6339840 w 7158446"/>
              <a:gd name="connsiteY2-6" fmla="*/ 478971 h 2316480"/>
              <a:gd name="connsiteX3-7" fmla="*/ 5686697 w 7158446"/>
              <a:gd name="connsiteY3-8" fmla="*/ 1471748 h 2316480"/>
              <a:gd name="connsiteX4-9" fmla="*/ 5686697 w 7158446"/>
              <a:gd name="connsiteY4-10" fmla="*/ 1471748 h 2316480"/>
              <a:gd name="connsiteX5-11" fmla="*/ 4798423 w 7158446"/>
              <a:gd name="connsiteY5-12" fmla="*/ 1793965 h 2316480"/>
              <a:gd name="connsiteX6-13" fmla="*/ 4798423 w 7158446"/>
              <a:gd name="connsiteY6-14" fmla="*/ 1793965 h 2316480"/>
              <a:gd name="connsiteX7-15" fmla="*/ 2351315 w 7158446"/>
              <a:gd name="connsiteY7-16" fmla="*/ 2046514 h 2316480"/>
              <a:gd name="connsiteX8-17" fmla="*/ 2351315 w 7158446"/>
              <a:gd name="connsiteY8-18" fmla="*/ 2046514 h 2316480"/>
              <a:gd name="connsiteX9-19" fmla="*/ 862149 w 7158446"/>
              <a:gd name="connsiteY9-20" fmla="*/ 2098765 h 2316480"/>
              <a:gd name="connsiteX10-21" fmla="*/ 862149 w 7158446"/>
              <a:gd name="connsiteY10-22" fmla="*/ 2098765 h 2316480"/>
              <a:gd name="connsiteX11-23" fmla="*/ 539932 w 7158446"/>
              <a:gd name="connsiteY11-24" fmla="*/ 2307771 h 2316480"/>
              <a:gd name="connsiteX12-25" fmla="*/ 547921 w 7158446"/>
              <a:gd name="connsiteY12-26" fmla="*/ 2163474 h 2316480"/>
              <a:gd name="connsiteX13-27" fmla="*/ 400595 w 7158446"/>
              <a:gd name="connsiteY13-28" fmla="*/ 2211977 h 2316480"/>
              <a:gd name="connsiteX14-29" fmla="*/ 400595 w 7158446"/>
              <a:gd name="connsiteY14-30" fmla="*/ 2211977 h 2316480"/>
              <a:gd name="connsiteX15-31" fmla="*/ 235132 w 7158446"/>
              <a:gd name="connsiteY15-32" fmla="*/ 2316480 h 2316480"/>
              <a:gd name="connsiteX16-33" fmla="*/ 235132 w 7158446"/>
              <a:gd name="connsiteY16-34" fmla="*/ 2316480 h 2316480"/>
              <a:gd name="connsiteX17-35" fmla="*/ 0 w 7158446"/>
              <a:gd name="connsiteY17-36" fmla="*/ 2299062 h 2316480"/>
              <a:gd name="connsiteX18-37" fmla="*/ 0 w 7158446"/>
              <a:gd name="connsiteY18-38" fmla="*/ 2299062 h 2316480"/>
              <a:gd name="connsiteX19-39" fmla="*/ 0 w 7158446"/>
              <a:gd name="connsiteY19-40" fmla="*/ 2299062 h 2316480"/>
              <a:gd name="connsiteX0-41" fmla="*/ 7158446 w 7158446"/>
              <a:gd name="connsiteY0-42" fmla="*/ 0 h 2316480"/>
              <a:gd name="connsiteX1-43" fmla="*/ 6339840 w 7158446"/>
              <a:gd name="connsiteY1-44" fmla="*/ 478971 h 2316480"/>
              <a:gd name="connsiteX2-45" fmla="*/ 6339840 w 7158446"/>
              <a:gd name="connsiteY2-46" fmla="*/ 478971 h 2316480"/>
              <a:gd name="connsiteX3-47" fmla="*/ 5686697 w 7158446"/>
              <a:gd name="connsiteY3-48" fmla="*/ 1471748 h 2316480"/>
              <a:gd name="connsiteX4-49" fmla="*/ 5686697 w 7158446"/>
              <a:gd name="connsiteY4-50" fmla="*/ 1471748 h 2316480"/>
              <a:gd name="connsiteX5-51" fmla="*/ 4798423 w 7158446"/>
              <a:gd name="connsiteY5-52" fmla="*/ 1793965 h 2316480"/>
              <a:gd name="connsiteX6-53" fmla="*/ 4798423 w 7158446"/>
              <a:gd name="connsiteY6-54" fmla="*/ 1793965 h 2316480"/>
              <a:gd name="connsiteX7-55" fmla="*/ 2351315 w 7158446"/>
              <a:gd name="connsiteY7-56" fmla="*/ 2046514 h 2316480"/>
              <a:gd name="connsiteX8-57" fmla="*/ 2351315 w 7158446"/>
              <a:gd name="connsiteY8-58" fmla="*/ 2046514 h 2316480"/>
              <a:gd name="connsiteX9-59" fmla="*/ 862149 w 7158446"/>
              <a:gd name="connsiteY9-60" fmla="*/ 2098765 h 2316480"/>
              <a:gd name="connsiteX10-61" fmla="*/ 862149 w 7158446"/>
              <a:gd name="connsiteY10-62" fmla="*/ 2098765 h 2316480"/>
              <a:gd name="connsiteX11-63" fmla="*/ 883473 w 7158446"/>
              <a:gd name="connsiteY11-64" fmla="*/ 2064271 h 2316480"/>
              <a:gd name="connsiteX12-65" fmla="*/ 547921 w 7158446"/>
              <a:gd name="connsiteY12-66" fmla="*/ 2163474 h 2316480"/>
              <a:gd name="connsiteX13-67" fmla="*/ 400595 w 7158446"/>
              <a:gd name="connsiteY13-68" fmla="*/ 2211977 h 2316480"/>
              <a:gd name="connsiteX14-69" fmla="*/ 400595 w 7158446"/>
              <a:gd name="connsiteY14-70" fmla="*/ 2211977 h 2316480"/>
              <a:gd name="connsiteX15-71" fmla="*/ 235132 w 7158446"/>
              <a:gd name="connsiteY15-72" fmla="*/ 2316480 h 2316480"/>
              <a:gd name="connsiteX16-73" fmla="*/ 235132 w 7158446"/>
              <a:gd name="connsiteY16-74" fmla="*/ 2316480 h 2316480"/>
              <a:gd name="connsiteX17-75" fmla="*/ 0 w 7158446"/>
              <a:gd name="connsiteY17-76" fmla="*/ 2299062 h 2316480"/>
              <a:gd name="connsiteX18-77" fmla="*/ 0 w 7158446"/>
              <a:gd name="connsiteY18-78" fmla="*/ 2299062 h 2316480"/>
              <a:gd name="connsiteX19-79" fmla="*/ 0 w 7158446"/>
              <a:gd name="connsiteY19-80" fmla="*/ 2299062 h 2316480"/>
              <a:gd name="connsiteX0-81" fmla="*/ 7158446 w 7158446"/>
              <a:gd name="connsiteY0-82" fmla="*/ 0 h 2316480"/>
              <a:gd name="connsiteX1-83" fmla="*/ 6339840 w 7158446"/>
              <a:gd name="connsiteY1-84" fmla="*/ 478971 h 2316480"/>
              <a:gd name="connsiteX2-85" fmla="*/ 6339840 w 7158446"/>
              <a:gd name="connsiteY2-86" fmla="*/ 478971 h 2316480"/>
              <a:gd name="connsiteX3-87" fmla="*/ 5686697 w 7158446"/>
              <a:gd name="connsiteY3-88" fmla="*/ 1471748 h 2316480"/>
              <a:gd name="connsiteX4-89" fmla="*/ 5686697 w 7158446"/>
              <a:gd name="connsiteY4-90" fmla="*/ 1471748 h 2316480"/>
              <a:gd name="connsiteX5-91" fmla="*/ 4798423 w 7158446"/>
              <a:gd name="connsiteY5-92" fmla="*/ 1793965 h 2316480"/>
              <a:gd name="connsiteX6-93" fmla="*/ 4798423 w 7158446"/>
              <a:gd name="connsiteY6-94" fmla="*/ 1793965 h 2316480"/>
              <a:gd name="connsiteX7-95" fmla="*/ 2351315 w 7158446"/>
              <a:gd name="connsiteY7-96" fmla="*/ 2046514 h 2316480"/>
              <a:gd name="connsiteX8-97" fmla="*/ 2351315 w 7158446"/>
              <a:gd name="connsiteY8-98" fmla="*/ 2046514 h 2316480"/>
              <a:gd name="connsiteX9-99" fmla="*/ 862149 w 7158446"/>
              <a:gd name="connsiteY9-100" fmla="*/ 2098765 h 2316480"/>
              <a:gd name="connsiteX10-101" fmla="*/ 862149 w 7158446"/>
              <a:gd name="connsiteY10-102" fmla="*/ 2098765 h 2316480"/>
              <a:gd name="connsiteX11-103" fmla="*/ 547921 w 7158446"/>
              <a:gd name="connsiteY11-104" fmla="*/ 2163474 h 2316480"/>
              <a:gd name="connsiteX12-105" fmla="*/ 400595 w 7158446"/>
              <a:gd name="connsiteY12-106" fmla="*/ 2211977 h 2316480"/>
              <a:gd name="connsiteX13-107" fmla="*/ 400595 w 7158446"/>
              <a:gd name="connsiteY13-108" fmla="*/ 2211977 h 2316480"/>
              <a:gd name="connsiteX14-109" fmla="*/ 235132 w 7158446"/>
              <a:gd name="connsiteY14-110" fmla="*/ 2316480 h 2316480"/>
              <a:gd name="connsiteX15-111" fmla="*/ 235132 w 7158446"/>
              <a:gd name="connsiteY15-112" fmla="*/ 2316480 h 2316480"/>
              <a:gd name="connsiteX16-113" fmla="*/ 0 w 7158446"/>
              <a:gd name="connsiteY16-114" fmla="*/ 2299062 h 2316480"/>
              <a:gd name="connsiteX17-115" fmla="*/ 0 w 7158446"/>
              <a:gd name="connsiteY17-116" fmla="*/ 2299062 h 2316480"/>
              <a:gd name="connsiteX18-117" fmla="*/ 0 w 7158446"/>
              <a:gd name="connsiteY18-118" fmla="*/ 2299062 h 2316480"/>
              <a:gd name="connsiteX0-119" fmla="*/ 7158446 w 7158446"/>
              <a:gd name="connsiteY0-120" fmla="*/ 0 h 2316480"/>
              <a:gd name="connsiteX1-121" fmla="*/ 6339840 w 7158446"/>
              <a:gd name="connsiteY1-122" fmla="*/ 478971 h 2316480"/>
              <a:gd name="connsiteX2-123" fmla="*/ 6339840 w 7158446"/>
              <a:gd name="connsiteY2-124" fmla="*/ 478971 h 2316480"/>
              <a:gd name="connsiteX3-125" fmla="*/ 5686697 w 7158446"/>
              <a:gd name="connsiteY3-126" fmla="*/ 1471748 h 2316480"/>
              <a:gd name="connsiteX4-127" fmla="*/ 5686697 w 7158446"/>
              <a:gd name="connsiteY4-128" fmla="*/ 1471748 h 2316480"/>
              <a:gd name="connsiteX5-129" fmla="*/ 4798423 w 7158446"/>
              <a:gd name="connsiteY5-130" fmla="*/ 1793965 h 2316480"/>
              <a:gd name="connsiteX6-131" fmla="*/ 4798423 w 7158446"/>
              <a:gd name="connsiteY6-132" fmla="*/ 1793965 h 2316480"/>
              <a:gd name="connsiteX7-133" fmla="*/ 2351315 w 7158446"/>
              <a:gd name="connsiteY7-134" fmla="*/ 2046514 h 2316480"/>
              <a:gd name="connsiteX8-135" fmla="*/ 2351315 w 7158446"/>
              <a:gd name="connsiteY8-136" fmla="*/ 2046514 h 2316480"/>
              <a:gd name="connsiteX9-137" fmla="*/ 862149 w 7158446"/>
              <a:gd name="connsiteY9-138" fmla="*/ 2098765 h 2316480"/>
              <a:gd name="connsiteX10-139" fmla="*/ 862149 w 7158446"/>
              <a:gd name="connsiteY10-140" fmla="*/ 2098765 h 2316480"/>
              <a:gd name="connsiteX11-141" fmla="*/ 547921 w 7158446"/>
              <a:gd name="connsiteY11-142" fmla="*/ 2163474 h 2316480"/>
              <a:gd name="connsiteX12-143" fmla="*/ 400595 w 7158446"/>
              <a:gd name="connsiteY12-144" fmla="*/ 2211977 h 2316480"/>
              <a:gd name="connsiteX13-145" fmla="*/ 235132 w 7158446"/>
              <a:gd name="connsiteY13-146" fmla="*/ 2316480 h 2316480"/>
              <a:gd name="connsiteX14-147" fmla="*/ 235132 w 7158446"/>
              <a:gd name="connsiteY14-148" fmla="*/ 2316480 h 2316480"/>
              <a:gd name="connsiteX15-149" fmla="*/ 0 w 7158446"/>
              <a:gd name="connsiteY15-150" fmla="*/ 2299062 h 2316480"/>
              <a:gd name="connsiteX16-151" fmla="*/ 0 w 7158446"/>
              <a:gd name="connsiteY16-152" fmla="*/ 2299062 h 2316480"/>
              <a:gd name="connsiteX17-153" fmla="*/ 0 w 7158446"/>
              <a:gd name="connsiteY17-154" fmla="*/ 2299062 h 2316480"/>
              <a:gd name="connsiteX0-155" fmla="*/ 7158446 w 7158446"/>
              <a:gd name="connsiteY0-156" fmla="*/ 0 h 2316480"/>
              <a:gd name="connsiteX1-157" fmla="*/ 6339840 w 7158446"/>
              <a:gd name="connsiteY1-158" fmla="*/ 478971 h 2316480"/>
              <a:gd name="connsiteX2-159" fmla="*/ 6339840 w 7158446"/>
              <a:gd name="connsiteY2-160" fmla="*/ 478971 h 2316480"/>
              <a:gd name="connsiteX3-161" fmla="*/ 5686697 w 7158446"/>
              <a:gd name="connsiteY3-162" fmla="*/ 1471748 h 2316480"/>
              <a:gd name="connsiteX4-163" fmla="*/ 5686697 w 7158446"/>
              <a:gd name="connsiteY4-164" fmla="*/ 1471748 h 2316480"/>
              <a:gd name="connsiteX5-165" fmla="*/ 4798423 w 7158446"/>
              <a:gd name="connsiteY5-166" fmla="*/ 1793965 h 2316480"/>
              <a:gd name="connsiteX6-167" fmla="*/ 4798423 w 7158446"/>
              <a:gd name="connsiteY6-168" fmla="*/ 1793965 h 2316480"/>
              <a:gd name="connsiteX7-169" fmla="*/ 2351315 w 7158446"/>
              <a:gd name="connsiteY7-170" fmla="*/ 2046514 h 2316480"/>
              <a:gd name="connsiteX8-171" fmla="*/ 2351315 w 7158446"/>
              <a:gd name="connsiteY8-172" fmla="*/ 2046514 h 2316480"/>
              <a:gd name="connsiteX9-173" fmla="*/ 862149 w 7158446"/>
              <a:gd name="connsiteY9-174" fmla="*/ 2098765 h 2316480"/>
              <a:gd name="connsiteX10-175" fmla="*/ 862149 w 7158446"/>
              <a:gd name="connsiteY10-176" fmla="*/ 2098765 h 2316480"/>
              <a:gd name="connsiteX11-177" fmla="*/ 547921 w 7158446"/>
              <a:gd name="connsiteY11-178" fmla="*/ 2163474 h 2316480"/>
              <a:gd name="connsiteX12-179" fmla="*/ 400595 w 7158446"/>
              <a:gd name="connsiteY12-180" fmla="*/ 2211977 h 2316480"/>
              <a:gd name="connsiteX13-181" fmla="*/ 235132 w 7158446"/>
              <a:gd name="connsiteY13-182" fmla="*/ 2316480 h 2316480"/>
              <a:gd name="connsiteX14-183" fmla="*/ 259101 w 7158446"/>
              <a:gd name="connsiteY14-184" fmla="*/ 2226294 h 2316480"/>
              <a:gd name="connsiteX15-185" fmla="*/ 0 w 7158446"/>
              <a:gd name="connsiteY15-186" fmla="*/ 2299062 h 2316480"/>
              <a:gd name="connsiteX16-187" fmla="*/ 0 w 7158446"/>
              <a:gd name="connsiteY16-188" fmla="*/ 2299062 h 2316480"/>
              <a:gd name="connsiteX17-189" fmla="*/ 0 w 7158446"/>
              <a:gd name="connsiteY17-190" fmla="*/ 2299062 h 2316480"/>
              <a:gd name="connsiteX0-191" fmla="*/ 7158446 w 7158446"/>
              <a:gd name="connsiteY0-192" fmla="*/ 0 h 2316480"/>
              <a:gd name="connsiteX1-193" fmla="*/ 6339840 w 7158446"/>
              <a:gd name="connsiteY1-194" fmla="*/ 478971 h 2316480"/>
              <a:gd name="connsiteX2-195" fmla="*/ 6339840 w 7158446"/>
              <a:gd name="connsiteY2-196" fmla="*/ 478971 h 2316480"/>
              <a:gd name="connsiteX3-197" fmla="*/ 5686697 w 7158446"/>
              <a:gd name="connsiteY3-198" fmla="*/ 1471748 h 2316480"/>
              <a:gd name="connsiteX4-199" fmla="*/ 5686697 w 7158446"/>
              <a:gd name="connsiteY4-200" fmla="*/ 1471748 h 2316480"/>
              <a:gd name="connsiteX5-201" fmla="*/ 4798423 w 7158446"/>
              <a:gd name="connsiteY5-202" fmla="*/ 1793965 h 2316480"/>
              <a:gd name="connsiteX6-203" fmla="*/ 4798423 w 7158446"/>
              <a:gd name="connsiteY6-204" fmla="*/ 1793965 h 2316480"/>
              <a:gd name="connsiteX7-205" fmla="*/ 2351315 w 7158446"/>
              <a:gd name="connsiteY7-206" fmla="*/ 2046514 h 2316480"/>
              <a:gd name="connsiteX8-207" fmla="*/ 2351315 w 7158446"/>
              <a:gd name="connsiteY8-208" fmla="*/ 2046514 h 2316480"/>
              <a:gd name="connsiteX9-209" fmla="*/ 862149 w 7158446"/>
              <a:gd name="connsiteY9-210" fmla="*/ 2098765 h 2316480"/>
              <a:gd name="connsiteX10-211" fmla="*/ 862149 w 7158446"/>
              <a:gd name="connsiteY10-212" fmla="*/ 2098765 h 2316480"/>
              <a:gd name="connsiteX11-213" fmla="*/ 547921 w 7158446"/>
              <a:gd name="connsiteY11-214" fmla="*/ 2163474 h 2316480"/>
              <a:gd name="connsiteX12-215" fmla="*/ 400595 w 7158446"/>
              <a:gd name="connsiteY12-216" fmla="*/ 2211977 h 2316480"/>
              <a:gd name="connsiteX13-217" fmla="*/ 235132 w 7158446"/>
              <a:gd name="connsiteY13-218" fmla="*/ 2316480 h 2316480"/>
              <a:gd name="connsiteX14-219" fmla="*/ 0 w 7158446"/>
              <a:gd name="connsiteY14-220" fmla="*/ 2299062 h 2316480"/>
              <a:gd name="connsiteX15-221" fmla="*/ 0 w 7158446"/>
              <a:gd name="connsiteY15-222" fmla="*/ 2299062 h 2316480"/>
              <a:gd name="connsiteX16-223" fmla="*/ 0 w 7158446"/>
              <a:gd name="connsiteY16-224" fmla="*/ 2299062 h 2316480"/>
              <a:gd name="connsiteX0-225" fmla="*/ 7158446 w 7158446"/>
              <a:gd name="connsiteY0-226" fmla="*/ 0 h 2299062"/>
              <a:gd name="connsiteX1-227" fmla="*/ 6339840 w 7158446"/>
              <a:gd name="connsiteY1-228" fmla="*/ 478971 h 2299062"/>
              <a:gd name="connsiteX2-229" fmla="*/ 6339840 w 7158446"/>
              <a:gd name="connsiteY2-230" fmla="*/ 478971 h 2299062"/>
              <a:gd name="connsiteX3-231" fmla="*/ 5686697 w 7158446"/>
              <a:gd name="connsiteY3-232" fmla="*/ 1471748 h 2299062"/>
              <a:gd name="connsiteX4-233" fmla="*/ 5686697 w 7158446"/>
              <a:gd name="connsiteY4-234" fmla="*/ 1471748 h 2299062"/>
              <a:gd name="connsiteX5-235" fmla="*/ 4798423 w 7158446"/>
              <a:gd name="connsiteY5-236" fmla="*/ 1793965 h 2299062"/>
              <a:gd name="connsiteX6-237" fmla="*/ 4798423 w 7158446"/>
              <a:gd name="connsiteY6-238" fmla="*/ 1793965 h 2299062"/>
              <a:gd name="connsiteX7-239" fmla="*/ 2351315 w 7158446"/>
              <a:gd name="connsiteY7-240" fmla="*/ 2046514 h 2299062"/>
              <a:gd name="connsiteX8-241" fmla="*/ 2351315 w 7158446"/>
              <a:gd name="connsiteY8-242" fmla="*/ 2046514 h 2299062"/>
              <a:gd name="connsiteX9-243" fmla="*/ 862149 w 7158446"/>
              <a:gd name="connsiteY9-244" fmla="*/ 2098765 h 2299062"/>
              <a:gd name="connsiteX10-245" fmla="*/ 862149 w 7158446"/>
              <a:gd name="connsiteY10-246" fmla="*/ 2098765 h 2299062"/>
              <a:gd name="connsiteX11-247" fmla="*/ 547921 w 7158446"/>
              <a:gd name="connsiteY11-248" fmla="*/ 2163474 h 2299062"/>
              <a:gd name="connsiteX12-249" fmla="*/ 400595 w 7158446"/>
              <a:gd name="connsiteY12-250" fmla="*/ 2211977 h 2299062"/>
              <a:gd name="connsiteX13-251" fmla="*/ 243122 w 7158446"/>
              <a:gd name="connsiteY13-252" fmla="*/ 2199238 h 2299062"/>
              <a:gd name="connsiteX14-253" fmla="*/ 0 w 7158446"/>
              <a:gd name="connsiteY14-254" fmla="*/ 2299062 h 2299062"/>
              <a:gd name="connsiteX15-255" fmla="*/ 0 w 7158446"/>
              <a:gd name="connsiteY15-256" fmla="*/ 2299062 h 2299062"/>
              <a:gd name="connsiteX16-257" fmla="*/ 0 w 7158446"/>
              <a:gd name="connsiteY16-258" fmla="*/ 2299062 h 2299062"/>
              <a:gd name="connsiteX0-259" fmla="*/ 7158446 w 7158446"/>
              <a:gd name="connsiteY0-260" fmla="*/ 0 h 2299062"/>
              <a:gd name="connsiteX1-261" fmla="*/ 6339840 w 7158446"/>
              <a:gd name="connsiteY1-262" fmla="*/ 478971 h 2299062"/>
              <a:gd name="connsiteX2-263" fmla="*/ 6339840 w 7158446"/>
              <a:gd name="connsiteY2-264" fmla="*/ 478971 h 2299062"/>
              <a:gd name="connsiteX3-265" fmla="*/ 5686697 w 7158446"/>
              <a:gd name="connsiteY3-266" fmla="*/ 1471748 h 2299062"/>
              <a:gd name="connsiteX4-267" fmla="*/ 5686697 w 7158446"/>
              <a:gd name="connsiteY4-268" fmla="*/ 1471748 h 2299062"/>
              <a:gd name="connsiteX5-269" fmla="*/ 4798423 w 7158446"/>
              <a:gd name="connsiteY5-270" fmla="*/ 1793965 h 2299062"/>
              <a:gd name="connsiteX6-271" fmla="*/ 3719864 w 7158446"/>
              <a:gd name="connsiteY6-272" fmla="*/ 1920224 h 2299062"/>
              <a:gd name="connsiteX7-273" fmla="*/ 2351315 w 7158446"/>
              <a:gd name="connsiteY7-274" fmla="*/ 2046514 h 2299062"/>
              <a:gd name="connsiteX8-275" fmla="*/ 2351315 w 7158446"/>
              <a:gd name="connsiteY8-276" fmla="*/ 2046514 h 2299062"/>
              <a:gd name="connsiteX9-277" fmla="*/ 862149 w 7158446"/>
              <a:gd name="connsiteY9-278" fmla="*/ 2098765 h 2299062"/>
              <a:gd name="connsiteX10-279" fmla="*/ 862149 w 7158446"/>
              <a:gd name="connsiteY10-280" fmla="*/ 2098765 h 2299062"/>
              <a:gd name="connsiteX11-281" fmla="*/ 547921 w 7158446"/>
              <a:gd name="connsiteY11-282" fmla="*/ 2163474 h 2299062"/>
              <a:gd name="connsiteX12-283" fmla="*/ 400595 w 7158446"/>
              <a:gd name="connsiteY12-284" fmla="*/ 2211977 h 2299062"/>
              <a:gd name="connsiteX13-285" fmla="*/ 243122 w 7158446"/>
              <a:gd name="connsiteY13-286" fmla="*/ 2199238 h 2299062"/>
              <a:gd name="connsiteX14-287" fmla="*/ 0 w 7158446"/>
              <a:gd name="connsiteY14-288" fmla="*/ 2299062 h 2299062"/>
              <a:gd name="connsiteX15-289" fmla="*/ 0 w 7158446"/>
              <a:gd name="connsiteY15-290" fmla="*/ 2299062 h 2299062"/>
              <a:gd name="connsiteX16-291" fmla="*/ 0 w 7158446"/>
              <a:gd name="connsiteY16-292" fmla="*/ 2299062 h 2299062"/>
              <a:gd name="connsiteX0-293" fmla="*/ 7158446 w 7158446"/>
              <a:gd name="connsiteY0-294" fmla="*/ 0 h 2299062"/>
              <a:gd name="connsiteX1-295" fmla="*/ 6339840 w 7158446"/>
              <a:gd name="connsiteY1-296" fmla="*/ 478971 h 2299062"/>
              <a:gd name="connsiteX2-297" fmla="*/ 6339840 w 7158446"/>
              <a:gd name="connsiteY2-298" fmla="*/ 478971 h 2299062"/>
              <a:gd name="connsiteX3-299" fmla="*/ 5686697 w 7158446"/>
              <a:gd name="connsiteY3-300" fmla="*/ 1471748 h 2299062"/>
              <a:gd name="connsiteX4-301" fmla="*/ 5726644 w 7158446"/>
              <a:gd name="connsiteY4-302" fmla="*/ 497746 h 2299062"/>
              <a:gd name="connsiteX5-303" fmla="*/ 4798423 w 7158446"/>
              <a:gd name="connsiteY5-304" fmla="*/ 1793965 h 2299062"/>
              <a:gd name="connsiteX6-305" fmla="*/ 3719864 w 7158446"/>
              <a:gd name="connsiteY6-306" fmla="*/ 1920224 h 2299062"/>
              <a:gd name="connsiteX7-307" fmla="*/ 2351315 w 7158446"/>
              <a:gd name="connsiteY7-308" fmla="*/ 2046514 h 2299062"/>
              <a:gd name="connsiteX8-309" fmla="*/ 2351315 w 7158446"/>
              <a:gd name="connsiteY8-310" fmla="*/ 2046514 h 2299062"/>
              <a:gd name="connsiteX9-311" fmla="*/ 862149 w 7158446"/>
              <a:gd name="connsiteY9-312" fmla="*/ 2098765 h 2299062"/>
              <a:gd name="connsiteX10-313" fmla="*/ 862149 w 7158446"/>
              <a:gd name="connsiteY10-314" fmla="*/ 2098765 h 2299062"/>
              <a:gd name="connsiteX11-315" fmla="*/ 547921 w 7158446"/>
              <a:gd name="connsiteY11-316" fmla="*/ 2163474 h 2299062"/>
              <a:gd name="connsiteX12-317" fmla="*/ 400595 w 7158446"/>
              <a:gd name="connsiteY12-318" fmla="*/ 2211977 h 2299062"/>
              <a:gd name="connsiteX13-319" fmla="*/ 243122 w 7158446"/>
              <a:gd name="connsiteY13-320" fmla="*/ 2199238 h 2299062"/>
              <a:gd name="connsiteX14-321" fmla="*/ 0 w 7158446"/>
              <a:gd name="connsiteY14-322" fmla="*/ 2299062 h 2299062"/>
              <a:gd name="connsiteX15-323" fmla="*/ 0 w 7158446"/>
              <a:gd name="connsiteY15-324" fmla="*/ 2299062 h 2299062"/>
              <a:gd name="connsiteX16-325" fmla="*/ 0 w 7158446"/>
              <a:gd name="connsiteY16-326" fmla="*/ 2299062 h 2299062"/>
              <a:gd name="connsiteX0-327" fmla="*/ 7158446 w 7158446"/>
              <a:gd name="connsiteY0-328" fmla="*/ 0 h 2299062"/>
              <a:gd name="connsiteX1-329" fmla="*/ 6339840 w 7158446"/>
              <a:gd name="connsiteY1-330" fmla="*/ 478971 h 2299062"/>
              <a:gd name="connsiteX2-331" fmla="*/ 6339840 w 7158446"/>
              <a:gd name="connsiteY2-332" fmla="*/ 478971 h 2299062"/>
              <a:gd name="connsiteX3-333" fmla="*/ 5686697 w 7158446"/>
              <a:gd name="connsiteY3-334" fmla="*/ 1471748 h 2299062"/>
              <a:gd name="connsiteX4-335" fmla="*/ 5726644 w 7158446"/>
              <a:gd name="connsiteY4-336" fmla="*/ 497746 h 2299062"/>
              <a:gd name="connsiteX5-337" fmla="*/ 4742498 w 7158446"/>
              <a:gd name="connsiteY5-338" fmla="*/ 1397149 h 2299062"/>
              <a:gd name="connsiteX6-339" fmla="*/ 3719864 w 7158446"/>
              <a:gd name="connsiteY6-340" fmla="*/ 1920224 h 2299062"/>
              <a:gd name="connsiteX7-341" fmla="*/ 2351315 w 7158446"/>
              <a:gd name="connsiteY7-342" fmla="*/ 2046514 h 2299062"/>
              <a:gd name="connsiteX8-343" fmla="*/ 2351315 w 7158446"/>
              <a:gd name="connsiteY8-344" fmla="*/ 2046514 h 2299062"/>
              <a:gd name="connsiteX9-345" fmla="*/ 862149 w 7158446"/>
              <a:gd name="connsiteY9-346" fmla="*/ 2098765 h 2299062"/>
              <a:gd name="connsiteX10-347" fmla="*/ 862149 w 7158446"/>
              <a:gd name="connsiteY10-348" fmla="*/ 2098765 h 2299062"/>
              <a:gd name="connsiteX11-349" fmla="*/ 547921 w 7158446"/>
              <a:gd name="connsiteY11-350" fmla="*/ 2163474 h 2299062"/>
              <a:gd name="connsiteX12-351" fmla="*/ 400595 w 7158446"/>
              <a:gd name="connsiteY12-352" fmla="*/ 2211977 h 2299062"/>
              <a:gd name="connsiteX13-353" fmla="*/ 243122 w 7158446"/>
              <a:gd name="connsiteY13-354" fmla="*/ 2199238 h 2299062"/>
              <a:gd name="connsiteX14-355" fmla="*/ 0 w 7158446"/>
              <a:gd name="connsiteY14-356" fmla="*/ 2299062 h 2299062"/>
              <a:gd name="connsiteX15-357" fmla="*/ 0 w 7158446"/>
              <a:gd name="connsiteY15-358" fmla="*/ 2299062 h 2299062"/>
              <a:gd name="connsiteX16-359" fmla="*/ 0 w 7158446"/>
              <a:gd name="connsiteY16-360" fmla="*/ 2299062 h 2299062"/>
              <a:gd name="connsiteX0-361" fmla="*/ 7158446 w 7158446"/>
              <a:gd name="connsiteY0-362" fmla="*/ 0 h 2299062"/>
              <a:gd name="connsiteX1-363" fmla="*/ 6339840 w 7158446"/>
              <a:gd name="connsiteY1-364" fmla="*/ 478971 h 2299062"/>
              <a:gd name="connsiteX2-365" fmla="*/ 6339840 w 7158446"/>
              <a:gd name="connsiteY2-366" fmla="*/ 478971 h 2299062"/>
              <a:gd name="connsiteX3-367" fmla="*/ 5726644 w 7158446"/>
              <a:gd name="connsiteY3-368" fmla="*/ 497746 h 2299062"/>
              <a:gd name="connsiteX4-369" fmla="*/ 4742498 w 7158446"/>
              <a:gd name="connsiteY4-370" fmla="*/ 1397149 h 2299062"/>
              <a:gd name="connsiteX5-371" fmla="*/ 3719864 w 7158446"/>
              <a:gd name="connsiteY5-372" fmla="*/ 1920224 h 2299062"/>
              <a:gd name="connsiteX6-373" fmla="*/ 2351315 w 7158446"/>
              <a:gd name="connsiteY6-374" fmla="*/ 2046514 h 2299062"/>
              <a:gd name="connsiteX7-375" fmla="*/ 2351315 w 7158446"/>
              <a:gd name="connsiteY7-376" fmla="*/ 2046514 h 2299062"/>
              <a:gd name="connsiteX8-377" fmla="*/ 862149 w 7158446"/>
              <a:gd name="connsiteY8-378" fmla="*/ 2098765 h 2299062"/>
              <a:gd name="connsiteX9-379" fmla="*/ 862149 w 7158446"/>
              <a:gd name="connsiteY9-380" fmla="*/ 2098765 h 2299062"/>
              <a:gd name="connsiteX10-381" fmla="*/ 547921 w 7158446"/>
              <a:gd name="connsiteY10-382" fmla="*/ 2163474 h 2299062"/>
              <a:gd name="connsiteX11-383" fmla="*/ 400595 w 7158446"/>
              <a:gd name="connsiteY11-384" fmla="*/ 2211977 h 2299062"/>
              <a:gd name="connsiteX12-385" fmla="*/ 243122 w 7158446"/>
              <a:gd name="connsiteY12-386" fmla="*/ 2199238 h 2299062"/>
              <a:gd name="connsiteX13-387" fmla="*/ 0 w 7158446"/>
              <a:gd name="connsiteY13-388" fmla="*/ 2299062 h 2299062"/>
              <a:gd name="connsiteX14-389" fmla="*/ 0 w 7158446"/>
              <a:gd name="connsiteY14-390" fmla="*/ 2299062 h 2299062"/>
              <a:gd name="connsiteX15-391" fmla="*/ 0 w 7158446"/>
              <a:gd name="connsiteY15-392" fmla="*/ 2299062 h 2299062"/>
              <a:gd name="connsiteX0-393" fmla="*/ 7158446 w 7158446"/>
              <a:gd name="connsiteY0-394" fmla="*/ 0 h 2299062"/>
              <a:gd name="connsiteX1-395" fmla="*/ 6339840 w 7158446"/>
              <a:gd name="connsiteY1-396" fmla="*/ 478971 h 2299062"/>
              <a:gd name="connsiteX2-397" fmla="*/ 6371797 w 7158446"/>
              <a:gd name="connsiteY2-398" fmla="*/ 127248 h 2299062"/>
              <a:gd name="connsiteX3-399" fmla="*/ 5726644 w 7158446"/>
              <a:gd name="connsiteY3-400" fmla="*/ 497746 h 2299062"/>
              <a:gd name="connsiteX4-401" fmla="*/ 4742498 w 7158446"/>
              <a:gd name="connsiteY4-402" fmla="*/ 1397149 h 2299062"/>
              <a:gd name="connsiteX5-403" fmla="*/ 3719864 w 7158446"/>
              <a:gd name="connsiteY5-404" fmla="*/ 1920224 h 2299062"/>
              <a:gd name="connsiteX6-405" fmla="*/ 2351315 w 7158446"/>
              <a:gd name="connsiteY6-406" fmla="*/ 2046514 h 2299062"/>
              <a:gd name="connsiteX7-407" fmla="*/ 2351315 w 7158446"/>
              <a:gd name="connsiteY7-408" fmla="*/ 2046514 h 2299062"/>
              <a:gd name="connsiteX8-409" fmla="*/ 862149 w 7158446"/>
              <a:gd name="connsiteY8-410" fmla="*/ 2098765 h 2299062"/>
              <a:gd name="connsiteX9-411" fmla="*/ 862149 w 7158446"/>
              <a:gd name="connsiteY9-412" fmla="*/ 2098765 h 2299062"/>
              <a:gd name="connsiteX10-413" fmla="*/ 547921 w 7158446"/>
              <a:gd name="connsiteY10-414" fmla="*/ 2163474 h 2299062"/>
              <a:gd name="connsiteX11-415" fmla="*/ 400595 w 7158446"/>
              <a:gd name="connsiteY11-416" fmla="*/ 2211977 h 2299062"/>
              <a:gd name="connsiteX12-417" fmla="*/ 243122 w 7158446"/>
              <a:gd name="connsiteY12-418" fmla="*/ 2199238 h 2299062"/>
              <a:gd name="connsiteX13-419" fmla="*/ 0 w 7158446"/>
              <a:gd name="connsiteY13-420" fmla="*/ 2299062 h 2299062"/>
              <a:gd name="connsiteX14-421" fmla="*/ 0 w 7158446"/>
              <a:gd name="connsiteY14-422" fmla="*/ 2299062 h 2299062"/>
              <a:gd name="connsiteX15-423" fmla="*/ 0 w 7158446"/>
              <a:gd name="connsiteY15-424" fmla="*/ 2299062 h 2299062"/>
              <a:gd name="connsiteX0-425" fmla="*/ 7158446 w 7158446"/>
              <a:gd name="connsiteY0-426" fmla="*/ 0 h 2299062"/>
              <a:gd name="connsiteX1-427" fmla="*/ 6371797 w 7158446"/>
              <a:gd name="connsiteY1-428" fmla="*/ 127248 h 2299062"/>
              <a:gd name="connsiteX2-429" fmla="*/ 5726644 w 7158446"/>
              <a:gd name="connsiteY2-430" fmla="*/ 497746 h 2299062"/>
              <a:gd name="connsiteX3-431" fmla="*/ 4742498 w 7158446"/>
              <a:gd name="connsiteY3-432" fmla="*/ 1397149 h 2299062"/>
              <a:gd name="connsiteX4-433" fmla="*/ 3719864 w 7158446"/>
              <a:gd name="connsiteY4-434" fmla="*/ 1920224 h 2299062"/>
              <a:gd name="connsiteX5-435" fmla="*/ 2351315 w 7158446"/>
              <a:gd name="connsiteY5-436" fmla="*/ 2046514 h 2299062"/>
              <a:gd name="connsiteX6-437" fmla="*/ 2351315 w 7158446"/>
              <a:gd name="connsiteY6-438" fmla="*/ 2046514 h 2299062"/>
              <a:gd name="connsiteX7-439" fmla="*/ 862149 w 7158446"/>
              <a:gd name="connsiteY7-440" fmla="*/ 2098765 h 2299062"/>
              <a:gd name="connsiteX8-441" fmla="*/ 862149 w 7158446"/>
              <a:gd name="connsiteY8-442" fmla="*/ 2098765 h 2299062"/>
              <a:gd name="connsiteX9-443" fmla="*/ 547921 w 7158446"/>
              <a:gd name="connsiteY9-444" fmla="*/ 2163474 h 2299062"/>
              <a:gd name="connsiteX10-445" fmla="*/ 400595 w 7158446"/>
              <a:gd name="connsiteY10-446" fmla="*/ 2211977 h 2299062"/>
              <a:gd name="connsiteX11-447" fmla="*/ 243122 w 7158446"/>
              <a:gd name="connsiteY11-448" fmla="*/ 2199238 h 2299062"/>
              <a:gd name="connsiteX12-449" fmla="*/ 0 w 7158446"/>
              <a:gd name="connsiteY12-450" fmla="*/ 2299062 h 2299062"/>
              <a:gd name="connsiteX13-451" fmla="*/ 0 w 7158446"/>
              <a:gd name="connsiteY13-452" fmla="*/ 2299062 h 2299062"/>
              <a:gd name="connsiteX14-453" fmla="*/ 0 w 7158446"/>
              <a:gd name="connsiteY14-454" fmla="*/ 2299062 h 2299062"/>
              <a:gd name="connsiteX0-455" fmla="*/ 7254317 w 7254317"/>
              <a:gd name="connsiteY0-456" fmla="*/ 0 h 2560600"/>
              <a:gd name="connsiteX1-457" fmla="*/ 6371797 w 7254317"/>
              <a:gd name="connsiteY1-458" fmla="*/ 388786 h 2560600"/>
              <a:gd name="connsiteX2-459" fmla="*/ 5726644 w 7254317"/>
              <a:gd name="connsiteY2-460" fmla="*/ 759284 h 2560600"/>
              <a:gd name="connsiteX3-461" fmla="*/ 4742498 w 7254317"/>
              <a:gd name="connsiteY3-462" fmla="*/ 1658687 h 2560600"/>
              <a:gd name="connsiteX4-463" fmla="*/ 3719864 w 7254317"/>
              <a:gd name="connsiteY4-464" fmla="*/ 2181762 h 2560600"/>
              <a:gd name="connsiteX5-465" fmla="*/ 2351315 w 7254317"/>
              <a:gd name="connsiteY5-466" fmla="*/ 2308052 h 2560600"/>
              <a:gd name="connsiteX6-467" fmla="*/ 2351315 w 7254317"/>
              <a:gd name="connsiteY6-468" fmla="*/ 2308052 h 2560600"/>
              <a:gd name="connsiteX7-469" fmla="*/ 862149 w 7254317"/>
              <a:gd name="connsiteY7-470" fmla="*/ 2360303 h 2560600"/>
              <a:gd name="connsiteX8-471" fmla="*/ 862149 w 7254317"/>
              <a:gd name="connsiteY8-472" fmla="*/ 2360303 h 2560600"/>
              <a:gd name="connsiteX9-473" fmla="*/ 547921 w 7254317"/>
              <a:gd name="connsiteY9-474" fmla="*/ 2425012 h 2560600"/>
              <a:gd name="connsiteX10-475" fmla="*/ 400595 w 7254317"/>
              <a:gd name="connsiteY10-476" fmla="*/ 2473515 h 2560600"/>
              <a:gd name="connsiteX11-477" fmla="*/ 243122 w 7254317"/>
              <a:gd name="connsiteY11-478" fmla="*/ 2460776 h 2560600"/>
              <a:gd name="connsiteX12-479" fmla="*/ 0 w 7254317"/>
              <a:gd name="connsiteY12-480" fmla="*/ 2560600 h 2560600"/>
              <a:gd name="connsiteX13-481" fmla="*/ 0 w 7254317"/>
              <a:gd name="connsiteY13-482" fmla="*/ 2560600 h 2560600"/>
              <a:gd name="connsiteX14-483" fmla="*/ 0 w 7254317"/>
              <a:gd name="connsiteY14-484" fmla="*/ 2560600 h 2560600"/>
              <a:gd name="connsiteX0-485" fmla="*/ 7254317 w 7254317"/>
              <a:gd name="connsiteY0-486" fmla="*/ 0 h 2560600"/>
              <a:gd name="connsiteX1-487" fmla="*/ 6443701 w 7254317"/>
              <a:gd name="connsiteY1-488" fmla="*/ 199397 h 2560600"/>
              <a:gd name="connsiteX2-489" fmla="*/ 5726644 w 7254317"/>
              <a:gd name="connsiteY2-490" fmla="*/ 759284 h 2560600"/>
              <a:gd name="connsiteX3-491" fmla="*/ 4742498 w 7254317"/>
              <a:gd name="connsiteY3-492" fmla="*/ 1658687 h 2560600"/>
              <a:gd name="connsiteX4-493" fmla="*/ 3719864 w 7254317"/>
              <a:gd name="connsiteY4-494" fmla="*/ 2181762 h 2560600"/>
              <a:gd name="connsiteX5-495" fmla="*/ 2351315 w 7254317"/>
              <a:gd name="connsiteY5-496" fmla="*/ 2308052 h 2560600"/>
              <a:gd name="connsiteX6-497" fmla="*/ 2351315 w 7254317"/>
              <a:gd name="connsiteY6-498" fmla="*/ 2308052 h 2560600"/>
              <a:gd name="connsiteX7-499" fmla="*/ 862149 w 7254317"/>
              <a:gd name="connsiteY7-500" fmla="*/ 2360303 h 2560600"/>
              <a:gd name="connsiteX8-501" fmla="*/ 862149 w 7254317"/>
              <a:gd name="connsiteY8-502" fmla="*/ 2360303 h 2560600"/>
              <a:gd name="connsiteX9-503" fmla="*/ 547921 w 7254317"/>
              <a:gd name="connsiteY9-504" fmla="*/ 2425012 h 2560600"/>
              <a:gd name="connsiteX10-505" fmla="*/ 400595 w 7254317"/>
              <a:gd name="connsiteY10-506" fmla="*/ 2473515 h 2560600"/>
              <a:gd name="connsiteX11-507" fmla="*/ 243122 w 7254317"/>
              <a:gd name="connsiteY11-508" fmla="*/ 2460776 h 2560600"/>
              <a:gd name="connsiteX12-509" fmla="*/ 0 w 7254317"/>
              <a:gd name="connsiteY12-510" fmla="*/ 2560600 h 2560600"/>
              <a:gd name="connsiteX13-511" fmla="*/ 0 w 7254317"/>
              <a:gd name="connsiteY13-512" fmla="*/ 2560600 h 2560600"/>
              <a:gd name="connsiteX14-513" fmla="*/ 0 w 7254317"/>
              <a:gd name="connsiteY14-514" fmla="*/ 2560600 h 2560600"/>
              <a:gd name="connsiteX0-515" fmla="*/ 7254317 w 7254317"/>
              <a:gd name="connsiteY0-516" fmla="*/ 0 h 2560600"/>
              <a:gd name="connsiteX1-517" fmla="*/ 6443701 w 7254317"/>
              <a:gd name="connsiteY1-518" fmla="*/ 199397 h 2560600"/>
              <a:gd name="connsiteX2-519" fmla="*/ 5726644 w 7254317"/>
              <a:gd name="connsiteY2-520" fmla="*/ 759284 h 2560600"/>
              <a:gd name="connsiteX3-521" fmla="*/ 4742498 w 7254317"/>
              <a:gd name="connsiteY3-522" fmla="*/ 1658687 h 2560600"/>
              <a:gd name="connsiteX4-523" fmla="*/ 3767799 w 7254317"/>
              <a:gd name="connsiteY4-524" fmla="*/ 2082559 h 2560600"/>
              <a:gd name="connsiteX5-525" fmla="*/ 2351315 w 7254317"/>
              <a:gd name="connsiteY5-526" fmla="*/ 2308052 h 2560600"/>
              <a:gd name="connsiteX6-527" fmla="*/ 2351315 w 7254317"/>
              <a:gd name="connsiteY6-528" fmla="*/ 2308052 h 2560600"/>
              <a:gd name="connsiteX7-529" fmla="*/ 862149 w 7254317"/>
              <a:gd name="connsiteY7-530" fmla="*/ 2360303 h 2560600"/>
              <a:gd name="connsiteX8-531" fmla="*/ 862149 w 7254317"/>
              <a:gd name="connsiteY8-532" fmla="*/ 2360303 h 2560600"/>
              <a:gd name="connsiteX9-533" fmla="*/ 547921 w 7254317"/>
              <a:gd name="connsiteY9-534" fmla="*/ 2425012 h 2560600"/>
              <a:gd name="connsiteX10-535" fmla="*/ 400595 w 7254317"/>
              <a:gd name="connsiteY10-536" fmla="*/ 2473515 h 2560600"/>
              <a:gd name="connsiteX11-537" fmla="*/ 243122 w 7254317"/>
              <a:gd name="connsiteY11-538" fmla="*/ 2460776 h 2560600"/>
              <a:gd name="connsiteX12-539" fmla="*/ 0 w 7254317"/>
              <a:gd name="connsiteY12-540" fmla="*/ 2560600 h 2560600"/>
              <a:gd name="connsiteX13-541" fmla="*/ 0 w 7254317"/>
              <a:gd name="connsiteY13-542" fmla="*/ 2560600 h 2560600"/>
              <a:gd name="connsiteX14-543" fmla="*/ 0 w 7254317"/>
              <a:gd name="connsiteY14-544" fmla="*/ 2560600 h 2560600"/>
              <a:gd name="connsiteX0-545" fmla="*/ 7254317 w 7254317"/>
              <a:gd name="connsiteY0-546" fmla="*/ 0 h 2560600"/>
              <a:gd name="connsiteX1-547" fmla="*/ 6443701 w 7254317"/>
              <a:gd name="connsiteY1-548" fmla="*/ 199397 h 2560600"/>
              <a:gd name="connsiteX2-549" fmla="*/ 5726644 w 7254317"/>
              <a:gd name="connsiteY2-550" fmla="*/ 759284 h 2560600"/>
              <a:gd name="connsiteX3-551" fmla="*/ 4742498 w 7254317"/>
              <a:gd name="connsiteY3-552" fmla="*/ 1658687 h 2560600"/>
              <a:gd name="connsiteX4-553" fmla="*/ 3775788 w 7254317"/>
              <a:gd name="connsiteY4-554" fmla="*/ 2217837 h 2560600"/>
              <a:gd name="connsiteX5-555" fmla="*/ 2351315 w 7254317"/>
              <a:gd name="connsiteY5-556" fmla="*/ 2308052 h 2560600"/>
              <a:gd name="connsiteX6-557" fmla="*/ 2351315 w 7254317"/>
              <a:gd name="connsiteY6-558" fmla="*/ 2308052 h 2560600"/>
              <a:gd name="connsiteX7-559" fmla="*/ 862149 w 7254317"/>
              <a:gd name="connsiteY7-560" fmla="*/ 2360303 h 2560600"/>
              <a:gd name="connsiteX8-561" fmla="*/ 862149 w 7254317"/>
              <a:gd name="connsiteY8-562" fmla="*/ 2360303 h 2560600"/>
              <a:gd name="connsiteX9-563" fmla="*/ 547921 w 7254317"/>
              <a:gd name="connsiteY9-564" fmla="*/ 2425012 h 2560600"/>
              <a:gd name="connsiteX10-565" fmla="*/ 400595 w 7254317"/>
              <a:gd name="connsiteY10-566" fmla="*/ 2473515 h 2560600"/>
              <a:gd name="connsiteX11-567" fmla="*/ 243122 w 7254317"/>
              <a:gd name="connsiteY11-568" fmla="*/ 2460776 h 2560600"/>
              <a:gd name="connsiteX12-569" fmla="*/ 0 w 7254317"/>
              <a:gd name="connsiteY12-570" fmla="*/ 2560600 h 2560600"/>
              <a:gd name="connsiteX13-571" fmla="*/ 0 w 7254317"/>
              <a:gd name="connsiteY13-572" fmla="*/ 2560600 h 2560600"/>
              <a:gd name="connsiteX14-573" fmla="*/ 0 w 7254317"/>
              <a:gd name="connsiteY14-574" fmla="*/ 2560600 h 2560600"/>
              <a:gd name="connsiteX0-575" fmla="*/ 7254317 w 7254317"/>
              <a:gd name="connsiteY0-576" fmla="*/ 0 h 2560600"/>
              <a:gd name="connsiteX1-577" fmla="*/ 6443701 w 7254317"/>
              <a:gd name="connsiteY1-578" fmla="*/ 199397 h 2560600"/>
              <a:gd name="connsiteX2-579" fmla="*/ 5726644 w 7254317"/>
              <a:gd name="connsiteY2-580" fmla="*/ 759284 h 2560600"/>
              <a:gd name="connsiteX3-581" fmla="*/ 4742498 w 7254317"/>
              <a:gd name="connsiteY3-582" fmla="*/ 1658687 h 2560600"/>
              <a:gd name="connsiteX4-583" fmla="*/ 3799756 w 7254317"/>
              <a:gd name="connsiteY4-584" fmla="*/ 2136671 h 2560600"/>
              <a:gd name="connsiteX5-585" fmla="*/ 2351315 w 7254317"/>
              <a:gd name="connsiteY5-586" fmla="*/ 2308052 h 2560600"/>
              <a:gd name="connsiteX6-587" fmla="*/ 2351315 w 7254317"/>
              <a:gd name="connsiteY6-588" fmla="*/ 2308052 h 2560600"/>
              <a:gd name="connsiteX7-589" fmla="*/ 862149 w 7254317"/>
              <a:gd name="connsiteY7-590" fmla="*/ 2360303 h 2560600"/>
              <a:gd name="connsiteX8-591" fmla="*/ 862149 w 7254317"/>
              <a:gd name="connsiteY8-592" fmla="*/ 2360303 h 2560600"/>
              <a:gd name="connsiteX9-593" fmla="*/ 547921 w 7254317"/>
              <a:gd name="connsiteY9-594" fmla="*/ 2425012 h 2560600"/>
              <a:gd name="connsiteX10-595" fmla="*/ 400595 w 7254317"/>
              <a:gd name="connsiteY10-596" fmla="*/ 2473515 h 2560600"/>
              <a:gd name="connsiteX11-597" fmla="*/ 243122 w 7254317"/>
              <a:gd name="connsiteY11-598" fmla="*/ 2460776 h 2560600"/>
              <a:gd name="connsiteX12-599" fmla="*/ 0 w 7254317"/>
              <a:gd name="connsiteY12-600" fmla="*/ 2560600 h 2560600"/>
              <a:gd name="connsiteX13-601" fmla="*/ 0 w 7254317"/>
              <a:gd name="connsiteY13-602" fmla="*/ 2560600 h 2560600"/>
              <a:gd name="connsiteX14-603" fmla="*/ 0 w 7254317"/>
              <a:gd name="connsiteY14-604" fmla="*/ 2560600 h 2560600"/>
              <a:gd name="connsiteX0-605" fmla="*/ 7254317 w 7254317"/>
              <a:gd name="connsiteY0-606" fmla="*/ 0 h 2560600"/>
              <a:gd name="connsiteX1-607" fmla="*/ 6443701 w 7254317"/>
              <a:gd name="connsiteY1-608" fmla="*/ 199397 h 2560600"/>
              <a:gd name="connsiteX2-609" fmla="*/ 5726644 w 7254317"/>
              <a:gd name="connsiteY2-610" fmla="*/ 759284 h 2560600"/>
              <a:gd name="connsiteX3-611" fmla="*/ 4742498 w 7254317"/>
              <a:gd name="connsiteY3-612" fmla="*/ 1658687 h 2560600"/>
              <a:gd name="connsiteX4-613" fmla="*/ 3799756 w 7254317"/>
              <a:gd name="connsiteY4-614" fmla="*/ 2136671 h 2560600"/>
              <a:gd name="connsiteX5-615" fmla="*/ 2351315 w 7254317"/>
              <a:gd name="connsiteY5-616" fmla="*/ 2308052 h 2560600"/>
              <a:gd name="connsiteX6-617" fmla="*/ 2351315 w 7254317"/>
              <a:gd name="connsiteY6-618" fmla="*/ 2308052 h 2560600"/>
              <a:gd name="connsiteX7-619" fmla="*/ 862149 w 7254317"/>
              <a:gd name="connsiteY7-620" fmla="*/ 2360303 h 2560600"/>
              <a:gd name="connsiteX8-621" fmla="*/ 862149 w 7254317"/>
              <a:gd name="connsiteY8-622" fmla="*/ 2360303 h 2560600"/>
              <a:gd name="connsiteX9-623" fmla="*/ 547921 w 7254317"/>
              <a:gd name="connsiteY9-624" fmla="*/ 2425012 h 2560600"/>
              <a:gd name="connsiteX10-625" fmla="*/ 243122 w 7254317"/>
              <a:gd name="connsiteY10-626" fmla="*/ 2460776 h 2560600"/>
              <a:gd name="connsiteX11-627" fmla="*/ 0 w 7254317"/>
              <a:gd name="connsiteY11-628" fmla="*/ 2560600 h 2560600"/>
              <a:gd name="connsiteX12-629" fmla="*/ 0 w 7254317"/>
              <a:gd name="connsiteY12-630" fmla="*/ 2560600 h 2560600"/>
              <a:gd name="connsiteX13-631" fmla="*/ 0 w 7254317"/>
              <a:gd name="connsiteY13-632" fmla="*/ 2560600 h 2560600"/>
              <a:gd name="connsiteX0-633" fmla="*/ 7254317 w 7254317"/>
              <a:gd name="connsiteY0-634" fmla="*/ 0 h 2560600"/>
              <a:gd name="connsiteX1-635" fmla="*/ 6443701 w 7254317"/>
              <a:gd name="connsiteY1-636" fmla="*/ 199397 h 2560600"/>
              <a:gd name="connsiteX2-637" fmla="*/ 5726644 w 7254317"/>
              <a:gd name="connsiteY2-638" fmla="*/ 759284 h 2560600"/>
              <a:gd name="connsiteX3-639" fmla="*/ 4742498 w 7254317"/>
              <a:gd name="connsiteY3-640" fmla="*/ 1658687 h 2560600"/>
              <a:gd name="connsiteX4-641" fmla="*/ 3799756 w 7254317"/>
              <a:gd name="connsiteY4-642" fmla="*/ 2136671 h 2560600"/>
              <a:gd name="connsiteX5-643" fmla="*/ 2351315 w 7254317"/>
              <a:gd name="connsiteY5-644" fmla="*/ 2308052 h 2560600"/>
              <a:gd name="connsiteX6-645" fmla="*/ 2351315 w 7254317"/>
              <a:gd name="connsiteY6-646" fmla="*/ 2308052 h 2560600"/>
              <a:gd name="connsiteX7-647" fmla="*/ 862149 w 7254317"/>
              <a:gd name="connsiteY7-648" fmla="*/ 2360303 h 2560600"/>
              <a:gd name="connsiteX8-649" fmla="*/ 862149 w 7254317"/>
              <a:gd name="connsiteY8-650" fmla="*/ 2360303 h 2560600"/>
              <a:gd name="connsiteX9-651" fmla="*/ 547921 w 7254317"/>
              <a:gd name="connsiteY9-652" fmla="*/ 2415993 h 2560600"/>
              <a:gd name="connsiteX10-653" fmla="*/ 243122 w 7254317"/>
              <a:gd name="connsiteY10-654" fmla="*/ 2460776 h 2560600"/>
              <a:gd name="connsiteX11-655" fmla="*/ 0 w 7254317"/>
              <a:gd name="connsiteY11-656" fmla="*/ 2560600 h 2560600"/>
              <a:gd name="connsiteX12-657" fmla="*/ 0 w 7254317"/>
              <a:gd name="connsiteY12-658" fmla="*/ 2560600 h 2560600"/>
              <a:gd name="connsiteX13-659" fmla="*/ 0 w 7254317"/>
              <a:gd name="connsiteY13-660" fmla="*/ 2560600 h 2560600"/>
              <a:gd name="connsiteX0-661" fmla="*/ 7254317 w 7254317"/>
              <a:gd name="connsiteY0-662" fmla="*/ 0 h 2560600"/>
              <a:gd name="connsiteX1-663" fmla="*/ 6443701 w 7254317"/>
              <a:gd name="connsiteY1-664" fmla="*/ 199397 h 2560600"/>
              <a:gd name="connsiteX2-665" fmla="*/ 5726644 w 7254317"/>
              <a:gd name="connsiteY2-666" fmla="*/ 759284 h 2560600"/>
              <a:gd name="connsiteX3-667" fmla="*/ 4742498 w 7254317"/>
              <a:gd name="connsiteY3-668" fmla="*/ 1658687 h 2560600"/>
              <a:gd name="connsiteX4-669" fmla="*/ 3799756 w 7254317"/>
              <a:gd name="connsiteY4-670" fmla="*/ 2136671 h 2560600"/>
              <a:gd name="connsiteX5-671" fmla="*/ 2351315 w 7254317"/>
              <a:gd name="connsiteY5-672" fmla="*/ 2308052 h 2560600"/>
              <a:gd name="connsiteX6-673" fmla="*/ 2351315 w 7254317"/>
              <a:gd name="connsiteY6-674" fmla="*/ 2308052 h 2560600"/>
              <a:gd name="connsiteX7-675" fmla="*/ 862149 w 7254317"/>
              <a:gd name="connsiteY7-676" fmla="*/ 2360303 h 2560600"/>
              <a:gd name="connsiteX8-677" fmla="*/ 862149 w 7254317"/>
              <a:gd name="connsiteY8-678" fmla="*/ 2360303 h 2560600"/>
              <a:gd name="connsiteX9-679" fmla="*/ 243122 w 7254317"/>
              <a:gd name="connsiteY9-680" fmla="*/ 2460776 h 2560600"/>
              <a:gd name="connsiteX10-681" fmla="*/ 0 w 7254317"/>
              <a:gd name="connsiteY10-682" fmla="*/ 2560600 h 2560600"/>
              <a:gd name="connsiteX11-683" fmla="*/ 0 w 7254317"/>
              <a:gd name="connsiteY11-684" fmla="*/ 2560600 h 2560600"/>
              <a:gd name="connsiteX12-685" fmla="*/ 0 w 7254317"/>
              <a:gd name="connsiteY12-686" fmla="*/ 2560600 h 2560600"/>
              <a:gd name="connsiteX0-687" fmla="*/ 7254317 w 7254317"/>
              <a:gd name="connsiteY0-688" fmla="*/ 0 h 2560600"/>
              <a:gd name="connsiteX1-689" fmla="*/ 6339840 w 7254317"/>
              <a:gd name="connsiteY1-690" fmla="*/ 271546 h 2560600"/>
              <a:gd name="connsiteX2-691" fmla="*/ 5726644 w 7254317"/>
              <a:gd name="connsiteY2-692" fmla="*/ 759284 h 2560600"/>
              <a:gd name="connsiteX3-693" fmla="*/ 4742498 w 7254317"/>
              <a:gd name="connsiteY3-694" fmla="*/ 1658687 h 2560600"/>
              <a:gd name="connsiteX4-695" fmla="*/ 3799756 w 7254317"/>
              <a:gd name="connsiteY4-696" fmla="*/ 2136671 h 2560600"/>
              <a:gd name="connsiteX5-697" fmla="*/ 2351315 w 7254317"/>
              <a:gd name="connsiteY5-698" fmla="*/ 2308052 h 2560600"/>
              <a:gd name="connsiteX6-699" fmla="*/ 2351315 w 7254317"/>
              <a:gd name="connsiteY6-700" fmla="*/ 2308052 h 2560600"/>
              <a:gd name="connsiteX7-701" fmla="*/ 862149 w 7254317"/>
              <a:gd name="connsiteY7-702" fmla="*/ 2360303 h 2560600"/>
              <a:gd name="connsiteX8-703" fmla="*/ 862149 w 7254317"/>
              <a:gd name="connsiteY8-704" fmla="*/ 2360303 h 2560600"/>
              <a:gd name="connsiteX9-705" fmla="*/ 243122 w 7254317"/>
              <a:gd name="connsiteY9-706" fmla="*/ 2460776 h 2560600"/>
              <a:gd name="connsiteX10-707" fmla="*/ 0 w 7254317"/>
              <a:gd name="connsiteY10-708" fmla="*/ 2560600 h 2560600"/>
              <a:gd name="connsiteX11-709" fmla="*/ 0 w 7254317"/>
              <a:gd name="connsiteY11-710" fmla="*/ 2560600 h 2560600"/>
              <a:gd name="connsiteX12-711" fmla="*/ 0 w 7254317"/>
              <a:gd name="connsiteY12-712" fmla="*/ 2560600 h 256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7254317" h="2560600">
                <a:moveTo>
                  <a:pt x="7254317" y="0"/>
                </a:moveTo>
                <a:lnTo>
                  <a:pt x="6339840" y="271546"/>
                </a:lnTo>
                <a:lnTo>
                  <a:pt x="5726644" y="759284"/>
                </a:lnTo>
                <a:lnTo>
                  <a:pt x="4742498" y="1658687"/>
                </a:lnTo>
                <a:lnTo>
                  <a:pt x="3799756" y="2136671"/>
                </a:lnTo>
                <a:lnTo>
                  <a:pt x="2351315" y="2308052"/>
                </a:lnTo>
                <a:lnTo>
                  <a:pt x="2351315" y="2308052"/>
                </a:lnTo>
                <a:lnTo>
                  <a:pt x="862149" y="2360303"/>
                </a:lnTo>
                <a:lnTo>
                  <a:pt x="862149" y="2360303"/>
                </a:lnTo>
                <a:lnTo>
                  <a:pt x="243122" y="2460776"/>
                </a:lnTo>
                <a:lnTo>
                  <a:pt x="0" y="2560600"/>
                </a:lnTo>
                <a:lnTo>
                  <a:pt x="0" y="2560600"/>
                </a:lnTo>
                <a:lnTo>
                  <a:pt x="0" y="2560600"/>
                </a:lnTo>
              </a:path>
            </a:pathLst>
          </a:custGeom>
          <a:noFill/>
          <a:ln w="12700">
            <a:solidFill>
              <a:srgbClr val="FA5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p:cNvCxnSpPr/>
          <p:nvPr/>
        </p:nvCxnSpPr>
        <p:spPr>
          <a:xfrm>
            <a:off x="2726214" y="2262348"/>
            <a:ext cx="0" cy="2461042"/>
          </a:xfrm>
          <a:prstGeom prst="line">
            <a:avLst/>
          </a:prstGeom>
          <a:ln w="12700">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66054" y="2270187"/>
            <a:ext cx="0" cy="2461042"/>
          </a:xfrm>
          <a:prstGeom prst="line">
            <a:avLst/>
          </a:prstGeom>
          <a:ln w="12700">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554940" y="2270186"/>
            <a:ext cx="0" cy="2461042"/>
          </a:xfrm>
          <a:prstGeom prst="line">
            <a:avLst/>
          </a:prstGeom>
          <a:ln w="1270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36" name="Rectangle 1"/>
          <p:cNvSpPr>
            <a:spLocks noChangeArrowheads="1"/>
          </p:cNvSpPr>
          <p:nvPr/>
        </p:nvSpPr>
        <p:spPr bwMode="auto">
          <a:xfrm>
            <a:off x="1084213" y="2173440"/>
            <a:ext cx="1597255" cy="308418"/>
          </a:xfrm>
          <a:prstGeom prst="rect">
            <a:avLst/>
          </a:prstGeom>
          <a:noFill/>
          <a:ln w="9525">
            <a:noFill/>
            <a:miter lim="800000"/>
          </a:ln>
          <a:effectLst/>
        </p:spPr>
        <p:txBody>
          <a:bodyPr wrap="square" anchor="ctr">
            <a:spAutoFit/>
          </a:bodyPr>
          <a:lstStyle/>
          <a:p>
            <a:pPr algn="ctr">
              <a:lnSpc>
                <a:spcPct val="130000"/>
              </a:lnSpc>
              <a:defRPr/>
            </a:pPr>
            <a:r>
              <a:rPr lang="zh-CN" altLang="en-US" sz="1080" dirty="0">
                <a:solidFill>
                  <a:srgbClr val="333333"/>
                </a:solidFill>
                <a:latin typeface="微软雅黑" panose="020B0503020204020204" pitchFamily="34" charset="-122"/>
                <a:ea typeface="微软雅黑" panose="020B0503020204020204" pitchFamily="34" charset="-122"/>
              </a:rPr>
              <a:t>引进启蒙期</a:t>
            </a:r>
          </a:p>
        </p:txBody>
      </p:sp>
      <p:sp>
        <p:nvSpPr>
          <p:cNvPr id="37" name="Rectangle 1"/>
          <p:cNvSpPr>
            <a:spLocks noChangeArrowheads="1"/>
          </p:cNvSpPr>
          <p:nvPr/>
        </p:nvSpPr>
        <p:spPr bwMode="auto">
          <a:xfrm>
            <a:off x="2928860" y="2174761"/>
            <a:ext cx="1597255" cy="308418"/>
          </a:xfrm>
          <a:prstGeom prst="rect">
            <a:avLst/>
          </a:prstGeom>
          <a:noFill/>
          <a:ln w="9525">
            <a:noFill/>
            <a:miter lim="800000"/>
          </a:ln>
          <a:effectLst/>
        </p:spPr>
        <p:txBody>
          <a:bodyPr wrap="square" anchor="ctr">
            <a:spAutoFit/>
          </a:bodyPr>
          <a:lstStyle/>
          <a:p>
            <a:pPr algn="ctr">
              <a:lnSpc>
                <a:spcPct val="130000"/>
              </a:lnSpc>
              <a:defRPr/>
            </a:pPr>
            <a:r>
              <a:rPr lang="zh-CN" altLang="en-US" sz="1080" dirty="0">
                <a:solidFill>
                  <a:srgbClr val="333333"/>
                </a:solidFill>
                <a:latin typeface="微软雅黑" panose="020B0503020204020204" pitchFamily="34" charset="-122"/>
                <a:ea typeface="微软雅黑" panose="020B0503020204020204" pitchFamily="34" charset="-122"/>
              </a:rPr>
              <a:t>跟增模仿期</a:t>
            </a:r>
          </a:p>
        </p:txBody>
      </p:sp>
      <p:sp>
        <p:nvSpPr>
          <p:cNvPr id="38" name="Rectangle 1"/>
          <p:cNvSpPr>
            <a:spLocks noChangeArrowheads="1"/>
          </p:cNvSpPr>
          <p:nvPr/>
        </p:nvSpPr>
        <p:spPr bwMode="auto">
          <a:xfrm>
            <a:off x="4806586" y="2176042"/>
            <a:ext cx="1597255" cy="308418"/>
          </a:xfrm>
          <a:prstGeom prst="rect">
            <a:avLst/>
          </a:prstGeom>
          <a:noFill/>
          <a:ln w="9525">
            <a:noFill/>
            <a:miter lim="800000"/>
          </a:ln>
          <a:effectLst/>
        </p:spPr>
        <p:txBody>
          <a:bodyPr wrap="square" anchor="ctr">
            <a:spAutoFit/>
          </a:bodyPr>
          <a:lstStyle/>
          <a:p>
            <a:pPr algn="ctr">
              <a:lnSpc>
                <a:spcPct val="130000"/>
              </a:lnSpc>
              <a:defRPr/>
            </a:pPr>
            <a:r>
              <a:rPr lang="zh-CN" altLang="en-US" sz="1080" dirty="0">
                <a:solidFill>
                  <a:srgbClr val="333333"/>
                </a:solidFill>
                <a:latin typeface="微软雅黑" panose="020B0503020204020204" pitchFamily="34" charset="-122"/>
                <a:ea typeface="微软雅黑" panose="020B0503020204020204" pitchFamily="34" charset="-122"/>
              </a:rPr>
              <a:t>聚集突破期</a:t>
            </a:r>
          </a:p>
        </p:txBody>
      </p:sp>
      <p:sp>
        <p:nvSpPr>
          <p:cNvPr id="39" name="Rectangle 1"/>
          <p:cNvSpPr>
            <a:spLocks noChangeArrowheads="1"/>
          </p:cNvSpPr>
          <p:nvPr/>
        </p:nvSpPr>
        <p:spPr bwMode="auto">
          <a:xfrm>
            <a:off x="6730888" y="2178642"/>
            <a:ext cx="1491016" cy="308418"/>
          </a:xfrm>
          <a:prstGeom prst="rect">
            <a:avLst/>
          </a:prstGeom>
          <a:noFill/>
          <a:ln w="9525">
            <a:noFill/>
            <a:miter lim="800000"/>
          </a:ln>
          <a:effectLst/>
        </p:spPr>
        <p:txBody>
          <a:bodyPr wrap="square" anchor="ctr">
            <a:spAutoFit/>
          </a:bodyPr>
          <a:lstStyle/>
          <a:p>
            <a:pPr algn="ctr">
              <a:lnSpc>
                <a:spcPct val="130000"/>
              </a:lnSpc>
              <a:defRPr/>
            </a:pPr>
            <a:r>
              <a:rPr lang="zh-CN" altLang="en-US" sz="1080" dirty="0">
                <a:solidFill>
                  <a:srgbClr val="333333"/>
                </a:solidFill>
                <a:latin typeface="微软雅黑" panose="020B0503020204020204" pitchFamily="34" charset="-122"/>
                <a:ea typeface="微软雅黑" panose="020B0503020204020204" pitchFamily="34" charset="-122"/>
              </a:rPr>
              <a:t>自主拓展期</a:t>
            </a:r>
          </a:p>
        </p:txBody>
      </p:sp>
      <p:sp>
        <p:nvSpPr>
          <p:cNvPr id="40" name="Rectangle 1"/>
          <p:cNvSpPr>
            <a:spLocks noChangeArrowheads="1"/>
          </p:cNvSpPr>
          <p:nvPr/>
        </p:nvSpPr>
        <p:spPr bwMode="auto">
          <a:xfrm>
            <a:off x="1053410" y="2547813"/>
            <a:ext cx="1597255" cy="1082669"/>
          </a:xfrm>
          <a:prstGeom prst="rect">
            <a:avLst/>
          </a:prstGeom>
          <a:noFill/>
          <a:ln w="9525">
            <a:noFill/>
            <a:miter lim="800000"/>
          </a:ln>
          <a:effectLst/>
        </p:spPr>
        <p:txBody>
          <a:bodyPr wrap="square" anchor="ctr">
            <a:spAutoFit/>
          </a:bodyPr>
          <a:lstStyle/>
          <a:p>
            <a:pPr algn="ctr">
              <a:lnSpc>
                <a:spcPct val="130000"/>
              </a:lnSpc>
              <a:defRPr/>
            </a:pPr>
            <a:r>
              <a:rPr lang="en-US" altLang="zh-CN" sz="990" dirty="0">
                <a:solidFill>
                  <a:srgbClr val="009ADD"/>
                </a:solidFill>
                <a:latin typeface="微软雅黑" panose="020B0503020204020204" pitchFamily="34" charset="-122"/>
                <a:ea typeface="微软雅黑" panose="020B0503020204020204" pitchFamily="34" charset="-122"/>
              </a:rPr>
              <a:t>1980</a:t>
            </a:r>
            <a:r>
              <a:rPr lang="zh-CN" altLang="en-US" sz="990" dirty="0">
                <a:solidFill>
                  <a:srgbClr val="009ADD"/>
                </a:solidFill>
                <a:latin typeface="微软雅黑" panose="020B0503020204020204" pitchFamily="34" charset="-122"/>
                <a:ea typeface="微软雅黑" panose="020B0503020204020204" pitchFamily="34" charset="-122"/>
              </a:rPr>
              <a:t>年</a:t>
            </a:r>
            <a:r>
              <a:rPr lang="en-US" altLang="zh-CN" sz="990" dirty="0">
                <a:solidFill>
                  <a:srgbClr val="009ADD"/>
                </a:solidFill>
                <a:latin typeface="微软雅黑" panose="020B0503020204020204" pitchFamily="34" charset="-122"/>
                <a:ea typeface="微软雅黑" panose="020B0503020204020204" pitchFamily="34" charset="-122"/>
              </a:rPr>
              <a:t>-1988</a:t>
            </a:r>
            <a:r>
              <a:rPr lang="zh-CN" altLang="en-US" sz="990" dirty="0">
                <a:solidFill>
                  <a:srgbClr val="009ADD"/>
                </a:solidFill>
                <a:latin typeface="微软雅黑" panose="020B0503020204020204" pitchFamily="34" charset="-122"/>
                <a:ea typeface="微软雅黑" panose="020B0503020204020204" pitchFamily="34" charset="-122"/>
              </a:rPr>
              <a:t>年</a:t>
            </a:r>
            <a:endParaRPr lang="en-US" altLang="zh-CN" sz="990" dirty="0">
              <a:solidFill>
                <a:srgbClr val="009ADD"/>
              </a:solidFill>
              <a:latin typeface="微软雅黑" panose="020B0503020204020204" pitchFamily="34" charset="-122"/>
              <a:ea typeface="微软雅黑" panose="020B0503020204020204" pitchFamily="34" charset="-122"/>
            </a:endParaRPr>
          </a:p>
          <a:p>
            <a:pPr>
              <a:lnSpc>
                <a:spcPct val="130000"/>
              </a:lnSpc>
              <a:defRPr/>
            </a:pPr>
            <a:r>
              <a:rPr lang="en-US" altLang="zh-CN" sz="990" dirty="0">
                <a:solidFill>
                  <a:srgbClr val="333333"/>
                </a:solidFill>
                <a:latin typeface="微软雅黑" panose="020B0503020204020204" pitchFamily="34" charset="-122"/>
                <a:ea typeface="微软雅黑" panose="020B0503020204020204" pitchFamily="34" charset="-122"/>
              </a:rPr>
              <a:t>1982</a:t>
            </a:r>
            <a:r>
              <a:rPr lang="zh-CN" altLang="en-US" sz="990" dirty="0">
                <a:solidFill>
                  <a:srgbClr val="333333"/>
                </a:solidFill>
                <a:latin typeface="微软雅黑" panose="020B0503020204020204" pitchFamily="34" charset="-122"/>
                <a:ea typeface="微软雅黑" panose="020B0503020204020204" pitchFamily="34" charset="-122"/>
              </a:rPr>
              <a:t>年</a:t>
            </a:r>
            <a:r>
              <a:rPr lang="en-US" altLang="zh-CN" sz="990" dirty="0">
                <a:solidFill>
                  <a:srgbClr val="333333"/>
                </a:solidFill>
                <a:latin typeface="微软雅黑" panose="020B0503020204020204" pitchFamily="34" charset="-122"/>
                <a:ea typeface="微软雅黑" panose="020B0503020204020204" pitchFamily="34" charset="-122"/>
              </a:rPr>
              <a:t>CCDOS</a:t>
            </a:r>
            <a:r>
              <a:rPr lang="zh-CN" altLang="en-US" sz="990" dirty="0">
                <a:solidFill>
                  <a:srgbClr val="333333"/>
                </a:solidFill>
                <a:latin typeface="微软雅黑" panose="020B0503020204020204" pitchFamily="34" charset="-122"/>
                <a:ea typeface="微软雅黑" panose="020B0503020204020204" pitchFamily="34" charset="-122"/>
              </a:rPr>
              <a:t>操作系统诞生</a:t>
            </a:r>
            <a:endParaRPr lang="en-US" altLang="zh-CN" sz="990" dirty="0">
              <a:solidFill>
                <a:srgbClr val="333333"/>
              </a:solidFill>
              <a:latin typeface="微软雅黑" panose="020B0503020204020204" pitchFamily="34" charset="-122"/>
              <a:ea typeface="微软雅黑" panose="020B0503020204020204" pitchFamily="34" charset="-122"/>
            </a:endParaRPr>
          </a:p>
          <a:p>
            <a:pPr>
              <a:lnSpc>
                <a:spcPct val="130000"/>
              </a:lnSpc>
              <a:defRPr/>
            </a:pPr>
            <a:r>
              <a:rPr lang="en-US" altLang="zh-CN" sz="990" dirty="0">
                <a:solidFill>
                  <a:srgbClr val="333333"/>
                </a:solidFill>
                <a:latin typeface="微软雅黑" panose="020B0503020204020204" pitchFamily="34" charset="-122"/>
                <a:ea typeface="微软雅黑" panose="020B0503020204020204" pitchFamily="34" charset="-122"/>
              </a:rPr>
              <a:t>1984</a:t>
            </a:r>
            <a:r>
              <a:rPr lang="zh-CN" altLang="en-US" sz="990" dirty="0">
                <a:solidFill>
                  <a:srgbClr val="333333"/>
                </a:solidFill>
                <a:latin typeface="微软雅黑" panose="020B0503020204020204" pitchFamily="34" charset="-122"/>
                <a:ea typeface="微软雅黑" panose="020B0503020204020204" pitchFamily="34" charset="-122"/>
              </a:rPr>
              <a:t>年国外</a:t>
            </a:r>
            <a:r>
              <a:rPr lang="en-US" altLang="zh-CN" sz="990" dirty="0">
                <a:solidFill>
                  <a:srgbClr val="333333"/>
                </a:solidFill>
                <a:latin typeface="微软雅黑" panose="020B0503020204020204" pitchFamily="34" charset="-122"/>
                <a:ea typeface="微软雅黑" panose="020B0503020204020204" pitchFamily="34" charset="-122"/>
              </a:rPr>
              <a:t>IT</a:t>
            </a:r>
            <a:r>
              <a:rPr lang="zh-CN" altLang="en-US" sz="990" dirty="0">
                <a:solidFill>
                  <a:srgbClr val="333333"/>
                </a:solidFill>
                <a:latin typeface="微软雅黑" panose="020B0503020204020204" pitchFamily="34" charset="-122"/>
                <a:ea typeface="微软雅黑" panose="020B0503020204020204" pitchFamily="34" charset="-122"/>
              </a:rPr>
              <a:t>巨头</a:t>
            </a:r>
            <a:r>
              <a:rPr lang="en-US" altLang="zh-CN" sz="990" dirty="0">
                <a:solidFill>
                  <a:srgbClr val="333333"/>
                </a:solidFill>
                <a:latin typeface="微软雅黑" panose="020B0503020204020204" pitchFamily="34" charset="-122"/>
                <a:ea typeface="微软雅黑" panose="020B0503020204020204" pitchFamily="34" charset="-122"/>
              </a:rPr>
              <a:t>IBM</a:t>
            </a:r>
            <a:r>
              <a:rPr lang="zh-CN" altLang="en-US" sz="990" dirty="0">
                <a:solidFill>
                  <a:srgbClr val="333333"/>
                </a:solidFill>
                <a:latin typeface="微软雅黑" panose="020B0503020204020204" pitchFamily="34" charset="-122"/>
                <a:ea typeface="微软雅黑" panose="020B0503020204020204" pitchFamily="34" charset="-122"/>
              </a:rPr>
              <a:t>进入中国</a:t>
            </a:r>
          </a:p>
        </p:txBody>
      </p:sp>
      <p:sp>
        <p:nvSpPr>
          <p:cNvPr id="41" name="Rectangle 1"/>
          <p:cNvSpPr>
            <a:spLocks noChangeArrowheads="1"/>
          </p:cNvSpPr>
          <p:nvPr/>
        </p:nvSpPr>
        <p:spPr bwMode="auto">
          <a:xfrm>
            <a:off x="2852694" y="2646855"/>
            <a:ext cx="1749594" cy="686535"/>
          </a:xfrm>
          <a:prstGeom prst="rect">
            <a:avLst/>
          </a:prstGeom>
          <a:noFill/>
          <a:ln w="9525">
            <a:noFill/>
            <a:miter lim="800000"/>
          </a:ln>
          <a:effectLst/>
        </p:spPr>
        <p:txBody>
          <a:bodyPr wrap="square" anchor="ctr">
            <a:spAutoFit/>
          </a:bodyPr>
          <a:lstStyle/>
          <a:p>
            <a:pPr algn="ctr">
              <a:lnSpc>
                <a:spcPct val="130000"/>
              </a:lnSpc>
              <a:defRPr/>
            </a:pPr>
            <a:r>
              <a:rPr lang="en-US" altLang="zh-CN" sz="990" dirty="0">
                <a:solidFill>
                  <a:srgbClr val="009ADD"/>
                </a:solidFill>
                <a:latin typeface="微软雅黑" panose="020B0503020204020204" pitchFamily="34" charset="-122"/>
                <a:ea typeface="微软雅黑" panose="020B0503020204020204" pitchFamily="34" charset="-122"/>
              </a:rPr>
              <a:t>1988</a:t>
            </a:r>
            <a:r>
              <a:rPr lang="zh-CN" altLang="en-US" sz="990" dirty="0">
                <a:solidFill>
                  <a:srgbClr val="009ADD"/>
                </a:solidFill>
                <a:latin typeface="微软雅黑" panose="020B0503020204020204" pitchFamily="34" charset="-122"/>
                <a:ea typeface="微软雅黑" panose="020B0503020204020204" pitchFamily="34" charset="-122"/>
              </a:rPr>
              <a:t>年</a:t>
            </a:r>
            <a:r>
              <a:rPr lang="en-US" altLang="zh-CN" sz="990" dirty="0">
                <a:solidFill>
                  <a:srgbClr val="009ADD"/>
                </a:solidFill>
                <a:latin typeface="微软雅黑" panose="020B0503020204020204" pitchFamily="34" charset="-122"/>
                <a:ea typeface="微软雅黑" panose="020B0503020204020204" pitchFamily="34" charset="-122"/>
              </a:rPr>
              <a:t>-1998</a:t>
            </a:r>
            <a:r>
              <a:rPr lang="zh-CN" altLang="en-US" sz="990" dirty="0">
                <a:solidFill>
                  <a:srgbClr val="009ADD"/>
                </a:solidFill>
                <a:latin typeface="微软雅黑" panose="020B0503020204020204" pitchFamily="34" charset="-122"/>
                <a:ea typeface="微软雅黑" panose="020B0503020204020204" pitchFamily="34" charset="-122"/>
              </a:rPr>
              <a:t>年</a:t>
            </a:r>
            <a:endParaRPr lang="en-US" altLang="zh-CN" sz="990" dirty="0">
              <a:solidFill>
                <a:srgbClr val="009ADD"/>
              </a:solidFill>
              <a:latin typeface="微软雅黑" panose="020B0503020204020204" pitchFamily="34" charset="-122"/>
              <a:ea typeface="微软雅黑" panose="020B0503020204020204" pitchFamily="34" charset="-122"/>
            </a:endParaRPr>
          </a:p>
          <a:p>
            <a:pPr>
              <a:lnSpc>
                <a:spcPct val="130000"/>
              </a:lnSpc>
              <a:defRPr/>
            </a:pPr>
            <a:r>
              <a:rPr lang="zh-CN" altLang="en-US" sz="990" dirty="0">
                <a:solidFill>
                  <a:srgbClr val="333333"/>
                </a:solidFill>
                <a:latin typeface="微软雅黑" panose="020B0503020204020204" pitchFamily="34" charset="-122"/>
                <a:ea typeface="微软雅黑" panose="020B0503020204020204" pitchFamily="34" charset="-122"/>
              </a:rPr>
              <a:t>中软国际、金山、用友、东软等一批企业成立</a:t>
            </a:r>
          </a:p>
        </p:txBody>
      </p:sp>
      <p:sp>
        <p:nvSpPr>
          <p:cNvPr id="42" name="Rectangle 1"/>
          <p:cNvSpPr>
            <a:spLocks noChangeArrowheads="1"/>
          </p:cNvSpPr>
          <p:nvPr/>
        </p:nvSpPr>
        <p:spPr bwMode="auto">
          <a:xfrm>
            <a:off x="4705733" y="2545182"/>
            <a:ext cx="1849208" cy="884601"/>
          </a:xfrm>
          <a:prstGeom prst="rect">
            <a:avLst/>
          </a:prstGeom>
          <a:noFill/>
          <a:ln w="9525">
            <a:noFill/>
            <a:miter lim="800000"/>
          </a:ln>
          <a:effectLst/>
        </p:spPr>
        <p:txBody>
          <a:bodyPr wrap="square" anchor="ctr">
            <a:spAutoFit/>
          </a:bodyPr>
          <a:lstStyle/>
          <a:p>
            <a:pPr algn="ctr">
              <a:lnSpc>
                <a:spcPct val="130000"/>
              </a:lnSpc>
              <a:defRPr/>
            </a:pPr>
            <a:r>
              <a:rPr lang="en-US" altLang="zh-CN" sz="990" dirty="0">
                <a:solidFill>
                  <a:srgbClr val="009ADD"/>
                </a:solidFill>
                <a:latin typeface="微软雅黑" panose="020B0503020204020204" pitchFamily="34" charset="-122"/>
                <a:ea typeface="微软雅黑" panose="020B0503020204020204" pitchFamily="34" charset="-122"/>
              </a:rPr>
              <a:t>1998</a:t>
            </a:r>
            <a:r>
              <a:rPr lang="zh-CN" altLang="en-US" sz="990" dirty="0">
                <a:solidFill>
                  <a:srgbClr val="009ADD"/>
                </a:solidFill>
                <a:latin typeface="微软雅黑" panose="020B0503020204020204" pitchFamily="34" charset="-122"/>
                <a:ea typeface="微软雅黑" panose="020B0503020204020204" pitchFamily="34" charset="-122"/>
              </a:rPr>
              <a:t>年</a:t>
            </a:r>
            <a:r>
              <a:rPr lang="en-US" altLang="zh-CN" sz="990" dirty="0">
                <a:solidFill>
                  <a:srgbClr val="009ADD"/>
                </a:solidFill>
                <a:latin typeface="微软雅黑" panose="020B0503020204020204" pitchFamily="34" charset="-122"/>
                <a:ea typeface="微软雅黑" panose="020B0503020204020204" pitchFamily="34" charset="-122"/>
              </a:rPr>
              <a:t>-2013</a:t>
            </a:r>
            <a:r>
              <a:rPr lang="zh-CN" altLang="en-US" sz="990" dirty="0">
                <a:solidFill>
                  <a:srgbClr val="009ADD"/>
                </a:solidFill>
                <a:latin typeface="微软雅黑" panose="020B0503020204020204" pitchFamily="34" charset="-122"/>
                <a:ea typeface="微软雅黑" panose="020B0503020204020204" pitchFamily="34" charset="-122"/>
              </a:rPr>
              <a:t>年</a:t>
            </a:r>
          </a:p>
          <a:p>
            <a:pPr>
              <a:lnSpc>
                <a:spcPct val="130000"/>
              </a:lnSpc>
              <a:defRPr/>
            </a:pPr>
            <a:r>
              <a:rPr lang="en-US" altLang="zh-CN" sz="990" dirty="0">
                <a:solidFill>
                  <a:srgbClr val="333333"/>
                </a:solidFill>
                <a:latin typeface="微软雅黑" panose="020B0503020204020204" pitchFamily="34" charset="-122"/>
                <a:ea typeface="微软雅黑" panose="020B0503020204020204" pitchFamily="34" charset="-122"/>
              </a:rPr>
              <a:t>2000</a:t>
            </a:r>
            <a:r>
              <a:rPr lang="zh-CN" altLang="en-US" sz="990" dirty="0">
                <a:solidFill>
                  <a:srgbClr val="333333"/>
                </a:solidFill>
                <a:latin typeface="微软雅黑" panose="020B0503020204020204" pitchFamily="34" charset="-122"/>
                <a:ea typeface="微软雅黑" panose="020B0503020204020204" pitchFamily="34" charset="-122"/>
              </a:rPr>
              <a:t>年</a:t>
            </a:r>
            <a:r>
              <a:rPr lang="en-US" altLang="zh-CN" sz="990" dirty="0">
                <a:solidFill>
                  <a:srgbClr val="333333"/>
                </a:solidFill>
                <a:latin typeface="微软雅黑" panose="020B0503020204020204" pitchFamily="34" charset="-122"/>
                <a:ea typeface="微软雅黑" panose="020B0503020204020204" pitchFamily="34" charset="-122"/>
              </a:rPr>
              <a:t>《</a:t>
            </a:r>
            <a:r>
              <a:rPr lang="zh-CN" altLang="en-US" sz="990" dirty="0">
                <a:solidFill>
                  <a:srgbClr val="333333"/>
                </a:solidFill>
                <a:latin typeface="微软雅黑" panose="020B0503020204020204" pitchFamily="34" charset="-122"/>
                <a:ea typeface="微软雅黑" panose="020B0503020204020204" pitchFamily="34" charset="-122"/>
              </a:rPr>
              <a:t>鼓励软件产业和集成电路产业发展政策</a:t>
            </a:r>
            <a:r>
              <a:rPr lang="en-US" altLang="zh-CN" sz="990" dirty="0">
                <a:solidFill>
                  <a:srgbClr val="333333"/>
                </a:solidFill>
                <a:latin typeface="微软雅黑" panose="020B0503020204020204" pitchFamily="34" charset="-122"/>
                <a:ea typeface="微软雅黑" panose="020B0503020204020204" pitchFamily="34" charset="-122"/>
              </a:rPr>
              <a:t>》</a:t>
            </a:r>
            <a:r>
              <a:rPr lang="zh-CN" altLang="en-US" sz="990" dirty="0">
                <a:solidFill>
                  <a:srgbClr val="333333"/>
                </a:solidFill>
                <a:latin typeface="微软雅黑" panose="020B0503020204020204" pitchFamily="34" charset="-122"/>
                <a:ea typeface="微软雅黑" panose="020B0503020204020204" pitchFamily="34" charset="-122"/>
              </a:rPr>
              <a:t>颁布实施</a:t>
            </a:r>
          </a:p>
        </p:txBody>
      </p:sp>
      <p:sp>
        <p:nvSpPr>
          <p:cNvPr id="43" name="Rectangle 1"/>
          <p:cNvSpPr>
            <a:spLocks noChangeArrowheads="1"/>
          </p:cNvSpPr>
          <p:nvPr/>
        </p:nvSpPr>
        <p:spPr bwMode="auto">
          <a:xfrm>
            <a:off x="6594662" y="2644208"/>
            <a:ext cx="1690657" cy="884601"/>
          </a:xfrm>
          <a:prstGeom prst="rect">
            <a:avLst/>
          </a:prstGeom>
          <a:noFill/>
          <a:ln w="9525">
            <a:noFill/>
            <a:miter lim="800000"/>
          </a:ln>
          <a:effectLst/>
        </p:spPr>
        <p:txBody>
          <a:bodyPr wrap="square" anchor="ctr">
            <a:spAutoFit/>
          </a:bodyPr>
          <a:lstStyle/>
          <a:p>
            <a:pPr algn="ctr">
              <a:lnSpc>
                <a:spcPct val="130000"/>
              </a:lnSpc>
              <a:defRPr/>
            </a:pPr>
            <a:r>
              <a:rPr lang="en-US" altLang="zh-CN" sz="990" dirty="0">
                <a:solidFill>
                  <a:srgbClr val="009ADD"/>
                </a:solidFill>
                <a:latin typeface="微软雅黑" panose="020B0503020204020204" pitchFamily="34" charset="-122"/>
                <a:ea typeface="微软雅黑" panose="020B0503020204020204" pitchFamily="34" charset="-122"/>
              </a:rPr>
              <a:t>2013</a:t>
            </a:r>
            <a:r>
              <a:rPr lang="zh-CN" altLang="en-US" sz="990" dirty="0">
                <a:solidFill>
                  <a:srgbClr val="009ADD"/>
                </a:solidFill>
                <a:latin typeface="微软雅黑" panose="020B0503020204020204" pitchFamily="34" charset="-122"/>
                <a:ea typeface="微软雅黑" panose="020B0503020204020204" pitchFamily="34" charset="-122"/>
              </a:rPr>
              <a:t>年之后</a:t>
            </a:r>
          </a:p>
          <a:p>
            <a:pPr>
              <a:lnSpc>
                <a:spcPct val="130000"/>
              </a:lnSpc>
              <a:defRPr/>
            </a:pPr>
            <a:r>
              <a:rPr lang="zh-CN" altLang="en-US" sz="990" dirty="0">
                <a:solidFill>
                  <a:srgbClr val="333333"/>
                </a:solidFill>
                <a:latin typeface="微软雅黑" panose="020B0503020204020204" pitchFamily="34" charset="-122"/>
                <a:ea typeface="微软雅黑" panose="020B0503020204020204" pitchFamily="34" charset="-122"/>
              </a:rPr>
              <a:t>网络信息安全进一步得到重视，国家出台多项政策支持自主软件品牌发展</a:t>
            </a:r>
          </a:p>
        </p:txBody>
      </p:sp>
      <p:grpSp>
        <p:nvGrpSpPr>
          <p:cNvPr id="44" name="组合 43"/>
          <p:cNvGrpSpPr/>
          <p:nvPr/>
        </p:nvGrpSpPr>
        <p:grpSpPr>
          <a:xfrm>
            <a:off x="1324310" y="3942701"/>
            <a:ext cx="755263" cy="759980"/>
            <a:chOff x="6168574" y="3934229"/>
            <a:chExt cx="775064" cy="779904"/>
          </a:xfrm>
        </p:grpSpPr>
        <p:sp>
          <p:nvSpPr>
            <p:cNvPr id="45" name="任意多边形 44"/>
            <p:cNvSpPr/>
            <p:nvPr/>
          </p:nvSpPr>
          <p:spPr bwMode="auto">
            <a:xfrm rot="5400000" flipV="1">
              <a:off x="6176474" y="3998068"/>
              <a:ext cx="779904" cy="652226"/>
            </a:xfrm>
            <a:custGeom>
              <a:avLst/>
              <a:gdLst>
                <a:gd name="connsiteX0" fmla="*/ 822325 w 1968501"/>
                <a:gd name="connsiteY0" fmla="*/ 1646238 h 1646238"/>
                <a:gd name="connsiteX1" fmla="*/ 1516397 w 1968501"/>
                <a:gd name="connsiteY1" fmla="*/ 1264885 h 1646238"/>
                <a:gd name="connsiteX2" fmla="*/ 1557338 w 1968501"/>
                <a:gd name="connsiteY2" fmla="*/ 1188030 h 1646238"/>
                <a:gd name="connsiteX3" fmla="*/ 1557338 w 1968501"/>
                <a:gd name="connsiteY3" fmla="*/ 1188322 h 1646238"/>
                <a:gd name="connsiteX4" fmla="*/ 1557338 w 1968501"/>
                <a:gd name="connsiteY4" fmla="*/ 1189038 h 1646238"/>
                <a:gd name="connsiteX5" fmla="*/ 1846437 w 1968501"/>
                <a:gd name="connsiteY5" fmla="*/ 891851 h 1646238"/>
                <a:gd name="connsiteX6" fmla="*/ 1967109 w 1968501"/>
                <a:gd name="connsiteY6" fmla="*/ 823118 h 1646238"/>
                <a:gd name="connsiteX7" fmla="*/ 1968501 w 1968501"/>
                <a:gd name="connsiteY7" fmla="*/ 823118 h 1646238"/>
                <a:gd name="connsiteX8" fmla="*/ 1967805 w 1968501"/>
                <a:gd name="connsiteY8" fmla="*/ 822722 h 1646238"/>
                <a:gd name="connsiteX9" fmla="*/ 1968501 w 1968501"/>
                <a:gd name="connsiteY9" fmla="*/ 822325 h 1646238"/>
                <a:gd name="connsiteX10" fmla="*/ 1967109 w 1968501"/>
                <a:gd name="connsiteY10" fmla="*/ 822325 h 1646238"/>
                <a:gd name="connsiteX11" fmla="*/ 1846437 w 1968501"/>
                <a:gd name="connsiteY11" fmla="*/ 753591 h 1646238"/>
                <a:gd name="connsiteX12" fmla="*/ 1557338 w 1968501"/>
                <a:gd name="connsiteY12" fmla="*/ 456405 h 1646238"/>
                <a:gd name="connsiteX13" fmla="*/ 1557338 w 1968501"/>
                <a:gd name="connsiteY13" fmla="*/ 457121 h 1646238"/>
                <a:gd name="connsiteX14" fmla="*/ 1557338 w 1968501"/>
                <a:gd name="connsiteY14" fmla="*/ 461459 h 1646238"/>
                <a:gd name="connsiteX15" fmla="*/ 1525250 w 1968501"/>
                <a:gd name="connsiteY15" fmla="*/ 396969 h 1646238"/>
                <a:gd name="connsiteX16" fmla="*/ 822325 w 1968501"/>
                <a:gd name="connsiteY16" fmla="*/ 0 h 1646238"/>
                <a:gd name="connsiteX17" fmla="*/ 0 w 1968501"/>
                <a:gd name="connsiteY17" fmla="*/ 823119 h 1646238"/>
                <a:gd name="connsiteX18" fmla="*/ 822325 w 1968501"/>
                <a:gd name="connsiteY18" fmla="*/ 1646238 h 164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8501" h="1646238">
                  <a:moveTo>
                    <a:pt x="822325" y="1646238"/>
                  </a:moveTo>
                  <a:cubicBezTo>
                    <a:pt x="1112779" y="1646238"/>
                    <a:pt x="1369284" y="1495207"/>
                    <a:pt x="1516397" y="1264885"/>
                  </a:cubicBezTo>
                  <a:lnTo>
                    <a:pt x="1557338" y="1188030"/>
                  </a:lnTo>
                  <a:lnTo>
                    <a:pt x="1557338" y="1188322"/>
                  </a:lnTo>
                  <a:cubicBezTo>
                    <a:pt x="1557338" y="1189038"/>
                    <a:pt x="1557338" y="1189038"/>
                    <a:pt x="1557338" y="1189038"/>
                  </a:cubicBezTo>
                  <a:cubicBezTo>
                    <a:pt x="1622407" y="1075622"/>
                    <a:pt x="1727792" y="970711"/>
                    <a:pt x="1846437" y="891851"/>
                  </a:cubicBezTo>
                  <a:lnTo>
                    <a:pt x="1967109" y="823118"/>
                  </a:lnTo>
                  <a:lnTo>
                    <a:pt x="1968501" y="823118"/>
                  </a:lnTo>
                  <a:lnTo>
                    <a:pt x="1967805" y="822722"/>
                  </a:lnTo>
                  <a:lnTo>
                    <a:pt x="1968501" y="822325"/>
                  </a:lnTo>
                  <a:lnTo>
                    <a:pt x="1967109" y="822325"/>
                  </a:lnTo>
                  <a:lnTo>
                    <a:pt x="1846437" y="753591"/>
                  </a:lnTo>
                  <a:cubicBezTo>
                    <a:pt x="1727792" y="674732"/>
                    <a:pt x="1622407" y="569821"/>
                    <a:pt x="1557338" y="456405"/>
                  </a:cubicBezTo>
                  <a:cubicBezTo>
                    <a:pt x="1557338" y="456405"/>
                    <a:pt x="1557338" y="456405"/>
                    <a:pt x="1557338" y="457121"/>
                  </a:cubicBezTo>
                  <a:lnTo>
                    <a:pt x="1557338" y="461459"/>
                  </a:lnTo>
                  <a:lnTo>
                    <a:pt x="1525250" y="396969"/>
                  </a:lnTo>
                  <a:cubicBezTo>
                    <a:pt x="1380696" y="159357"/>
                    <a:pt x="1119380" y="0"/>
                    <a:pt x="822325" y="0"/>
                  </a:cubicBezTo>
                  <a:cubicBezTo>
                    <a:pt x="365897" y="0"/>
                    <a:pt x="0" y="370026"/>
                    <a:pt x="0" y="823119"/>
                  </a:cubicBezTo>
                  <a:cubicBezTo>
                    <a:pt x="0" y="1276212"/>
                    <a:pt x="365897" y="1646238"/>
                    <a:pt x="822325" y="1646238"/>
                  </a:cubicBezTo>
                  <a:close/>
                </a:path>
              </a:pathLst>
            </a:custGeom>
            <a:solidFill>
              <a:srgbClr val="7F7F7F"/>
            </a:solidFill>
            <a:ln>
              <a:noFill/>
            </a:ln>
          </p:spPr>
          <p:txBody>
            <a:bodyPr vert="horz" wrap="square" lIns="82296" tIns="41148" rIns="82296" bIns="41148" numCol="1" anchor="t" anchorCtr="0" compatLnSpc="1">
              <a:noAutofit/>
            </a:bodyPr>
            <a:lstStyle/>
            <a:p>
              <a:endParaRPr lang="zh-CN" altLang="en-US" dirty="0"/>
            </a:p>
          </p:txBody>
        </p:sp>
        <p:sp>
          <p:nvSpPr>
            <p:cNvPr id="46" name="Rectangle 1"/>
            <p:cNvSpPr>
              <a:spLocks noChangeArrowheads="1"/>
            </p:cNvSpPr>
            <p:nvPr/>
          </p:nvSpPr>
          <p:spPr bwMode="auto">
            <a:xfrm>
              <a:off x="6168574" y="3968056"/>
              <a:ext cx="775064" cy="610766"/>
            </a:xfrm>
            <a:prstGeom prst="rect">
              <a:avLst/>
            </a:prstGeom>
            <a:noFill/>
            <a:ln w="9525">
              <a:noFill/>
              <a:miter lim="800000"/>
            </a:ln>
            <a:effectLst/>
          </p:spPr>
          <p:txBody>
            <a:bodyPr wrap="square" anchor="ctr">
              <a:spAutoFit/>
            </a:bodyPr>
            <a:lstStyle/>
            <a:p>
              <a:pPr algn="ctr">
                <a:lnSpc>
                  <a:spcPct val="110000"/>
                </a:lnSpc>
                <a:defRPr/>
              </a:pPr>
              <a:r>
                <a:rPr lang="zh-CN" altLang="en-US" sz="990" dirty="0">
                  <a:solidFill>
                    <a:schemeClr val="bg1"/>
                  </a:solidFill>
                  <a:latin typeface="微软雅黑" panose="020B0503020204020204" pitchFamily="34" charset="-122"/>
                  <a:ea typeface="微软雅黑" panose="020B0503020204020204" pitchFamily="34" charset="-122"/>
                </a:rPr>
                <a:t>中国软件行业协会成立</a:t>
              </a:r>
            </a:p>
          </p:txBody>
        </p:sp>
      </p:grpSp>
      <p:grpSp>
        <p:nvGrpSpPr>
          <p:cNvPr id="47" name="组合 46"/>
          <p:cNvGrpSpPr/>
          <p:nvPr/>
        </p:nvGrpSpPr>
        <p:grpSpPr>
          <a:xfrm>
            <a:off x="2352576" y="3982898"/>
            <a:ext cx="747282" cy="730743"/>
            <a:chOff x="3334921" y="4027839"/>
            <a:chExt cx="691348" cy="670919"/>
          </a:xfrm>
        </p:grpSpPr>
        <p:sp>
          <p:nvSpPr>
            <p:cNvPr id="48" name="任意多边形 27"/>
            <p:cNvSpPr/>
            <p:nvPr/>
          </p:nvSpPr>
          <p:spPr bwMode="auto">
            <a:xfrm rot="5400000" flipV="1">
              <a:off x="3340600" y="4082757"/>
              <a:ext cx="670919" cy="561083"/>
            </a:xfrm>
            <a:custGeom>
              <a:avLst/>
              <a:gdLst>
                <a:gd name="connsiteX0" fmla="*/ 822325 w 1968501"/>
                <a:gd name="connsiteY0" fmla="*/ 1646238 h 1646238"/>
                <a:gd name="connsiteX1" fmla="*/ 1516397 w 1968501"/>
                <a:gd name="connsiteY1" fmla="*/ 1264885 h 1646238"/>
                <a:gd name="connsiteX2" fmla="*/ 1557338 w 1968501"/>
                <a:gd name="connsiteY2" fmla="*/ 1188030 h 1646238"/>
                <a:gd name="connsiteX3" fmla="*/ 1557338 w 1968501"/>
                <a:gd name="connsiteY3" fmla="*/ 1188322 h 1646238"/>
                <a:gd name="connsiteX4" fmla="*/ 1557338 w 1968501"/>
                <a:gd name="connsiteY4" fmla="*/ 1189038 h 1646238"/>
                <a:gd name="connsiteX5" fmla="*/ 1846437 w 1968501"/>
                <a:gd name="connsiteY5" fmla="*/ 891851 h 1646238"/>
                <a:gd name="connsiteX6" fmla="*/ 1967109 w 1968501"/>
                <a:gd name="connsiteY6" fmla="*/ 823118 h 1646238"/>
                <a:gd name="connsiteX7" fmla="*/ 1968501 w 1968501"/>
                <a:gd name="connsiteY7" fmla="*/ 823118 h 1646238"/>
                <a:gd name="connsiteX8" fmla="*/ 1967805 w 1968501"/>
                <a:gd name="connsiteY8" fmla="*/ 822722 h 1646238"/>
                <a:gd name="connsiteX9" fmla="*/ 1968501 w 1968501"/>
                <a:gd name="connsiteY9" fmla="*/ 822325 h 1646238"/>
                <a:gd name="connsiteX10" fmla="*/ 1967109 w 1968501"/>
                <a:gd name="connsiteY10" fmla="*/ 822325 h 1646238"/>
                <a:gd name="connsiteX11" fmla="*/ 1846437 w 1968501"/>
                <a:gd name="connsiteY11" fmla="*/ 753591 h 1646238"/>
                <a:gd name="connsiteX12" fmla="*/ 1557338 w 1968501"/>
                <a:gd name="connsiteY12" fmla="*/ 456405 h 1646238"/>
                <a:gd name="connsiteX13" fmla="*/ 1557338 w 1968501"/>
                <a:gd name="connsiteY13" fmla="*/ 457121 h 1646238"/>
                <a:gd name="connsiteX14" fmla="*/ 1557338 w 1968501"/>
                <a:gd name="connsiteY14" fmla="*/ 461459 h 1646238"/>
                <a:gd name="connsiteX15" fmla="*/ 1525250 w 1968501"/>
                <a:gd name="connsiteY15" fmla="*/ 396969 h 1646238"/>
                <a:gd name="connsiteX16" fmla="*/ 822325 w 1968501"/>
                <a:gd name="connsiteY16" fmla="*/ 0 h 1646238"/>
                <a:gd name="connsiteX17" fmla="*/ 0 w 1968501"/>
                <a:gd name="connsiteY17" fmla="*/ 823119 h 1646238"/>
                <a:gd name="connsiteX18" fmla="*/ 822325 w 1968501"/>
                <a:gd name="connsiteY18" fmla="*/ 1646238 h 164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8501" h="1646238">
                  <a:moveTo>
                    <a:pt x="822325" y="1646238"/>
                  </a:moveTo>
                  <a:cubicBezTo>
                    <a:pt x="1112779" y="1646238"/>
                    <a:pt x="1369284" y="1495207"/>
                    <a:pt x="1516397" y="1264885"/>
                  </a:cubicBezTo>
                  <a:lnTo>
                    <a:pt x="1557338" y="1188030"/>
                  </a:lnTo>
                  <a:lnTo>
                    <a:pt x="1557338" y="1188322"/>
                  </a:lnTo>
                  <a:cubicBezTo>
                    <a:pt x="1557338" y="1189038"/>
                    <a:pt x="1557338" y="1189038"/>
                    <a:pt x="1557338" y="1189038"/>
                  </a:cubicBezTo>
                  <a:cubicBezTo>
                    <a:pt x="1622407" y="1075622"/>
                    <a:pt x="1727792" y="970711"/>
                    <a:pt x="1846437" y="891851"/>
                  </a:cubicBezTo>
                  <a:lnTo>
                    <a:pt x="1967109" y="823118"/>
                  </a:lnTo>
                  <a:lnTo>
                    <a:pt x="1968501" y="823118"/>
                  </a:lnTo>
                  <a:lnTo>
                    <a:pt x="1967805" y="822722"/>
                  </a:lnTo>
                  <a:lnTo>
                    <a:pt x="1968501" y="822325"/>
                  </a:lnTo>
                  <a:lnTo>
                    <a:pt x="1967109" y="822325"/>
                  </a:lnTo>
                  <a:lnTo>
                    <a:pt x="1846437" y="753591"/>
                  </a:lnTo>
                  <a:cubicBezTo>
                    <a:pt x="1727792" y="674732"/>
                    <a:pt x="1622407" y="569821"/>
                    <a:pt x="1557338" y="456405"/>
                  </a:cubicBezTo>
                  <a:cubicBezTo>
                    <a:pt x="1557338" y="456405"/>
                    <a:pt x="1557338" y="456405"/>
                    <a:pt x="1557338" y="457121"/>
                  </a:cubicBezTo>
                  <a:lnTo>
                    <a:pt x="1557338" y="461459"/>
                  </a:lnTo>
                  <a:lnTo>
                    <a:pt x="1525250" y="396969"/>
                  </a:lnTo>
                  <a:cubicBezTo>
                    <a:pt x="1380696" y="159357"/>
                    <a:pt x="1119380" y="0"/>
                    <a:pt x="822325" y="0"/>
                  </a:cubicBezTo>
                  <a:cubicBezTo>
                    <a:pt x="365897" y="0"/>
                    <a:pt x="0" y="370026"/>
                    <a:pt x="0" y="823119"/>
                  </a:cubicBezTo>
                  <a:cubicBezTo>
                    <a:pt x="0" y="1276212"/>
                    <a:pt x="365897" y="1646238"/>
                    <a:pt x="822325" y="1646238"/>
                  </a:cubicBezTo>
                  <a:close/>
                </a:path>
              </a:pathLst>
            </a:custGeom>
            <a:solidFill>
              <a:srgbClr val="7F7F7F"/>
            </a:solidFill>
            <a:ln>
              <a:noFill/>
            </a:ln>
          </p:spPr>
          <p:txBody>
            <a:bodyPr vert="horz" wrap="square" lIns="82296" tIns="41148" rIns="82296" bIns="41148" numCol="1" anchor="t" anchorCtr="0" compatLnSpc="1">
              <a:noAutofit/>
            </a:bodyPr>
            <a:lstStyle/>
            <a:p>
              <a:endParaRPr lang="zh-CN" altLang="en-US" dirty="0"/>
            </a:p>
          </p:txBody>
        </p:sp>
        <p:sp>
          <p:nvSpPr>
            <p:cNvPr id="49" name="Rectangle 1"/>
            <p:cNvSpPr>
              <a:spLocks noChangeArrowheads="1"/>
            </p:cNvSpPr>
            <p:nvPr/>
          </p:nvSpPr>
          <p:spPr bwMode="auto">
            <a:xfrm>
              <a:off x="3334921" y="4209842"/>
              <a:ext cx="691348" cy="238662"/>
            </a:xfrm>
            <a:prstGeom prst="rect">
              <a:avLst/>
            </a:prstGeom>
            <a:noFill/>
            <a:ln w="9525">
              <a:noFill/>
              <a:miter lim="800000"/>
            </a:ln>
            <a:effectLst/>
          </p:spPr>
          <p:txBody>
            <a:bodyPr wrap="square" anchor="ctr">
              <a:spAutoFit/>
            </a:bodyPr>
            <a:lstStyle/>
            <a:p>
              <a:pPr algn="ctr">
                <a:lnSpc>
                  <a:spcPct val="110000"/>
                </a:lnSpc>
                <a:defRPr/>
              </a:pPr>
              <a:r>
                <a:rPr lang="en-US" altLang="zh-CN" sz="990" dirty="0">
                  <a:solidFill>
                    <a:schemeClr val="bg1"/>
                  </a:solidFill>
                  <a:latin typeface="微软雅黑" panose="020B0503020204020204" pitchFamily="34" charset="-122"/>
                  <a:ea typeface="微软雅黑" panose="020B0503020204020204" pitchFamily="34" charset="-122"/>
                </a:rPr>
                <a:t>WPS</a:t>
              </a:r>
              <a:r>
                <a:rPr lang="zh-CN" altLang="en-US" sz="990" dirty="0">
                  <a:solidFill>
                    <a:schemeClr val="bg1"/>
                  </a:solidFill>
                  <a:latin typeface="微软雅黑" panose="020B0503020204020204" pitchFamily="34" charset="-122"/>
                  <a:ea typeface="微软雅黑" panose="020B0503020204020204" pitchFamily="34" charset="-122"/>
                </a:rPr>
                <a:t>发布</a:t>
              </a:r>
            </a:p>
          </p:txBody>
        </p:sp>
      </p:grpSp>
      <p:grpSp>
        <p:nvGrpSpPr>
          <p:cNvPr id="50" name="组合 49"/>
          <p:cNvGrpSpPr/>
          <p:nvPr/>
        </p:nvGrpSpPr>
        <p:grpSpPr>
          <a:xfrm>
            <a:off x="4292415" y="3971937"/>
            <a:ext cx="747282" cy="730744"/>
            <a:chOff x="3334921" y="4027839"/>
            <a:chExt cx="691348" cy="670919"/>
          </a:xfrm>
        </p:grpSpPr>
        <p:sp>
          <p:nvSpPr>
            <p:cNvPr id="51" name="任意多边形 27"/>
            <p:cNvSpPr/>
            <p:nvPr/>
          </p:nvSpPr>
          <p:spPr bwMode="auto">
            <a:xfrm rot="5400000" flipV="1">
              <a:off x="3340600" y="4082757"/>
              <a:ext cx="670919" cy="561083"/>
            </a:xfrm>
            <a:custGeom>
              <a:avLst/>
              <a:gdLst>
                <a:gd name="connsiteX0" fmla="*/ 822325 w 1968501"/>
                <a:gd name="connsiteY0" fmla="*/ 1646238 h 1646238"/>
                <a:gd name="connsiteX1" fmla="*/ 1516397 w 1968501"/>
                <a:gd name="connsiteY1" fmla="*/ 1264885 h 1646238"/>
                <a:gd name="connsiteX2" fmla="*/ 1557338 w 1968501"/>
                <a:gd name="connsiteY2" fmla="*/ 1188030 h 1646238"/>
                <a:gd name="connsiteX3" fmla="*/ 1557338 w 1968501"/>
                <a:gd name="connsiteY3" fmla="*/ 1188322 h 1646238"/>
                <a:gd name="connsiteX4" fmla="*/ 1557338 w 1968501"/>
                <a:gd name="connsiteY4" fmla="*/ 1189038 h 1646238"/>
                <a:gd name="connsiteX5" fmla="*/ 1846437 w 1968501"/>
                <a:gd name="connsiteY5" fmla="*/ 891851 h 1646238"/>
                <a:gd name="connsiteX6" fmla="*/ 1967109 w 1968501"/>
                <a:gd name="connsiteY6" fmla="*/ 823118 h 1646238"/>
                <a:gd name="connsiteX7" fmla="*/ 1968501 w 1968501"/>
                <a:gd name="connsiteY7" fmla="*/ 823118 h 1646238"/>
                <a:gd name="connsiteX8" fmla="*/ 1967805 w 1968501"/>
                <a:gd name="connsiteY8" fmla="*/ 822722 h 1646238"/>
                <a:gd name="connsiteX9" fmla="*/ 1968501 w 1968501"/>
                <a:gd name="connsiteY9" fmla="*/ 822325 h 1646238"/>
                <a:gd name="connsiteX10" fmla="*/ 1967109 w 1968501"/>
                <a:gd name="connsiteY10" fmla="*/ 822325 h 1646238"/>
                <a:gd name="connsiteX11" fmla="*/ 1846437 w 1968501"/>
                <a:gd name="connsiteY11" fmla="*/ 753591 h 1646238"/>
                <a:gd name="connsiteX12" fmla="*/ 1557338 w 1968501"/>
                <a:gd name="connsiteY12" fmla="*/ 456405 h 1646238"/>
                <a:gd name="connsiteX13" fmla="*/ 1557338 w 1968501"/>
                <a:gd name="connsiteY13" fmla="*/ 457121 h 1646238"/>
                <a:gd name="connsiteX14" fmla="*/ 1557338 w 1968501"/>
                <a:gd name="connsiteY14" fmla="*/ 461459 h 1646238"/>
                <a:gd name="connsiteX15" fmla="*/ 1525250 w 1968501"/>
                <a:gd name="connsiteY15" fmla="*/ 396969 h 1646238"/>
                <a:gd name="connsiteX16" fmla="*/ 822325 w 1968501"/>
                <a:gd name="connsiteY16" fmla="*/ 0 h 1646238"/>
                <a:gd name="connsiteX17" fmla="*/ 0 w 1968501"/>
                <a:gd name="connsiteY17" fmla="*/ 823119 h 1646238"/>
                <a:gd name="connsiteX18" fmla="*/ 822325 w 1968501"/>
                <a:gd name="connsiteY18" fmla="*/ 1646238 h 164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8501" h="1646238">
                  <a:moveTo>
                    <a:pt x="822325" y="1646238"/>
                  </a:moveTo>
                  <a:cubicBezTo>
                    <a:pt x="1112779" y="1646238"/>
                    <a:pt x="1369284" y="1495207"/>
                    <a:pt x="1516397" y="1264885"/>
                  </a:cubicBezTo>
                  <a:lnTo>
                    <a:pt x="1557338" y="1188030"/>
                  </a:lnTo>
                  <a:lnTo>
                    <a:pt x="1557338" y="1188322"/>
                  </a:lnTo>
                  <a:cubicBezTo>
                    <a:pt x="1557338" y="1189038"/>
                    <a:pt x="1557338" y="1189038"/>
                    <a:pt x="1557338" y="1189038"/>
                  </a:cubicBezTo>
                  <a:cubicBezTo>
                    <a:pt x="1622407" y="1075622"/>
                    <a:pt x="1727792" y="970711"/>
                    <a:pt x="1846437" y="891851"/>
                  </a:cubicBezTo>
                  <a:lnTo>
                    <a:pt x="1967109" y="823118"/>
                  </a:lnTo>
                  <a:lnTo>
                    <a:pt x="1968501" y="823118"/>
                  </a:lnTo>
                  <a:lnTo>
                    <a:pt x="1967805" y="822722"/>
                  </a:lnTo>
                  <a:lnTo>
                    <a:pt x="1968501" y="822325"/>
                  </a:lnTo>
                  <a:lnTo>
                    <a:pt x="1967109" y="822325"/>
                  </a:lnTo>
                  <a:lnTo>
                    <a:pt x="1846437" y="753591"/>
                  </a:lnTo>
                  <a:cubicBezTo>
                    <a:pt x="1727792" y="674732"/>
                    <a:pt x="1622407" y="569821"/>
                    <a:pt x="1557338" y="456405"/>
                  </a:cubicBezTo>
                  <a:cubicBezTo>
                    <a:pt x="1557338" y="456405"/>
                    <a:pt x="1557338" y="456405"/>
                    <a:pt x="1557338" y="457121"/>
                  </a:cubicBezTo>
                  <a:lnTo>
                    <a:pt x="1557338" y="461459"/>
                  </a:lnTo>
                  <a:lnTo>
                    <a:pt x="1525250" y="396969"/>
                  </a:lnTo>
                  <a:cubicBezTo>
                    <a:pt x="1380696" y="159357"/>
                    <a:pt x="1119380" y="0"/>
                    <a:pt x="822325" y="0"/>
                  </a:cubicBezTo>
                  <a:cubicBezTo>
                    <a:pt x="365897" y="0"/>
                    <a:pt x="0" y="370026"/>
                    <a:pt x="0" y="823119"/>
                  </a:cubicBezTo>
                  <a:cubicBezTo>
                    <a:pt x="0" y="1276212"/>
                    <a:pt x="365897" y="1646238"/>
                    <a:pt x="822325" y="1646238"/>
                  </a:cubicBezTo>
                  <a:close/>
                </a:path>
              </a:pathLst>
            </a:custGeom>
            <a:solidFill>
              <a:srgbClr val="7F7F7F"/>
            </a:solidFill>
            <a:ln>
              <a:noFill/>
            </a:ln>
          </p:spPr>
          <p:txBody>
            <a:bodyPr vert="horz" wrap="square" lIns="82296" tIns="41148" rIns="82296" bIns="41148" numCol="1" anchor="t" anchorCtr="0" compatLnSpc="1">
              <a:noAutofit/>
            </a:bodyPr>
            <a:lstStyle/>
            <a:p>
              <a:endParaRPr lang="zh-CN" altLang="en-US" dirty="0"/>
            </a:p>
          </p:txBody>
        </p:sp>
        <p:sp>
          <p:nvSpPr>
            <p:cNvPr id="52" name="Rectangle 1"/>
            <p:cNvSpPr>
              <a:spLocks noChangeArrowheads="1"/>
            </p:cNvSpPr>
            <p:nvPr/>
          </p:nvSpPr>
          <p:spPr bwMode="auto">
            <a:xfrm>
              <a:off x="3334921" y="4132898"/>
              <a:ext cx="691348" cy="392550"/>
            </a:xfrm>
            <a:prstGeom prst="rect">
              <a:avLst/>
            </a:prstGeom>
            <a:noFill/>
            <a:ln w="9525">
              <a:noFill/>
              <a:miter lim="800000"/>
            </a:ln>
            <a:effectLst/>
          </p:spPr>
          <p:txBody>
            <a:bodyPr wrap="square" anchor="ctr">
              <a:spAutoFit/>
            </a:bodyPr>
            <a:lstStyle/>
            <a:p>
              <a:pPr algn="ctr">
                <a:lnSpc>
                  <a:spcPct val="110000"/>
                </a:lnSpc>
                <a:defRPr/>
              </a:pPr>
              <a:r>
                <a:rPr lang="zh-CN" altLang="en-US" sz="990" dirty="0">
                  <a:solidFill>
                    <a:schemeClr val="bg1"/>
                  </a:solidFill>
                  <a:latin typeface="微软雅黑" panose="020B0503020204020204" pitchFamily="34" charset="-122"/>
                  <a:ea typeface="微软雅黑" panose="020B0503020204020204" pitchFamily="34" charset="-122"/>
                </a:rPr>
                <a:t>原信息产业部成立</a:t>
              </a:r>
            </a:p>
          </p:txBody>
        </p:sp>
      </p:grpSp>
      <p:grpSp>
        <p:nvGrpSpPr>
          <p:cNvPr id="53" name="组合 52"/>
          <p:cNvGrpSpPr/>
          <p:nvPr/>
        </p:nvGrpSpPr>
        <p:grpSpPr>
          <a:xfrm>
            <a:off x="6190457" y="3989878"/>
            <a:ext cx="747282" cy="730743"/>
            <a:chOff x="3334921" y="4027839"/>
            <a:chExt cx="691348" cy="670919"/>
          </a:xfrm>
        </p:grpSpPr>
        <p:sp>
          <p:nvSpPr>
            <p:cNvPr id="54" name="任意多边形 27"/>
            <p:cNvSpPr/>
            <p:nvPr/>
          </p:nvSpPr>
          <p:spPr bwMode="auto">
            <a:xfrm rot="5400000" flipV="1">
              <a:off x="3340600" y="4082757"/>
              <a:ext cx="670919" cy="561083"/>
            </a:xfrm>
            <a:custGeom>
              <a:avLst/>
              <a:gdLst>
                <a:gd name="connsiteX0" fmla="*/ 822325 w 1968501"/>
                <a:gd name="connsiteY0" fmla="*/ 1646238 h 1646238"/>
                <a:gd name="connsiteX1" fmla="*/ 1516397 w 1968501"/>
                <a:gd name="connsiteY1" fmla="*/ 1264885 h 1646238"/>
                <a:gd name="connsiteX2" fmla="*/ 1557338 w 1968501"/>
                <a:gd name="connsiteY2" fmla="*/ 1188030 h 1646238"/>
                <a:gd name="connsiteX3" fmla="*/ 1557338 w 1968501"/>
                <a:gd name="connsiteY3" fmla="*/ 1188322 h 1646238"/>
                <a:gd name="connsiteX4" fmla="*/ 1557338 w 1968501"/>
                <a:gd name="connsiteY4" fmla="*/ 1189038 h 1646238"/>
                <a:gd name="connsiteX5" fmla="*/ 1846437 w 1968501"/>
                <a:gd name="connsiteY5" fmla="*/ 891851 h 1646238"/>
                <a:gd name="connsiteX6" fmla="*/ 1967109 w 1968501"/>
                <a:gd name="connsiteY6" fmla="*/ 823118 h 1646238"/>
                <a:gd name="connsiteX7" fmla="*/ 1968501 w 1968501"/>
                <a:gd name="connsiteY7" fmla="*/ 823118 h 1646238"/>
                <a:gd name="connsiteX8" fmla="*/ 1967805 w 1968501"/>
                <a:gd name="connsiteY8" fmla="*/ 822722 h 1646238"/>
                <a:gd name="connsiteX9" fmla="*/ 1968501 w 1968501"/>
                <a:gd name="connsiteY9" fmla="*/ 822325 h 1646238"/>
                <a:gd name="connsiteX10" fmla="*/ 1967109 w 1968501"/>
                <a:gd name="connsiteY10" fmla="*/ 822325 h 1646238"/>
                <a:gd name="connsiteX11" fmla="*/ 1846437 w 1968501"/>
                <a:gd name="connsiteY11" fmla="*/ 753591 h 1646238"/>
                <a:gd name="connsiteX12" fmla="*/ 1557338 w 1968501"/>
                <a:gd name="connsiteY12" fmla="*/ 456405 h 1646238"/>
                <a:gd name="connsiteX13" fmla="*/ 1557338 w 1968501"/>
                <a:gd name="connsiteY13" fmla="*/ 457121 h 1646238"/>
                <a:gd name="connsiteX14" fmla="*/ 1557338 w 1968501"/>
                <a:gd name="connsiteY14" fmla="*/ 461459 h 1646238"/>
                <a:gd name="connsiteX15" fmla="*/ 1525250 w 1968501"/>
                <a:gd name="connsiteY15" fmla="*/ 396969 h 1646238"/>
                <a:gd name="connsiteX16" fmla="*/ 822325 w 1968501"/>
                <a:gd name="connsiteY16" fmla="*/ 0 h 1646238"/>
                <a:gd name="connsiteX17" fmla="*/ 0 w 1968501"/>
                <a:gd name="connsiteY17" fmla="*/ 823119 h 1646238"/>
                <a:gd name="connsiteX18" fmla="*/ 822325 w 1968501"/>
                <a:gd name="connsiteY18" fmla="*/ 1646238 h 164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8501" h="1646238">
                  <a:moveTo>
                    <a:pt x="822325" y="1646238"/>
                  </a:moveTo>
                  <a:cubicBezTo>
                    <a:pt x="1112779" y="1646238"/>
                    <a:pt x="1369284" y="1495207"/>
                    <a:pt x="1516397" y="1264885"/>
                  </a:cubicBezTo>
                  <a:lnTo>
                    <a:pt x="1557338" y="1188030"/>
                  </a:lnTo>
                  <a:lnTo>
                    <a:pt x="1557338" y="1188322"/>
                  </a:lnTo>
                  <a:cubicBezTo>
                    <a:pt x="1557338" y="1189038"/>
                    <a:pt x="1557338" y="1189038"/>
                    <a:pt x="1557338" y="1189038"/>
                  </a:cubicBezTo>
                  <a:cubicBezTo>
                    <a:pt x="1622407" y="1075622"/>
                    <a:pt x="1727792" y="970711"/>
                    <a:pt x="1846437" y="891851"/>
                  </a:cubicBezTo>
                  <a:lnTo>
                    <a:pt x="1967109" y="823118"/>
                  </a:lnTo>
                  <a:lnTo>
                    <a:pt x="1968501" y="823118"/>
                  </a:lnTo>
                  <a:lnTo>
                    <a:pt x="1967805" y="822722"/>
                  </a:lnTo>
                  <a:lnTo>
                    <a:pt x="1968501" y="822325"/>
                  </a:lnTo>
                  <a:lnTo>
                    <a:pt x="1967109" y="822325"/>
                  </a:lnTo>
                  <a:lnTo>
                    <a:pt x="1846437" y="753591"/>
                  </a:lnTo>
                  <a:cubicBezTo>
                    <a:pt x="1727792" y="674732"/>
                    <a:pt x="1622407" y="569821"/>
                    <a:pt x="1557338" y="456405"/>
                  </a:cubicBezTo>
                  <a:cubicBezTo>
                    <a:pt x="1557338" y="456405"/>
                    <a:pt x="1557338" y="456405"/>
                    <a:pt x="1557338" y="457121"/>
                  </a:cubicBezTo>
                  <a:lnTo>
                    <a:pt x="1557338" y="461459"/>
                  </a:lnTo>
                  <a:lnTo>
                    <a:pt x="1525250" y="396969"/>
                  </a:lnTo>
                  <a:cubicBezTo>
                    <a:pt x="1380696" y="159357"/>
                    <a:pt x="1119380" y="0"/>
                    <a:pt x="822325" y="0"/>
                  </a:cubicBezTo>
                  <a:cubicBezTo>
                    <a:pt x="365897" y="0"/>
                    <a:pt x="0" y="370026"/>
                    <a:pt x="0" y="823119"/>
                  </a:cubicBezTo>
                  <a:cubicBezTo>
                    <a:pt x="0" y="1276212"/>
                    <a:pt x="365897" y="1646238"/>
                    <a:pt x="822325" y="1646238"/>
                  </a:cubicBezTo>
                  <a:close/>
                </a:path>
              </a:pathLst>
            </a:custGeom>
            <a:solidFill>
              <a:srgbClr val="7F7F7F"/>
            </a:solidFill>
            <a:ln>
              <a:noFill/>
            </a:ln>
          </p:spPr>
          <p:txBody>
            <a:bodyPr vert="horz" wrap="square" lIns="82296" tIns="41148" rIns="82296" bIns="41148" numCol="1" anchor="t" anchorCtr="0" compatLnSpc="1">
              <a:noAutofit/>
            </a:bodyPr>
            <a:lstStyle/>
            <a:p>
              <a:endParaRPr lang="zh-CN" altLang="en-US" dirty="0"/>
            </a:p>
          </p:txBody>
        </p:sp>
        <p:sp>
          <p:nvSpPr>
            <p:cNvPr id="55" name="Rectangle 1"/>
            <p:cNvSpPr>
              <a:spLocks noChangeArrowheads="1"/>
            </p:cNvSpPr>
            <p:nvPr/>
          </p:nvSpPr>
          <p:spPr bwMode="auto">
            <a:xfrm>
              <a:off x="3334921" y="4209843"/>
              <a:ext cx="691348" cy="238662"/>
            </a:xfrm>
            <a:prstGeom prst="rect">
              <a:avLst/>
            </a:prstGeom>
            <a:noFill/>
            <a:ln w="9525">
              <a:noFill/>
              <a:miter lim="800000"/>
            </a:ln>
            <a:effectLst/>
          </p:spPr>
          <p:txBody>
            <a:bodyPr wrap="square" anchor="ctr">
              <a:spAutoFit/>
            </a:bodyPr>
            <a:lstStyle/>
            <a:p>
              <a:pPr algn="ctr">
                <a:lnSpc>
                  <a:spcPct val="110000"/>
                </a:lnSpc>
                <a:defRPr/>
              </a:pPr>
              <a:r>
                <a:rPr lang="zh-CN" altLang="en-US" sz="990" dirty="0">
                  <a:solidFill>
                    <a:schemeClr val="bg1"/>
                  </a:solidFill>
                  <a:latin typeface="微软雅黑" panose="020B0503020204020204" pitchFamily="34" charset="-122"/>
                  <a:ea typeface="微软雅黑" panose="020B0503020204020204" pitchFamily="34" charset="-122"/>
                </a:rPr>
                <a:t>棱镜门</a:t>
              </a:r>
            </a:p>
          </p:txBody>
        </p:sp>
      </p:grpSp>
    </p:spTree>
    <p:extLst>
      <p:ext uri="{BB962C8B-B14F-4D97-AF65-F5344CB8AC3E}">
        <p14:creationId xmlns:p14="http://schemas.microsoft.com/office/powerpoint/2010/main" val="65655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500"/>
                                        <p:tgtEl>
                                          <p:spTgt spid="32"/>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childTnLst>
                          </p:cTn>
                        </p:par>
                        <p:par>
                          <p:cTn id="26" fill="hold">
                            <p:stCondLst>
                              <p:cond delay="4500"/>
                            </p:stCondLst>
                            <p:childTnLst>
                              <p:par>
                                <p:cTn id="27" presetID="42"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1000"/>
                                        <p:tgtEl>
                                          <p:spTgt spid="53"/>
                                        </p:tgtEl>
                                      </p:cBhvr>
                                    </p:animEffect>
                                    <p:anim calcmode="lin" valueType="num">
                                      <p:cBhvr>
                                        <p:cTn id="30" dur="1000" fill="hold"/>
                                        <p:tgtEl>
                                          <p:spTgt spid="53"/>
                                        </p:tgtEl>
                                        <p:attrNameLst>
                                          <p:attrName>ppt_x</p:attrName>
                                        </p:attrNameLst>
                                      </p:cBhvr>
                                      <p:tavLst>
                                        <p:tav tm="0">
                                          <p:val>
                                            <p:strVal val="#ppt_x"/>
                                          </p:val>
                                        </p:tav>
                                        <p:tav tm="100000">
                                          <p:val>
                                            <p:strVal val="#ppt_x"/>
                                          </p:val>
                                        </p:tav>
                                      </p:tavLst>
                                    </p:anim>
                                    <p:anim calcmode="lin" valueType="num">
                                      <p:cBhvr>
                                        <p:cTn id="3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6" name="文本框 8"/>
          <p:cNvSpPr txBox="1">
            <a:spLocks noChangeArrowheads="1"/>
          </p:cNvSpPr>
          <p:nvPr/>
        </p:nvSpPr>
        <p:spPr bwMode="auto">
          <a:xfrm>
            <a:off x="396661" y="6251828"/>
            <a:ext cx="5462057" cy="216982"/>
          </a:xfrm>
          <a:prstGeom prst="rect">
            <a:avLst/>
          </a:prstGeom>
          <a:noFill/>
          <a:ln w="9525">
            <a:noFill/>
            <a:miter lim="800000"/>
          </a:ln>
        </p:spPr>
        <p:txBody>
          <a:bodyPr wrap="square">
            <a:spAutoFit/>
          </a:bodyPr>
          <a:lstStyle/>
          <a:p>
            <a:pPr>
              <a:lnSpc>
                <a:spcPct val="110000"/>
              </a:lnSpc>
            </a:pPr>
            <a:r>
              <a:rPr lang="zh-CN" altLang="en-US" sz="800"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rPr>
              <a:t>数据来源：</a:t>
            </a:r>
            <a:r>
              <a:rPr lang="zh-CN" altLang="en-US" sz="800" dirty="0">
                <a:latin typeface="华文中宋" panose="02010600040101010101" pitchFamily="2" charset="-122"/>
                <a:ea typeface="华文中宋" panose="02010600040101010101" pitchFamily="2" charset="-122"/>
              </a:rPr>
              <a:t>工信部官方微信公众号</a:t>
            </a:r>
            <a:endParaRPr lang="en-US" altLang="zh-CN" sz="800"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endParaRPr>
          </a:p>
        </p:txBody>
      </p:sp>
      <p:sp>
        <p:nvSpPr>
          <p:cNvPr id="8" name="Rectangle 1"/>
          <p:cNvSpPr>
            <a:spLocks noChangeArrowheads="1"/>
          </p:cNvSpPr>
          <p:nvPr/>
        </p:nvSpPr>
        <p:spPr bwMode="auto">
          <a:xfrm>
            <a:off x="442913" y="1504262"/>
            <a:ext cx="8397253" cy="1021433"/>
          </a:xfrm>
          <a:prstGeom prst="rect">
            <a:avLst/>
          </a:prstGeom>
          <a:noFill/>
          <a:ln w="9525">
            <a:noFill/>
            <a:miter lim="800000"/>
          </a:ln>
          <a:effectLst/>
        </p:spPr>
        <p:txBody>
          <a:bodyPr wrap="square" anchor="ctr">
            <a:spAutoFit/>
          </a:bodyPr>
          <a:lstStyle/>
          <a:p>
            <a:pPr>
              <a:lnSpc>
                <a:spcPct val="130000"/>
              </a:lnSpc>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软件业务收入保持较快增长</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全国软件和信息技术服务业规模以上企业超</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万家</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累计完成软件业务收入</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71768</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亿</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元</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15.4%</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738" y="2625707"/>
            <a:ext cx="6994375" cy="2990781"/>
          </a:xfrm>
          <a:prstGeom prst="rect">
            <a:avLst/>
          </a:prstGeom>
        </p:spPr>
      </p:pic>
    </p:spTree>
    <p:extLst>
      <p:ext uri="{BB962C8B-B14F-4D97-AF65-F5344CB8AC3E}">
        <p14:creationId xmlns:p14="http://schemas.microsoft.com/office/powerpoint/2010/main" val="311592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6" name="文本框 8"/>
          <p:cNvSpPr txBox="1">
            <a:spLocks noChangeArrowheads="1"/>
          </p:cNvSpPr>
          <p:nvPr/>
        </p:nvSpPr>
        <p:spPr bwMode="auto">
          <a:xfrm>
            <a:off x="396661" y="6251828"/>
            <a:ext cx="5462057" cy="216982"/>
          </a:xfrm>
          <a:prstGeom prst="rect">
            <a:avLst/>
          </a:prstGeom>
          <a:noFill/>
          <a:ln w="9525">
            <a:noFill/>
            <a:miter lim="800000"/>
          </a:ln>
        </p:spPr>
        <p:txBody>
          <a:bodyPr wrap="square">
            <a:spAutoFit/>
          </a:bodyPr>
          <a:lstStyle/>
          <a:p>
            <a:pPr>
              <a:lnSpc>
                <a:spcPct val="110000"/>
              </a:lnSpc>
            </a:pPr>
            <a:r>
              <a:rPr lang="zh-CN" altLang="en-US" sz="800"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rPr>
              <a:t>数据来源：</a:t>
            </a:r>
            <a:r>
              <a:rPr lang="zh-CN" altLang="en-US" sz="800" dirty="0">
                <a:latin typeface="华文中宋" panose="02010600040101010101" pitchFamily="2" charset="-122"/>
                <a:ea typeface="华文中宋" panose="02010600040101010101" pitchFamily="2" charset="-122"/>
              </a:rPr>
              <a:t>工信部官方微信公众号</a:t>
            </a:r>
            <a:endParaRPr lang="en-US" altLang="zh-CN" sz="800"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endParaRPr>
          </a:p>
        </p:txBody>
      </p:sp>
      <p:sp>
        <p:nvSpPr>
          <p:cNvPr id="8" name="Rectangle 1"/>
          <p:cNvSpPr>
            <a:spLocks noChangeArrowheads="1"/>
          </p:cNvSpPr>
          <p:nvPr/>
        </p:nvSpPr>
        <p:spPr bwMode="auto">
          <a:xfrm>
            <a:off x="507249" y="1291897"/>
            <a:ext cx="8397253" cy="1137556"/>
          </a:xfrm>
          <a:prstGeom prst="rect">
            <a:avLst/>
          </a:prstGeom>
          <a:noFill/>
          <a:ln w="9525">
            <a:noFill/>
            <a:miter lim="800000"/>
          </a:ln>
          <a:effectLst/>
        </p:spPr>
        <p:txBody>
          <a:bodyPr wrap="square" anchor="ctr">
            <a:spAutoFit/>
          </a:bodyPr>
          <a:lstStyle/>
          <a:p>
            <a:pPr>
              <a:lnSpc>
                <a:spcPct val="130000"/>
              </a:lnSpc>
              <a:defRPr/>
            </a:pPr>
            <a:r>
              <a:rPr lang="zh-CN" altLang="en-US" b="1" dirty="0">
                <a:solidFill>
                  <a:srgbClr val="C00000"/>
                </a:solidFill>
                <a:latin typeface="微软雅黑" panose="020B0503020204020204" pitchFamily="34" charset="-122"/>
                <a:ea typeface="微软雅黑" panose="020B0503020204020204" pitchFamily="34" charset="-122"/>
              </a:rPr>
              <a:t>软件业务收入跃上十万亿元</a:t>
            </a:r>
            <a:r>
              <a:rPr lang="zh-CN" altLang="en-US" b="1" dirty="0" smtClean="0">
                <a:solidFill>
                  <a:srgbClr val="C00000"/>
                </a:solidFill>
                <a:latin typeface="微软雅黑" panose="020B0503020204020204" pitchFamily="34" charset="-122"/>
                <a:ea typeface="微软雅黑" panose="020B0503020204020204" pitchFamily="34" charset="-122"/>
              </a:rPr>
              <a:t>台阶</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ct val="130000"/>
              </a:lnSpc>
              <a:defRPr/>
            </a:pPr>
            <a:r>
              <a:rPr lang="en-US" altLang="zh-CN" b="1" dirty="0" smtClean="0">
                <a:effectLst/>
                <a:latin typeface="微软雅黑" panose="020B0503020204020204" pitchFamily="34" charset="-122"/>
                <a:ea typeface="微软雅黑" panose="020B0503020204020204" pitchFamily="34" charset="-122"/>
              </a:rPr>
              <a:t>2022</a:t>
            </a:r>
            <a:r>
              <a:rPr lang="zh-CN" altLang="en-US" b="1" dirty="0" smtClean="0">
                <a:effectLst/>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1-12</a:t>
            </a:r>
            <a:r>
              <a:rPr lang="zh-CN" altLang="en-US" dirty="0" smtClean="0">
                <a:latin typeface="微软雅黑" panose="020B0503020204020204" pitchFamily="34" charset="-122"/>
                <a:ea typeface="微软雅黑" panose="020B0503020204020204" pitchFamily="34" charset="-122"/>
              </a:rPr>
              <a:t>月份</a:t>
            </a:r>
            <a:r>
              <a:rPr lang="zh-CN" altLang="en-US" dirty="0">
                <a:latin typeface="微软雅黑" panose="020B0503020204020204" pitchFamily="34" charset="-122"/>
                <a:ea typeface="微软雅黑" panose="020B0503020204020204" pitchFamily="34" charset="-122"/>
              </a:rPr>
              <a:t>，我国软件业务</a:t>
            </a:r>
            <a:r>
              <a:rPr lang="zh-CN" altLang="en-US" dirty="0" smtClean="0">
                <a:latin typeface="微软雅黑" panose="020B0503020204020204" pitchFamily="34" charset="-122"/>
                <a:ea typeface="微软雅黑" panose="020B0503020204020204" pitchFamily="34" charset="-122"/>
              </a:rPr>
              <a:t>收入</a:t>
            </a:r>
            <a:r>
              <a:rPr lang="en-US" altLang="zh-CN" b="1" dirty="0">
                <a:solidFill>
                  <a:srgbClr val="C00000"/>
                </a:solidFill>
                <a:latin typeface="微软雅黑" panose="020B0503020204020204" pitchFamily="34" charset="-122"/>
                <a:ea typeface="微软雅黑" panose="020B0503020204020204" pitchFamily="34" charset="-122"/>
              </a:rPr>
              <a:t>108126</a:t>
            </a:r>
            <a:r>
              <a:rPr lang="zh-CN" altLang="en-US" b="1" dirty="0" smtClean="0">
                <a:solidFill>
                  <a:srgbClr val="C00000"/>
                </a:solidFill>
                <a:latin typeface="微软雅黑" panose="020B0503020204020204" pitchFamily="34" charset="-122"/>
                <a:ea typeface="微软雅黑" panose="020B0503020204020204" pitchFamily="34" charset="-122"/>
              </a:rPr>
              <a:t>亿</a:t>
            </a:r>
            <a:r>
              <a:rPr lang="zh-CN" altLang="en-US" b="1" dirty="0">
                <a:solidFill>
                  <a:srgbClr val="C00000"/>
                </a:solidFill>
                <a:latin typeface="微软雅黑" panose="020B0503020204020204" pitchFamily="34" charset="-122"/>
                <a:ea typeface="微软雅黑" panose="020B0503020204020204" pitchFamily="34" charset="-122"/>
              </a:rPr>
              <a:t>元</a:t>
            </a:r>
            <a:r>
              <a:rPr lang="zh-CN" altLang="en-US" dirty="0">
                <a:latin typeface="微软雅黑" panose="020B0503020204020204" pitchFamily="34" charset="-122"/>
                <a:ea typeface="微软雅黑" panose="020B0503020204020204" pitchFamily="34" charset="-122"/>
              </a:rPr>
              <a:t>，同比增长</a:t>
            </a:r>
            <a:r>
              <a:rPr lang="en-US" altLang="zh-CN" dirty="0" smtClean="0">
                <a:latin typeface="微软雅黑" panose="020B0503020204020204" pitchFamily="34" charset="-122"/>
                <a:ea typeface="微软雅黑" panose="020B0503020204020204" pitchFamily="34" charset="-122"/>
              </a:rPr>
              <a:t>11.2%</a:t>
            </a:r>
            <a:r>
              <a:rPr lang="zh-CN" altLang="en-US" dirty="0">
                <a:latin typeface="微软雅黑" panose="020B0503020204020204" pitchFamily="34" charset="-122"/>
                <a:ea typeface="微软雅黑" panose="020B0503020204020204" pitchFamily="34" charset="-122"/>
              </a:rPr>
              <a:t>，比</a:t>
            </a:r>
            <a:r>
              <a:rPr lang="en-US" altLang="zh-CN" dirty="0">
                <a:latin typeface="微软雅黑" panose="020B0503020204020204" pitchFamily="34" charset="-122"/>
                <a:ea typeface="微软雅黑" panose="020B0503020204020204" pitchFamily="34" charset="-122"/>
              </a:rPr>
              <a:t>1-10</a:t>
            </a:r>
            <a:r>
              <a:rPr lang="zh-CN" altLang="en-US" dirty="0">
                <a:latin typeface="微软雅黑" panose="020B0503020204020204" pitchFamily="34" charset="-122"/>
                <a:ea typeface="微软雅黑" panose="020B0503020204020204" pitchFamily="34" charset="-122"/>
              </a:rPr>
              <a:t>月份</a:t>
            </a:r>
            <a:r>
              <a:rPr lang="zh-CN" altLang="en-US" dirty="0" smtClean="0">
                <a:latin typeface="微软雅黑" panose="020B0503020204020204" pitchFamily="34" charset="-122"/>
                <a:ea typeface="微软雅黑" panose="020B0503020204020204" pitchFamily="34" charset="-122"/>
              </a:rPr>
              <a:t>回落</a:t>
            </a:r>
            <a:r>
              <a:rPr lang="en-US" altLang="zh-CN" dirty="0" smtClean="0">
                <a:latin typeface="微软雅黑" panose="020B0503020204020204" pitchFamily="34" charset="-122"/>
                <a:ea typeface="微软雅黑" panose="020B0503020204020204" pitchFamily="34" charset="-122"/>
              </a:rPr>
              <a:t>6.5</a:t>
            </a:r>
            <a:r>
              <a:rPr lang="zh-CN" altLang="en-US" dirty="0" smtClean="0">
                <a:latin typeface="微软雅黑" panose="020B0503020204020204" pitchFamily="34" charset="-122"/>
                <a:ea typeface="微软雅黑" panose="020B0503020204020204" pitchFamily="34" charset="-122"/>
              </a:rPr>
              <a:t>个百分点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422" y="2394618"/>
            <a:ext cx="7468906" cy="374742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61" y="2394618"/>
            <a:ext cx="8438296" cy="3757198"/>
          </a:xfrm>
          <a:prstGeom prst="rect">
            <a:avLst/>
          </a:prstGeom>
        </p:spPr>
      </p:pic>
    </p:spTree>
    <p:extLst>
      <p:ext uri="{BB962C8B-B14F-4D97-AF65-F5344CB8AC3E}">
        <p14:creationId xmlns:p14="http://schemas.microsoft.com/office/powerpoint/2010/main" val="12351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8" name="Rectangle 1"/>
          <p:cNvSpPr>
            <a:spLocks noChangeArrowheads="1"/>
          </p:cNvSpPr>
          <p:nvPr/>
        </p:nvSpPr>
        <p:spPr bwMode="auto">
          <a:xfrm>
            <a:off x="507249" y="1348832"/>
            <a:ext cx="8397253" cy="1052596"/>
          </a:xfrm>
          <a:prstGeom prst="rect">
            <a:avLst/>
          </a:prstGeom>
          <a:noFill/>
          <a:ln w="9525">
            <a:noFill/>
            <a:miter lim="800000"/>
          </a:ln>
          <a:effectLst/>
        </p:spPr>
        <p:txBody>
          <a:bodyPr wrap="square" anchor="ctr">
            <a:spAutoFit/>
          </a:bodyPr>
          <a:lstStyle/>
          <a:p>
            <a:pPr>
              <a:lnSpc>
                <a:spcPct val="130000"/>
              </a:lnSpc>
              <a:defRPr/>
            </a:pPr>
            <a:r>
              <a:rPr lang="zh-CN" altLang="en-US" sz="16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盈利</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能力保持</a:t>
            </a:r>
            <a:r>
              <a:rPr lang="zh-CN" altLang="en-US" sz="16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稳定</a:t>
            </a:r>
            <a:endParaRPr lang="en-US" altLang="zh-CN" sz="16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年，软件业利润总额</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12648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亿元，同比增长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5.7%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，增速较上年同期回落</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个百分点，主营业务利润率回落</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个百分点至</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9.1</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8"/>
          <p:cNvSpPr txBox="1">
            <a:spLocks noChangeArrowheads="1"/>
          </p:cNvSpPr>
          <p:nvPr/>
        </p:nvSpPr>
        <p:spPr bwMode="auto">
          <a:xfrm>
            <a:off x="396661" y="6251828"/>
            <a:ext cx="5462057" cy="265522"/>
          </a:xfrm>
          <a:prstGeom prst="rect">
            <a:avLst/>
          </a:prstGeom>
          <a:noFill/>
          <a:ln w="9525">
            <a:noFill/>
            <a:miter lim="800000"/>
          </a:ln>
        </p:spPr>
        <p:txBody>
          <a:bodyPr wrap="square">
            <a:spAutoFit/>
          </a:bodyPr>
          <a:lstStyle/>
          <a:p>
            <a:pPr>
              <a:lnSpc>
                <a:spcPct val="110000"/>
              </a:lnSpc>
            </a:pPr>
            <a:r>
              <a:rPr lang="zh-CN" altLang="en-US" sz="1100" b="1"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rPr>
              <a:t>数据来源：</a:t>
            </a:r>
            <a:r>
              <a:rPr lang="zh-CN" altLang="en-US" sz="1100" b="1" dirty="0">
                <a:latin typeface="华文中宋" panose="02010600040101010101" pitchFamily="2" charset="-122"/>
                <a:ea typeface="华文中宋" panose="02010600040101010101" pitchFamily="2" charset="-122"/>
              </a:rPr>
              <a:t>工</a:t>
            </a:r>
            <a:r>
              <a:rPr lang="zh-CN" altLang="en-US" sz="1100" b="1" dirty="0" smtClean="0">
                <a:latin typeface="华文中宋" panose="02010600040101010101" pitchFamily="2" charset="-122"/>
                <a:ea typeface="华文中宋" panose="02010600040101010101" pitchFamily="2" charset="-122"/>
              </a:rPr>
              <a:t>信微报</a:t>
            </a:r>
            <a:endParaRPr lang="en-US" altLang="zh-CN" sz="1100" b="1" dirty="0">
              <a:solidFill>
                <a:schemeClr val="tx1">
                  <a:lumMod val="75000"/>
                  <a:lumOff val="25000"/>
                </a:schemeClr>
              </a:solidFill>
              <a:latin typeface="华文中宋" panose="02010600040101010101" pitchFamily="2" charset="-122"/>
              <a:ea typeface="华文中宋" panose="02010600040101010101" pitchFamily="2" charset="-122"/>
              <a:cs typeface="Segoe UI" panose="020B0502040204020203"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00" y="2401428"/>
            <a:ext cx="8217338" cy="366595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393" y="2599405"/>
            <a:ext cx="8202983" cy="3652423"/>
          </a:xfrm>
          <a:prstGeom prst="rect">
            <a:avLst/>
          </a:prstGeom>
        </p:spPr>
      </p:pic>
    </p:spTree>
    <p:extLst>
      <p:ext uri="{BB962C8B-B14F-4D97-AF65-F5344CB8AC3E}">
        <p14:creationId xmlns:p14="http://schemas.microsoft.com/office/powerpoint/2010/main" val="36751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5" name="灯片编号占位符 6"/>
          <p:cNvSpPr txBox="1">
            <a:spLocks/>
          </p:cNvSpPr>
          <p:nvPr/>
        </p:nvSpPr>
        <p:spPr>
          <a:xfrm>
            <a:off x="0" y="509152"/>
            <a:ext cx="0" cy="0"/>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eaLnBrk="1" fontAlgn="base" hangingPunct="1">
              <a:spcBef>
                <a:spcPct val="0"/>
              </a:spcBef>
              <a:spcAft>
                <a:spcPct val="0"/>
              </a:spcAft>
              <a:buFont typeface="Arial" panose="020B0604020202020204" pitchFamily="34" charset="0"/>
              <a:buNone/>
              <a:defRPr sz="2000" kern="1200">
                <a:solidFill>
                  <a:schemeClr val="bg1"/>
                </a:solidFill>
                <a:latin typeface="Book Antiqua" panose="02040602050305030304" pitchFamily="18"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p>
        </p:txBody>
      </p:sp>
      <p:sp>
        <p:nvSpPr>
          <p:cNvPr id="8" name="Rectangle 1"/>
          <p:cNvSpPr>
            <a:spLocks noChangeArrowheads="1"/>
          </p:cNvSpPr>
          <p:nvPr/>
        </p:nvSpPr>
        <p:spPr bwMode="auto">
          <a:xfrm>
            <a:off x="573398" y="1330760"/>
            <a:ext cx="8397253" cy="1021433"/>
          </a:xfrm>
          <a:prstGeom prst="rect">
            <a:avLst/>
          </a:prstGeom>
          <a:noFill/>
          <a:ln w="9525">
            <a:noFill/>
            <a:miter lim="800000"/>
          </a:ln>
          <a:effectLst/>
        </p:spPr>
        <p:txBody>
          <a:bodyPr wrap="square" anchor="ctr">
            <a:spAutoFit/>
          </a:bodyPr>
          <a:lstStyle/>
          <a:p>
            <a:pPr>
              <a:lnSpc>
                <a:spcPct val="130000"/>
              </a:lnSpc>
              <a:defRPr/>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软件业务出口保持增长</a:t>
            </a:r>
          </a:p>
          <a:p>
            <a:pPr>
              <a:lnSpc>
                <a:spcPct val="13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年，软件业务出口</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524.1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亿美元，同比增长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，增速较上年同期回落</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5.8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个百分点。其中，软件外包服务出口同比增长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9.2%</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48" y="2677414"/>
            <a:ext cx="7636669" cy="365606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07" y="2923730"/>
            <a:ext cx="8636350" cy="3845382"/>
          </a:xfrm>
          <a:prstGeom prst="rect">
            <a:avLst/>
          </a:prstGeom>
        </p:spPr>
      </p:pic>
    </p:spTree>
    <p:extLst>
      <p:ext uri="{BB962C8B-B14F-4D97-AF65-F5344CB8AC3E}">
        <p14:creationId xmlns:p14="http://schemas.microsoft.com/office/powerpoint/2010/main" val="103395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8" name="Rectangle 1"/>
          <p:cNvSpPr>
            <a:spLocks noChangeArrowheads="1"/>
          </p:cNvSpPr>
          <p:nvPr/>
        </p:nvSpPr>
        <p:spPr bwMode="auto">
          <a:xfrm>
            <a:off x="507249" y="1404073"/>
            <a:ext cx="8397253" cy="1018740"/>
          </a:xfrm>
          <a:prstGeom prst="rect">
            <a:avLst/>
          </a:prstGeom>
          <a:noFill/>
          <a:ln w="9525">
            <a:noFill/>
            <a:miter lim="800000"/>
          </a:ln>
          <a:effectLst/>
        </p:spPr>
        <p:txBody>
          <a:bodyPr wrap="square" anchor="ctr">
            <a:spAutoFit/>
          </a:bodyPr>
          <a:lstStyle/>
          <a:p>
            <a:pPr>
              <a:lnSpc>
                <a:spcPct val="130000"/>
              </a:lnSpc>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从业人数稳步增加，工资总额保持较快增长</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年末</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全国软件和信息技术服务业从业人数</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673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万人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比上年末增加</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万人</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4.7%.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从业人员工资总额</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9086</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亿元</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同比增长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11.8%,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低于上年平均增速</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人均工资增长</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6.8%</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59" y="2697656"/>
            <a:ext cx="7600325" cy="3279328"/>
          </a:xfrm>
          <a:prstGeom prst="rect">
            <a:avLst/>
          </a:prstGeom>
        </p:spPr>
      </p:pic>
    </p:spTree>
    <p:extLst>
      <p:ext uri="{BB962C8B-B14F-4D97-AF65-F5344CB8AC3E}">
        <p14:creationId xmlns:p14="http://schemas.microsoft.com/office/powerpoint/2010/main" val="1726408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8" name="Rectangle 1"/>
          <p:cNvSpPr>
            <a:spLocks noChangeArrowheads="1"/>
          </p:cNvSpPr>
          <p:nvPr/>
        </p:nvSpPr>
        <p:spPr bwMode="auto">
          <a:xfrm>
            <a:off x="507249" y="1222677"/>
            <a:ext cx="8397253" cy="1381532"/>
          </a:xfrm>
          <a:prstGeom prst="rect">
            <a:avLst/>
          </a:prstGeom>
          <a:noFill/>
          <a:ln w="9525">
            <a:noFill/>
            <a:miter lim="800000"/>
          </a:ln>
          <a:effectLst/>
        </p:spPr>
        <p:txBody>
          <a:bodyPr wrap="square" anchor="ctr">
            <a:spAutoFit/>
          </a:bodyPr>
          <a:lstStyle/>
          <a:p>
            <a:pPr>
              <a:lnSpc>
                <a:spcPct val="130000"/>
              </a:lnSpc>
              <a:defRPr/>
            </a:pPr>
            <a:r>
              <a:rPr lang="zh-CN" altLang="en-US" sz="1600" b="1" dirty="0">
                <a:effectLst/>
                <a:latin typeface="微软雅黑" panose="020B0503020204020204" pitchFamily="34" charset="-122"/>
                <a:ea typeface="微软雅黑" panose="020B0503020204020204" pitchFamily="34" charset="-122"/>
              </a:rPr>
              <a:t>从业人员年内首次下降，工资总额加快增长</a:t>
            </a:r>
            <a:endParaRPr lang="en-US" altLang="zh-CN" sz="1600" b="1" dirty="0">
              <a:effectLst/>
              <a:latin typeface="微软雅黑" panose="020B0503020204020204" pitchFamily="34" charset="-122"/>
              <a:ea typeface="微软雅黑" panose="020B0503020204020204" pitchFamily="34" charset="-122"/>
            </a:endParaRPr>
          </a:p>
          <a:p>
            <a:pPr>
              <a:lnSpc>
                <a:spcPct val="130000"/>
              </a:lnSpc>
              <a:defRPr/>
            </a:pPr>
            <a:r>
              <a:rPr lang="en-US" altLang="zh-CN" sz="1600" b="1" dirty="0">
                <a:latin typeface="微软雅黑" panose="020B0503020204020204" pitchFamily="34" charset="-122"/>
                <a:ea typeface="微软雅黑" panose="020B0503020204020204" pitchFamily="34" charset="-122"/>
              </a:rPr>
              <a:t>2021</a:t>
            </a:r>
            <a:r>
              <a:rPr lang="zh-CN" altLang="en-US" sz="1600" b="1"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1-11</a:t>
            </a:r>
            <a:r>
              <a:rPr lang="zh-CN" altLang="en-US" sz="1600" dirty="0">
                <a:latin typeface="微软雅黑" panose="020B0503020204020204" pitchFamily="34" charset="-122"/>
                <a:ea typeface="微软雅黑" panose="020B0503020204020204" pitchFamily="34" charset="-122"/>
              </a:rPr>
              <a:t>月份，我国软件业从业人员平均人数</a:t>
            </a:r>
            <a:r>
              <a:rPr lang="en-US" altLang="zh-CN" b="1" dirty="0">
                <a:solidFill>
                  <a:srgbClr val="C00000"/>
                </a:solidFill>
                <a:latin typeface="微软雅黑" panose="020B0503020204020204" pitchFamily="34" charset="-122"/>
                <a:ea typeface="微软雅黑" panose="020B0503020204020204" pitchFamily="34" charset="-122"/>
              </a:rPr>
              <a:t>808</a:t>
            </a:r>
            <a:r>
              <a:rPr lang="zh-CN" altLang="en-US" b="1" dirty="0">
                <a:solidFill>
                  <a:srgbClr val="C00000"/>
                </a:solidFill>
                <a:latin typeface="微软雅黑" panose="020B0503020204020204" pitchFamily="34" charset="-122"/>
                <a:ea typeface="微软雅黑" panose="020B0503020204020204" pitchFamily="34" charset="-122"/>
              </a:rPr>
              <a:t>万人</a:t>
            </a:r>
            <a:r>
              <a:rPr lang="zh-CN" altLang="en-US" sz="1600" dirty="0">
                <a:latin typeface="微软雅黑" panose="020B0503020204020204" pitchFamily="34" charset="-122"/>
                <a:ea typeface="微软雅黑" panose="020B0503020204020204" pitchFamily="34" charset="-122"/>
              </a:rPr>
              <a:t>，同比增长</a:t>
            </a:r>
            <a:r>
              <a:rPr lang="en-US" altLang="zh-CN" sz="1600" dirty="0">
                <a:latin typeface="微软雅黑" panose="020B0503020204020204" pitchFamily="34" charset="-122"/>
                <a:ea typeface="微软雅黑" panose="020B0503020204020204" pitchFamily="34" charset="-122"/>
              </a:rPr>
              <a:t>7.4%</a:t>
            </a:r>
            <a:r>
              <a:rPr lang="zh-CN" altLang="en-US" sz="1600" dirty="0">
                <a:latin typeface="微软雅黑" panose="020B0503020204020204" pitchFamily="34" charset="-122"/>
                <a:ea typeface="微软雅黑" panose="020B0503020204020204" pitchFamily="34" charset="-122"/>
              </a:rPr>
              <a:t>，规模比</a:t>
            </a:r>
            <a:r>
              <a:rPr lang="en-US" altLang="zh-CN" sz="1600" dirty="0">
                <a:latin typeface="微软雅黑" panose="020B0503020204020204" pitchFamily="34" charset="-122"/>
                <a:ea typeface="微软雅黑" panose="020B0503020204020204" pitchFamily="34" charset="-122"/>
              </a:rPr>
              <a:t>1-10</a:t>
            </a:r>
            <a:r>
              <a:rPr lang="zh-CN" altLang="en-US" sz="1600" dirty="0">
                <a:latin typeface="微软雅黑" panose="020B0503020204020204" pitchFamily="34" charset="-122"/>
                <a:ea typeface="微软雅黑" panose="020B0503020204020204" pitchFamily="34" charset="-122"/>
              </a:rPr>
              <a:t>月份减少</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万人。从业人员工资总额同比增长</a:t>
            </a:r>
            <a:r>
              <a:rPr lang="en-US" altLang="zh-CN" sz="1600" dirty="0">
                <a:latin typeface="微软雅黑" panose="020B0503020204020204" pitchFamily="34" charset="-122"/>
                <a:ea typeface="微软雅黑" panose="020B0503020204020204" pitchFamily="34" charset="-122"/>
              </a:rPr>
              <a:t>13.9%</a:t>
            </a:r>
            <a:r>
              <a:rPr lang="zh-CN" altLang="en-US" sz="1600" dirty="0">
                <a:latin typeface="微软雅黑" panose="020B0503020204020204" pitchFamily="34" charset="-122"/>
                <a:ea typeface="微软雅黑" panose="020B0503020204020204" pitchFamily="34" charset="-122"/>
              </a:rPr>
              <a:t>，比</a:t>
            </a:r>
            <a:r>
              <a:rPr lang="en-US" altLang="zh-CN" sz="1600" dirty="0">
                <a:latin typeface="微软雅黑" panose="020B0503020204020204" pitchFamily="34" charset="-122"/>
                <a:ea typeface="微软雅黑" panose="020B0503020204020204" pitchFamily="34" charset="-122"/>
              </a:rPr>
              <a:t>1-10</a:t>
            </a:r>
            <a:r>
              <a:rPr lang="zh-CN" altLang="en-US" sz="1600" dirty="0">
                <a:latin typeface="微软雅黑" panose="020B0503020204020204" pitchFamily="34" charset="-122"/>
                <a:ea typeface="微软雅黑" panose="020B0503020204020204" pitchFamily="34" charset="-122"/>
              </a:rPr>
              <a:t>月份提高</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个百分点，近两年复合增长率为</a:t>
            </a:r>
            <a:r>
              <a:rPr lang="en-US" altLang="zh-CN" sz="1600" dirty="0">
                <a:latin typeface="微软雅黑" panose="020B0503020204020204" pitchFamily="34" charset="-122"/>
                <a:ea typeface="微软雅黑" panose="020B0503020204020204" pitchFamily="34" charset="-122"/>
              </a:rPr>
              <a:t>9.6%</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hlinkClick r:id="rId3"/>
            <a:extLst>
              <a:ext uri="{FF2B5EF4-FFF2-40B4-BE49-F238E27FC236}">
                <a16:creationId xmlns:a16="http://schemas.microsoft.com/office/drawing/2014/main" id="{80FDFD20-ABD0-4E15-9564-C185B05D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938" y="2730213"/>
            <a:ext cx="6524625" cy="3409950"/>
          </a:xfrm>
          <a:prstGeom prst="rect">
            <a:avLst/>
          </a:prstGeom>
        </p:spPr>
      </p:pic>
    </p:spTree>
    <p:extLst>
      <p:ext uri="{BB962C8B-B14F-4D97-AF65-F5344CB8AC3E}">
        <p14:creationId xmlns:p14="http://schemas.microsoft.com/office/powerpoint/2010/main" val="3114956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EEA95D-9D78-4E8E-AAD1-397E8748863E}" type="slidenum">
              <a:rPr lang="zh-CN" altLang="en-US" smtClean="0">
                <a:solidFill>
                  <a:schemeClr val="bg1"/>
                </a:solidFill>
                <a:latin typeface="Book Antiqua" panose="02040602050305030304" pitchFamily="18" charset="0"/>
                <a:ea typeface="微软雅黑" panose="020B0503020204020204" pitchFamily="34" charset="-122"/>
              </a:rPr>
              <a:pPr/>
              <a:t>3</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8195" name="矩形 2"/>
          <p:cNvSpPr>
            <a:spLocks noChangeArrowheads="1"/>
          </p:cNvSpPr>
          <p:nvPr/>
        </p:nvSpPr>
        <p:spPr bwMode="auto">
          <a:xfrm>
            <a:off x="3105150" y="381952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a:latin typeface="Book Antiqua" panose="02040602050305030304" pitchFamily="18" charset="0"/>
                <a:ea typeface="微软雅黑" panose="020B0503020204020204" pitchFamily="34" charset="-122"/>
              </a:rPr>
              <a:t>From Stanford University</a:t>
            </a:r>
            <a:endParaRPr lang="zh-CN" altLang="en-US" sz="2000" b="1">
              <a:latin typeface="Book Antiqua" panose="02040602050305030304" pitchFamily="18" charset="0"/>
              <a:ea typeface="微软雅黑" panose="020B0503020204020204" pitchFamily="34" charset="-122"/>
            </a:endParaRPr>
          </a:p>
        </p:txBody>
      </p:sp>
      <p:sp>
        <p:nvSpPr>
          <p:cNvPr id="8196" name="矩形 3"/>
          <p:cNvSpPr>
            <a:spLocks noChangeArrowheads="1"/>
          </p:cNvSpPr>
          <p:nvPr/>
        </p:nvSpPr>
        <p:spPr bwMode="auto">
          <a:xfrm>
            <a:off x="3098800" y="2349500"/>
            <a:ext cx="4572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0000"/>
                </a:solidFill>
                <a:latin typeface="Book Antiqua" panose="02040602050305030304" pitchFamily="18" charset="0"/>
                <a:ea typeface="微软雅黑" panose="020B0503020204020204" pitchFamily="34" charset="-122"/>
              </a:rPr>
              <a:t>TEN FACTORS  </a:t>
            </a:r>
          </a:p>
          <a:p>
            <a:r>
              <a:rPr lang="en-US" altLang="zh-CN" sz="2800" b="1">
                <a:latin typeface="Book Antiqua" panose="02040602050305030304" pitchFamily="18" charset="0"/>
                <a:ea typeface="微软雅黑" panose="020B0503020204020204" pitchFamily="34" charset="-122"/>
              </a:rPr>
              <a:t>FOR</a:t>
            </a:r>
          </a:p>
          <a:p>
            <a:r>
              <a:rPr lang="en-US" altLang="zh-CN" sz="2800" b="1">
                <a:latin typeface="Book Antiqua" panose="02040602050305030304" pitchFamily="18" charset="0"/>
                <a:ea typeface="微软雅黑" panose="020B0503020204020204" pitchFamily="34" charset="-122"/>
              </a:rPr>
              <a:t>CAREER DECISIONS</a:t>
            </a:r>
            <a:endParaRPr lang="zh-CN" altLang="en-US" sz="2800" b="1">
              <a:latin typeface="Book Antiqua" panose="02040602050305030304" pitchFamily="18" charset="0"/>
              <a:ea typeface="微软雅黑" panose="020B0503020204020204" pitchFamily="34" charset="-122"/>
            </a:endParaRPr>
          </a:p>
        </p:txBody>
      </p:sp>
      <p:sp>
        <p:nvSpPr>
          <p:cNvPr id="8197" name="矩形 4"/>
          <p:cNvSpPr>
            <a:spLocks noChangeArrowheads="1"/>
          </p:cNvSpPr>
          <p:nvPr/>
        </p:nvSpPr>
        <p:spPr bwMode="auto">
          <a:xfrm>
            <a:off x="2636838" y="2349500"/>
            <a:ext cx="6159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latin typeface="Book Antiqua" panose="02040602050305030304" pitchFamily="18" charset="0"/>
                <a:ea typeface="微软雅黑" panose="020B0503020204020204" pitchFamily="34" charset="-122"/>
              </a:rPr>
              <a:t>你可以参照</a:t>
            </a:r>
          </a:p>
        </p:txBody>
      </p:sp>
      <p:sp>
        <p:nvSpPr>
          <p:cNvPr id="8198" name="TextBox 5"/>
          <p:cNvSpPr txBox="1">
            <a:spLocks noChangeArrowheads="1"/>
          </p:cNvSpPr>
          <p:nvPr/>
        </p:nvSpPr>
        <p:spPr bwMode="auto">
          <a:xfrm>
            <a:off x="2708275" y="4273550"/>
            <a:ext cx="3935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Book Antiqua" panose="02040602050305030304" pitchFamily="18" charset="0"/>
                <a:ea typeface="微软雅黑" panose="020B0503020204020204" pitchFamily="34" charset="-122"/>
              </a:rPr>
              <a:t>美国斯坦福大学推荐的择业十因素</a:t>
            </a:r>
          </a:p>
        </p:txBody>
      </p:sp>
    </p:spTree>
    <p:extLst>
      <p:ext uri="{BB962C8B-B14F-4D97-AF65-F5344CB8AC3E}">
        <p14:creationId xmlns:p14="http://schemas.microsoft.com/office/powerpoint/2010/main" val="108050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8" name="Rectangle 1"/>
          <p:cNvSpPr>
            <a:spLocks noChangeArrowheads="1"/>
          </p:cNvSpPr>
          <p:nvPr/>
        </p:nvSpPr>
        <p:spPr bwMode="auto">
          <a:xfrm>
            <a:off x="442913" y="1348358"/>
            <a:ext cx="8397253" cy="2653034"/>
          </a:xfrm>
          <a:prstGeom prst="rect">
            <a:avLst/>
          </a:prstGeom>
          <a:noFill/>
          <a:ln w="9525">
            <a:noFill/>
            <a:miter lim="800000"/>
          </a:ln>
          <a:effectLst/>
        </p:spPr>
        <p:txBody>
          <a:bodyPr wrap="square" anchor="ctr">
            <a:spAutoFit/>
          </a:bodyPr>
          <a:lstStyle/>
          <a:p>
            <a:pPr>
              <a:lnSpc>
                <a:spcPct val="130000"/>
              </a:lnSpc>
              <a:defRPr/>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软件产品收入平稳增长</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年，软件产品收入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26583</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亿元，同比增长</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9.9</a:t>
            </a: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30000"/>
              </a:lnSpc>
              <a:defRPr/>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工业</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软件产品实现收入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2407</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元</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信息技术服务收入较快增长</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年，信息技术服务收入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70128</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元</a:t>
            </a:r>
            <a:endPar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云</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服务、大数据服务共实现收入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10427</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亿元，同比增长</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8.7</a:t>
            </a: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30000"/>
              </a:lnSpc>
              <a:defRPr/>
            </a:pP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集成电路</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设计收入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2797</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亿元，同比增长</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12.0</a:t>
            </a: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30000"/>
              </a:lnSpc>
              <a:defRPr/>
            </a:pP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电子商务</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平台技术服务收入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11044</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亿元，同比增长</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18.5</a:t>
            </a: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信息安全产品和服务收入稳步增长</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年，信息安全产品和服务收入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2038</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元</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defRPr/>
            </a:pPr>
            <a:r>
              <a:rPr lang="zh-CN" altLang="en-US" sz="16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嵌入式</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系统软件收入两位数增长</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年，嵌入式系统软件收入</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9376</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亿</a:t>
            </a:r>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元</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53" y="4001392"/>
            <a:ext cx="4879855" cy="2817813"/>
          </a:xfrm>
          <a:prstGeom prst="rect">
            <a:avLst/>
          </a:prstGeom>
        </p:spPr>
      </p:pic>
    </p:spTree>
    <p:extLst>
      <p:ext uri="{BB962C8B-B14F-4D97-AF65-F5344CB8AC3E}">
        <p14:creationId xmlns:p14="http://schemas.microsoft.com/office/powerpoint/2010/main" val="2735058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pic>
        <p:nvPicPr>
          <p:cNvPr id="4" name="图片 3">
            <a:hlinkClick r:id="rId3"/>
            <a:extLst>
              <a:ext uri="{FF2B5EF4-FFF2-40B4-BE49-F238E27FC236}">
                <a16:creationId xmlns:a16="http://schemas.microsoft.com/office/drawing/2014/main" id="{77EF7704-448C-4EA2-8893-91E345D11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049" y="715963"/>
            <a:ext cx="7029132" cy="2946509"/>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1619" y="3662472"/>
            <a:ext cx="7040562" cy="3110341"/>
          </a:xfrm>
          <a:prstGeom prst="rect">
            <a:avLst/>
          </a:prstGeom>
        </p:spPr>
      </p:pic>
      <p:sp>
        <p:nvSpPr>
          <p:cNvPr id="3" name="矩形 2"/>
          <p:cNvSpPr/>
          <p:nvPr/>
        </p:nvSpPr>
        <p:spPr>
          <a:xfrm>
            <a:off x="601345" y="1344600"/>
            <a:ext cx="8058150" cy="2862322"/>
          </a:xfrm>
          <a:prstGeom prst="rect">
            <a:avLst/>
          </a:prstGeom>
        </p:spPr>
        <p:txBody>
          <a:bodyPr wrap="square">
            <a:spAutoFit/>
          </a:bodyPr>
          <a:lstStyle/>
          <a:p>
            <a:r>
              <a:rPr lang="zh-CN" altLang="en-US" b="1" dirty="0">
                <a:solidFill>
                  <a:srgbClr val="C00000"/>
                </a:solidFill>
              </a:rPr>
              <a:t>软件产品收入保持两位数</a:t>
            </a:r>
            <a:r>
              <a:rPr lang="zh-CN" altLang="en-US" b="1" dirty="0" smtClean="0">
                <a:solidFill>
                  <a:srgbClr val="C00000"/>
                </a:solidFill>
              </a:rPr>
              <a:t>增长</a:t>
            </a:r>
            <a:endParaRPr lang="en-US" altLang="zh-CN" b="1" dirty="0" smtClean="0">
              <a:solidFill>
                <a:srgbClr val="C00000"/>
              </a:solidFill>
            </a:endParaRPr>
          </a:p>
          <a:p>
            <a:r>
              <a:rPr lang="en-US" altLang="zh-CN" dirty="0" smtClean="0"/>
              <a:t>	</a:t>
            </a:r>
            <a:r>
              <a:rPr lang="zh-CN" altLang="en-US" dirty="0" smtClean="0"/>
              <a:t>1</a:t>
            </a:r>
            <a:r>
              <a:rPr lang="zh-CN" altLang="en-US" dirty="0"/>
              <a:t>—8月份，软件产品收入17437亿元，同比增长10.8%，占全行业收入的比重为23.2</a:t>
            </a:r>
            <a:r>
              <a:rPr lang="zh-CN" altLang="en-US" dirty="0" smtClean="0"/>
              <a:t>%</a:t>
            </a:r>
            <a:r>
              <a:rPr lang="en-US" altLang="zh-CN" dirty="0" smtClean="0"/>
              <a:t>	</a:t>
            </a:r>
            <a:endParaRPr lang="zh-CN" altLang="en-US" dirty="0"/>
          </a:p>
          <a:p>
            <a:r>
              <a:rPr lang="zh-CN" altLang="en-US" b="1" dirty="0">
                <a:solidFill>
                  <a:srgbClr val="C00000"/>
                </a:solidFill>
              </a:rPr>
              <a:t>信息技术服务收入较快</a:t>
            </a:r>
            <a:r>
              <a:rPr lang="zh-CN" altLang="en-US" b="1" dirty="0">
                <a:solidFill>
                  <a:srgbClr val="C00000"/>
                </a:solidFill>
              </a:rPr>
              <a:t>增长</a:t>
            </a:r>
            <a:endParaRPr lang="en-US" altLang="zh-CN" b="1" dirty="0">
              <a:solidFill>
                <a:srgbClr val="C00000"/>
              </a:solidFill>
            </a:endParaRPr>
          </a:p>
          <a:p>
            <a:r>
              <a:rPr lang="en-US" altLang="zh-CN" dirty="0"/>
              <a:t>	</a:t>
            </a:r>
            <a:r>
              <a:rPr lang="zh-CN" altLang="en-US" dirty="0" smtClean="0"/>
              <a:t>1</a:t>
            </a:r>
            <a:r>
              <a:rPr lang="zh-CN" altLang="en-US" dirty="0"/>
              <a:t>—8月份，信息技术服务收入50116亿元，同比增长14.8%，在全行业收入中占比为66.7</a:t>
            </a:r>
            <a:r>
              <a:rPr lang="zh-CN" altLang="en-US" dirty="0" smtClean="0"/>
              <a:t>%</a:t>
            </a:r>
            <a:endParaRPr lang="zh-CN" altLang="en-US" dirty="0"/>
          </a:p>
          <a:p>
            <a:r>
              <a:rPr lang="zh-CN" altLang="en-US" b="1" dirty="0">
                <a:solidFill>
                  <a:srgbClr val="C00000"/>
                </a:solidFill>
              </a:rPr>
              <a:t>信息安全收入稳步</a:t>
            </a:r>
            <a:r>
              <a:rPr lang="zh-CN" altLang="en-US" b="1" dirty="0">
                <a:solidFill>
                  <a:srgbClr val="C00000"/>
                </a:solidFill>
              </a:rPr>
              <a:t>增长</a:t>
            </a:r>
            <a:endParaRPr lang="en-US" altLang="zh-CN" b="1" dirty="0">
              <a:solidFill>
                <a:srgbClr val="C00000"/>
              </a:solidFill>
            </a:endParaRPr>
          </a:p>
          <a:p>
            <a:r>
              <a:rPr lang="en-US" altLang="zh-CN" dirty="0"/>
              <a:t>	</a:t>
            </a:r>
            <a:r>
              <a:rPr lang="zh-CN" altLang="en-US" dirty="0" smtClean="0"/>
              <a:t>1</a:t>
            </a:r>
            <a:r>
              <a:rPr lang="zh-CN" altLang="en-US" dirty="0"/>
              <a:t>—8月份，信息安全产品和服务收入1211亿元，同比增长10</a:t>
            </a:r>
            <a:r>
              <a:rPr lang="zh-CN" altLang="en-US" dirty="0" smtClean="0"/>
              <a:t>%</a:t>
            </a:r>
            <a:endParaRPr lang="zh-CN" altLang="en-US" dirty="0"/>
          </a:p>
          <a:p>
            <a:r>
              <a:rPr lang="zh-CN" altLang="en-US" b="1" dirty="0">
                <a:solidFill>
                  <a:srgbClr val="C00000"/>
                </a:solidFill>
              </a:rPr>
              <a:t>嵌入式系统软件收入平稳</a:t>
            </a:r>
            <a:r>
              <a:rPr lang="zh-CN" altLang="en-US" b="1" dirty="0">
                <a:solidFill>
                  <a:srgbClr val="C00000"/>
                </a:solidFill>
              </a:rPr>
              <a:t>增长</a:t>
            </a:r>
            <a:endParaRPr lang="en-US" altLang="zh-CN" b="1" dirty="0">
              <a:solidFill>
                <a:srgbClr val="C00000"/>
              </a:solidFill>
            </a:endParaRPr>
          </a:p>
          <a:p>
            <a:r>
              <a:rPr lang="en-US" altLang="zh-CN" dirty="0"/>
              <a:t>	</a:t>
            </a:r>
            <a:r>
              <a:rPr lang="zh-CN" altLang="en-US" dirty="0" smtClean="0"/>
              <a:t>1</a:t>
            </a:r>
            <a:r>
              <a:rPr lang="zh-CN" altLang="en-US" dirty="0"/>
              <a:t>—8月份，嵌入式系统软件收入6413亿元，同比增长11.7%。</a:t>
            </a:r>
          </a:p>
        </p:txBody>
      </p:sp>
    </p:spTree>
    <p:extLst>
      <p:ext uri="{BB962C8B-B14F-4D97-AF65-F5344CB8AC3E}">
        <p14:creationId xmlns:p14="http://schemas.microsoft.com/office/powerpoint/2010/main" val="8950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3" y="2578246"/>
            <a:ext cx="8516495" cy="3792016"/>
          </a:xfrm>
          <a:prstGeom prst="rect">
            <a:avLst/>
          </a:prstGeom>
        </p:spPr>
      </p:pic>
      <p:sp>
        <p:nvSpPr>
          <p:cNvPr id="5" name="矩形 4"/>
          <p:cNvSpPr/>
          <p:nvPr/>
        </p:nvSpPr>
        <p:spPr>
          <a:xfrm>
            <a:off x="849085" y="1470250"/>
            <a:ext cx="6169232" cy="110799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东部地区保持较快增长，中、西部地区增势突出</a:t>
            </a:r>
          </a:p>
          <a:p>
            <a:r>
              <a:rPr lang="zh-CN" altLang="en-US" dirty="0">
                <a:latin typeface="微软雅黑" panose="020B0503020204020204" pitchFamily="34" charset="-122"/>
                <a:ea typeface="微软雅黑" panose="020B0503020204020204" pitchFamily="34" charset="-122"/>
              </a:rPr>
              <a:t>四个地区软件业务收入在全国总收入中的占比分别为</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82.0%、5.0%、10.7%和2.3%</a:t>
            </a:r>
          </a:p>
        </p:txBody>
      </p:sp>
      <p:sp>
        <p:nvSpPr>
          <p:cNvPr id="6" name="矩形 5"/>
          <p:cNvSpPr/>
          <p:nvPr/>
        </p:nvSpPr>
        <p:spPr>
          <a:xfrm>
            <a:off x="2556521" y="6370262"/>
            <a:ext cx="4910319" cy="461665"/>
          </a:xfrm>
          <a:prstGeom prst="rect">
            <a:avLst/>
          </a:prstGeom>
        </p:spPr>
        <p:txBody>
          <a:bodyPr wrap="none">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年软件业分地区收入增长情况</a:t>
            </a:r>
          </a:p>
        </p:txBody>
      </p:sp>
    </p:spTree>
    <p:extLst>
      <p:ext uri="{BB962C8B-B14F-4D97-AF65-F5344CB8AC3E}">
        <p14:creationId xmlns:p14="http://schemas.microsoft.com/office/powerpoint/2010/main" val="3548520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5" name="矩形 4"/>
          <p:cNvSpPr/>
          <p:nvPr/>
        </p:nvSpPr>
        <p:spPr>
          <a:xfrm>
            <a:off x="849085" y="1470250"/>
            <a:ext cx="7546770" cy="1138773"/>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东北、中、西部地区软件业务收入小幅回落，东部地区增势突出</a:t>
            </a:r>
          </a:p>
          <a:p>
            <a:r>
              <a:rPr lang="zh-CN" altLang="en-US" sz="2000" b="1" dirty="0">
                <a:latin typeface="微软雅黑" panose="020B0503020204020204" pitchFamily="34" charset="-122"/>
                <a:ea typeface="微软雅黑" panose="020B0503020204020204" pitchFamily="34" charset="-122"/>
              </a:rPr>
              <a:t>四个地区软件业务收入在全国总收入中的占比分别</a:t>
            </a:r>
            <a:r>
              <a:rPr lang="zh-CN" altLang="en-US" sz="2000" b="1" dirty="0" smtClean="0">
                <a:latin typeface="微软雅黑" panose="020B0503020204020204" pitchFamily="34" charset="-122"/>
                <a:ea typeface="微软雅黑" panose="020B0503020204020204" pitchFamily="34" charset="-122"/>
              </a:rPr>
              <a:t>为</a:t>
            </a:r>
            <a:endParaRPr lang="en-US" altLang="zh-CN" sz="2000" b="1" dirty="0" smtClean="0">
              <a:latin typeface="微软雅黑" panose="020B0503020204020204" pitchFamily="34" charset="-122"/>
              <a:ea typeface="微软雅黑" panose="020B0503020204020204" pitchFamily="34" charset="-122"/>
            </a:endParaRPr>
          </a:p>
          <a:p>
            <a:r>
              <a:rPr lang="en-US" altLang="zh-CN" sz="28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82.8</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4.8%</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10.1%</a:t>
            </a:r>
            <a:r>
              <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2.3%</a:t>
            </a:r>
            <a:endParaRPr lang="zh-CN" altLang="en-US" sz="3600" b="1" dirty="0">
              <a:solidFill>
                <a:srgbClr val="C00000"/>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85" y="2609023"/>
            <a:ext cx="8247765" cy="3686501"/>
          </a:xfrm>
          <a:prstGeom prst="rect">
            <a:avLst/>
          </a:prstGeom>
        </p:spPr>
      </p:pic>
      <p:sp>
        <p:nvSpPr>
          <p:cNvPr id="4" name="矩形 3"/>
          <p:cNvSpPr/>
          <p:nvPr/>
        </p:nvSpPr>
        <p:spPr>
          <a:xfrm>
            <a:off x="2030832" y="6295524"/>
            <a:ext cx="6032421" cy="461665"/>
          </a:xfrm>
          <a:prstGeom prst="rect">
            <a:avLst/>
          </a:prstGeom>
        </p:spPr>
        <p:txBody>
          <a:bodyPr wrap="none">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1—8</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月份软件业分地区收入增长情况</a:t>
            </a:r>
          </a:p>
        </p:txBody>
      </p:sp>
    </p:spTree>
    <p:extLst>
      <p:ext uri="{BB962C8B-B14F-4D97-AF65-F5344CB8AC3E}">
        <p14:creationId xmlns:p14="http://schemas.microsoft.com/office/powerpoint/2010/main" val="3875090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5" name="矩形 4"/>
          <p:cNvSpPr/>
          <p:nvPr/>
        </p:nvSpPr>
        <p:spPr>
          <a:xfrm>
            <a:off x="877196" y="1291661"/>
            <a:ext cx="7546770" cy="1015663"/>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软件大省收入占比小幅提高，部分中、西部省市增速</a:t>
            </a:r>
            <a:r>
              <a:rPr lang="zh-CN" altLang="en-US" sz="2000" b="1" dirty="0" smtClean="0">
                <a:solidFill>
                  <a:srgbClr val="C00000"/>
                </a:solidFill>
                <a:latin typeface="微软雅黑" panose="020B0503020204020204" pitchFamily="34" charset="-122"/>
                <a:ea typeface="微软雅黑" panose="020B0503020204020204" pitchFamily="34" charset="-122"/>
              </a:rPr>
              <a:t>明显</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年，软件业务收入居前</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名的北京、广东、江苏、山东、浙江共完成收入</a:t>
            </a:r>
            <a:r>
              <a:rPr lang="en-US" altLang="zh-CN" sz="2000" dirty="0">
                <a:latin typeface="微软雅黑" panose="020B0503020204020204" pitchFamily="34" charset="-122"/>
                <a:ea typeface="微软雅黑" panose="020B0503020204020204" pitchFamily="34" charset="-122"/>
              </a:rPr>
              <a:t>74537</a:t>
            </a:r>
            <a:r>
              <a:rPr lang="zh-CN" altLang="en-US" sz="2000" dirty="0">
                <a:latin typeface="微软雅黑" panose="020B0503020204020204" pitchFamily="34" charset="-122"/>
                <a:ea typeface="微软雅黑" panose="020B0503020204020204" pitchFamily="34" charset="-122"/>
              </a:rPr>
              <a:t>亿元，占全国软件业比重的</a:t>
            </a:r>
            <a:r>
              <a:rPr lang="en-US" altLang="zh-CN" sz="2000" b="1" dirty="0">
                <a:solidFill>
                  <a:srgbClr val="C00000"/>
                </a:solidFill>
                <a:latin typeface="Times New Roman" panose="02020603050405020304" pitchFamily="18" charset="0"/>
                <a:cs typeface="Times New Roman" panose="02020603050405020304" pitchFamily="18" charset="0"/>
              </a:rPr>
              <a:t>68.9%</a:t>
            </a:r>
            <a:endParaRPr lang="zh-CN" altLang="en-US" sz="3600" b="1" dirty="0">
              <a:solidFill>
                <a:srgbClr val="C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030832" y="6295524"/>
            <a:ext cx="5487400" cy="461665"/>
          </a:xfrm>
          <a:prstGeom prst="rect">
            <a:avLst/>
          </a:prstGeom>
        </p:spPr>
        <p:txBody>
          <a:bodyPr wrap="none">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年软件业务收入前十省市增长情况</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07" y="2485913"/>
            <a:ext cx="8215643" cy="3658060"/>
          </a:xfrm>
          <a:prstGeom prst="rect">
            <a:avLst/>
          </a:prstGeom>
        </p:spPr>
      </p:pic>
    </p:spTree>
    <p:extLst>
      <p:ext uri="{BB962C8B-B14F-4D97-AF65-F5344CB8AC3E}">
        <p14:creationId xmlns:p14="http://schemas.microsoft.com/office/powerpoint/2010/main" val="848525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5" name="矩形 4"/>
          <p:cNvSpPr/>
          <p:nvPr/>
        </p:nvSpPr>
        <p:spPr>
          <a:xfrm>
            <a:off x="877196" y="1323339"/>
            <a:ext cx="7546770" cy="1015663"/>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软件</a:t>
            </a:r>
            <a:r>
              <a:rPr lang="zh-CN" altLang="en-US" sz="2000" b="1" dirty="0">
                <a:solidFill>
                  <a:srgbClr val="C00000"/>
                </a:solidFill>
                <a:latin typeface="微软雅黑" panose="020B0503020204020204" pitchFamily="34" charset="-122"/>
                <a:ea typeface="微软雅黑" panose="020B0503020204020204" pitchFamily="34" charset="-122"/>
              </a:rPr>
              <a:t>大省收入占比持续提升</a:t>
            </a:r>
          </a:p>
          <a:p>
            <a:r>
              <a:rPr lang="en-US" altLang="zh-CN" sz="2000" b="1" dirty="0">
                <a:latin typeface="微软雅黑" panose="020B0503020204020204" pitchFamily="34" charset="-122"/>
                <a:ea typeface="微软雅黑" panose="020B0503020204020204" pitchFamily="34" charset="-122"/>
              </a:rPr>
              <a:t>1—8</a:t>
            </a:r>
            <a:r>
              <a:rPr lang="zh-CN" altLang="en-US" sz="2000" b="1" dirty="0">
                <a:latin typeface="微软雅黑" panose="020B0503020204020204" pitchFamily="34" charset="-122"/>
                <a:ea typeface="微软雅黑" panose="020B0503020204020204" pitchFamily="34" charset="-122"/>
              </a:rPr>
              <a:t>月份，软件业务收入居前</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名的省份中</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合计</a:t>
            </a:r>
            <a:r>
              <a:rPr lang="zh-CN" altLang="en-US" sz="2000" b="1" dirty="0">
                <a:latin typeface="微软雅黑" panose="020B0503020204020204" pitchFamily="34" charset="-122"/>
                <a:ea typeface="微软雅黑" panose="020B0503020204020204" pitchFamily="34" charset="-122"/>
              </a:rPr>
              <a:t>软件业务收入</a:t>
            </a:r>
            <a:r>
              <a:rPr lang="en-US" altLang="zh-CN" sz="2000" b="1" dirty="0">
                <a:latin typeface="微软雅黑" panose="020B0503020204020204" pitchFamily="34" charset="-122"/>
                <a:ea typeface="微软雅黑" panose="020B0503020204020204" pitchFamily="34" charset="-122"/>
              </a:rPr>
              <a:t>52733</a:t>
            </a:r>
            <a:r>
              <a:rPr lang="zh-CN" altLang="en-US" sz="2000" b="1" dirty="0">
                <a:latin typeface="微软雅黑" panose="020B0503020204020204" pitchFamily="34" charset="-122"/>
                <a:ea typeface="微软雅黑" panose="020B0503020204020204" pitchFamily="34" charset="-122"/>
              </a:rPr>
              <a:t>亿元，占全国比重为</a:t>
            </a:r>
            <a:r>
              <a:rPr lang="en-US" altLang="zh-CN" sz="2000" b="1" dirty="0">
                <a:solidFill>
                  <a:srgbClr val="C00000"/>
                </a:solidFill>
                <a:latin typeface="微软雅黑" panose="020B0503020204020204" pitchFamily="34" charset="-122"/>
                <a:ea typeface="微软雅黑" panose="020B0503020204020204" pitchFamily="34" charset="-122"/>
              </a:rPr>
              <a:t>70.1%</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1476622" y="6336122"/>
            <a:ext cx="6753772" cy="461665"/>
          </a:xfrm>
          <a:prstGeom prst="rect">
            <a:avLst/>
          </a:prstGeom>
        </p:spPr>
        <p:txBody>
          <a:bodyPr wrap="none">
            <a:spAutoFit/>
          </a:bodyPr>
          <a:lstStyle/>
          <a:p>
            <a:r>
              <a:rPr lang="en-US" altLang="zh-CN" sz="2400" dirty="0"/>
              <a:t>2023</a:t>
            </a:r>
            <a:r>
              <a:rPr lang="zh-CN" altLang="en-US" sz="2400" dirty="0"/>
              <a:t>年</a:t>
            </a:r>
            <a:r>
              <a:rPr lang="en-US" altLang="zh-CN" sz="2400" dirty="0"/>
              <a:t>1—8</a:t>
            </a:r>
            <a:r>
              <a:rPr lang="zh-CN" altLang="en-US" sz="2400" dirty="0"/>
              <a:t>月份软件业务收入前十省市增长情况</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2585925"/>
            <a:ext cx="8380328" cy="3745752"/>
          </a:xfrm>
          <a:prstGeom prst="rect">
            <a:avLst/>
          </a:prstGeom>
        </p:spPr>
      </p:pic>
    </p:spTree>
    <p:extLst>
      <p:ext uri="{BB962C8B-B14F-4D97-AF65-F5344CB8AC3E}">
        <p14:creationId xmlns:p14="http://schemas.microsoft.com/office/powerpoint/2010/main" val="26819366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820" y="2415874"/>
            <a:ext cx="6764408" cy="3931893"/>
          </a:xfrm>
          <a:prstGeom prst="rect">
            <a:avLst/>
          </a:prstGeom>
        </p:spPr>
      </p:pic>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软件产业发展现状</a:t>
            </a:r>
            <a:endParaRPr lang="en-US" altLang="zh-CN" dirty="0"/>
          </a:p>
        </p:txBody>
      </p:sp>
      <p:sp>
        <p:nvSpPr>
          <p:cNvPr id="5" name="矩形 4"/>
          <p:cNvSpPr/>
          <p:nvPr/>
        </p:nvSpPr>
        <p:spPr>
          <a:xfrm>
            <a:off x="442913" y="1300479"/>
            <a:ext cx="8744697" cy="1323439"/>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中心城市</a:t>
            </a:r>
            <a:r>
              <a:rPr lang="zh-CN" altLang="en-US" sz="2000" b="1" dirty="0">
                <a:solidFill>
                  <a:srgbClr val="C00000"/>
                </a:solidFill>
                <a:latin typeface="微软雅黑" panose="020B0503020204020204" pitchFamily="34" charset="-122"/>
                <a:ea typeface="微软雅黑" panose="020B0503020204020204" pitchFamily="34" charset="-122"/>
              </a:rPr>
              <a:t>软件业务收入稳步增长，利润总额增速小幅回落</a:t>
            </a:r>
          </a:p>
          <a:p>
            <a:r>
              <a:rPr lang="zh-CN" altLang="en-US" sz="2000" b="1" dirty="0" smtClean="0">
                <a:latin typeface="微软雅黑" panose="020B0503020204020204" pitchFamily="34" charset="-122"/>
                <a:ea typeface="微软雅黑" panose="020B0503020204020204" pitchFamily="34" charset="-122"/>
              </a:rPr>
              <a:t>全国</a:t>
            </a:r>
            <a:r>
              <a:rPr lang="en-US" altLang="zh-CN" sz="2000" b="1" dirty="0">
                <a:latin typeface="微软雅黑" panose="020B0503020204020204" pitchFamily="34" charset="-122"/>
                <a:ea typeface="微软雅黑" panose="020B0503020204020204" pitchFamily="34" charset="-122"/>
              </a:rPr>
              <a:t>15</a:t>
            </a:r>
            <a:r>
              <a:rPr lang="zh-CN" altLang="en-US" sz="2000" b="1" dirty="0">
                <a:latin typeface="微软雅黑" panose="020B0503020204020204" pitchFamily="34" charset="-122"/>
                <a:ea typeface="微软雅黑" panose="020B0503020204020204" pitchFamily="34" charset="-122"/>
              </a:rPr>
              <a:t>个副省级中心城市实现软件业务收入</a:t>
            </a:r>
            <a:r>
              <a:rPr lang="en-US" altLang="zh-CN" sz="2000" b="1" dirty="0">
                <a:latin typeface="微软雅黑" panose="020B0503020204020204" pitchFamily="34" charset="-122"/>
                <a:ea typeface="微软雅黑" panose="020B0503020204020204" pitchFamily="34" charset="-122"/>
              </a:rPr>
              <a:t>53419</a:t>
            </a:r>
            <a:r>
              <a:rPr lang="zh-CN" altLang="en-US" sz="2000" b="1" dirty="0">
                <a:latin typeface="微软雅黑" panose="020B0503020204020204" pitchFamily="34" charset="-122"/>
                <a:ea typeface="微软雅黑" panose="020B0503020204020204" pitchFamily="34" charset="-122"/>
              </a:rPr>
              <a:t>亿</a:t>
            </a:r>
            <a:r>
              <a:rPr lang="zh-CN" altLang="en-US" sz="2000" b="1" dirty="0" smtClean="0">
                <a:latin typeface="微软雅黑" panose="020B0503020204020204" pitchFamily="34" charset="-122"/>
                <a:ea typeface="微软雅黑" panose="020B0503020204020204" pitchFamily="34" charset="-122"/>
              </a:rPr>
              <a:t>元</a:t>
            </a:r>
            <a:endParaRPr lang="en-US" altLang="zh-CN" sz="20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占</a:t>
            </a:r>
            <a:r>
              <a:rPr lang="zh-CN" altLang="en-US" sz="2000" b="1" dirty="0">
                <a:latin typeface="微软雅黑" panose="020B0503020204020204" pitchFamily="34" charset="-122"/>
                <a:ea typeface="微软雅黑" panose="020B0503020204020204" pitchFamily="34" charset="-122"/>
              </a:rPr>
              <a:t>全国软件业的比重为</a:t>
            </a:r>
            <a:r>
              <a:rPr lang="en-US" altLang="zh-CN" sz="2000" b="1" dirty="0">
                <a:solidFill>
                  <a:srgbClr val="C00000"/>
                </a:solidFill>
                <a:latin typeface="微软雅黑" panose="020B0503020204020204" pitchFamily="34" charset="-122"/>
                <a:ea typeface="微软雅黑" panose="020B0503020204020204" pitchFamily="34" charset="-122"/>
              </a:rPr>
              <a:t>49.4</a:t>
            </a:r>
            <a:r>
              <a:rPr lang="en-US" altLang="zh-CN" sz="2000" b="1" dirty="0" smtClean="0">
                <a:solidFill>
                  <a:srgbClr val="C00000"/>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武汉</a:t>
            </a:r>
            <a:r>
              <a:rPr lang="zh-CN" altLang="en-US" sz="2000" b="1" dirty="0">
                <a:latin typeface="微软雅黑" panose="020B0503020204020204" pitchFamily="34" charset="-122"/>
                <a:ea typeface="微软雅黑" panose="020B0503020204020204" pitchFamily="34" charset="-122"/>
              </a:rPr>
              <a:t>、宁波、济南、青岛和沈阳软件业务收入同比增速超过全行业整体水平</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1104995" y="6347767"/>
            <a:ext cx="7334059" cy="461665"/>
          </a:xfrm>
          <a:prstGeom prst="rect">
            <a:avLst/>
          </a:prstGeom>
        </p:spPr>
        <p:txBody>
          <a:bodyPr wrap="none">
            <a:spAutoFit/>
          </a:bodyPr>
          <a:lstStyle/>
          <a:p>
            <a:pPr algn="ct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年前十位副省级中心城市软件业务收入增长情况</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7594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软件产业发展前景</a:t>
            </a:r>
            <a:endParaRPr lang="en-US" altLang="zh-CN" dirty="0"/>
          </a:p>
        </p:txBody>
      </p:sp>
      <p:sp>
        <p:nvSpPr>
          <p:cNvPr id="9" name="Rectangle 5"/>
          <p:cNvSpPr>
            <a:spLocks noChangeArrowheads="1"/>
          </p:cNvSpPr>
          <p:nvPr/>
        </p:nvSpPr>
        <p:spPr bwMode="auto">
          <a:xfrm>
            <a:off x="6345709" y="2721028"/>
            <a:ext cx="1028700" cy="400050"/>
          </a:xfrm>
          <a:prstGeom prst="rect">
            <a:avLst/>
          </a:prstGeom>
          <a:gradFill rotWithShape="0">
            <a:gsLst>
              <a:gs pos="0">
                <a:srgbClr val="00B0F0"/>
              </a:gs>
              <a:gs pos="100000">
                <a:srgbClr val="7FD7F7"/>
              </a:gs>
            </a:gsLst>
            <a:lin ang="0" scaled="1"/>
          </a:gra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chemeClr val="bg1"/>
                </a:solidFill>
                <a:latin typeface="微软雅黑 Light" panose="020B0502040204020203" pitchFamily="34" charset="-122"/>
                <a:ea typeface="微软雅黑 Light" panose="020B0502040204020203" pitchFamily="34" charset="-122"/>
              </a:rPr>
              <a:t>信息技术</a:t>
            </a:r>
          </a:p>
        </p:txBody>
      </p:sp>
      <p:sp>
        <p:nvSpPr>
          <p:cNvPr id="10" name="Freeform 6"/>
          <p:cNvSpPr/>
          <p:nvPr/>
        </p:nvSpPr>
        <p:spPr bwMode="auto">
          <a:xfrm>
            <a:off x="3056013" y="3210969"/>
            <a:ext cx="4333164" cy="2232571"/>
          </a:xfrm>
          <a:custGeom>
            <a:avLst/>
            <a:gdLst>
              <a:gd name="T0" fmla="*/ 0 w 3552"/>
              <a:gd name="T1" fmla="*/ 2147483646 h 1936"/>
              <a:gd name="T2" fmla="*/ 2147483646 w 3552"/>
              <a:gd name="T3" fmla="*/ 2147483646 h 1936"/>
              <a:gd name="T4" fmla="*/ 2147483646 w 3552"/>
              <a:gd name="T5" fmla="*/ 2147483646 h 1936"/>
              <a:gd name="T6" fmla="*/ 2147483646 w 3552"/>
              <a:gd name="T7" fmla="*/ 2147483646 h 1936"/>
              <a:gd name="T8" fmla="*/ 2147483646 w 3552"/>
              <a:gd name="T9" fmla="*/ 2147483646 h 1936"/>
              <a:gd name="T10" fmla="*/ 2147483646 w 3552"/>
              <a:gd name="T11" fmla="*/ 2147483646 h 1936"/>
              <a:gd name="T12" fmla="*/ 2147483646 w 3552"/>
              <a:gd name="T13" fmla="*/ 2147483646 h 1936"/>
              <a:gd name="T14" fmla="*/ 2147483646 w 3552"/>
              <a:gd name="T15" fmla="*/ 2147483646 h 1936"/>
              <a:gd name="T16" fmla="*/ 2147483646 w 3552"/>
              <a:gd name="T17" fmla="*/ 2147483646 h 1936"/>
              <a:gd name="T18" fmla="*/ 2147483646 w 3552"/>
              <a:gd name="T19" fmla="*/ 2147483646 h 1936"/>
              <a:gd name="T20" fmla="*/ 2147483646 w 3552"/>
              <a:gd name="T21" fmla="*/ 2147483646 h 1936"/>
              <a:gd name="T22" fmla="*/ 2147483646 w 3552"/>
              <a:gd name="T23" fmla="*/ 2147483646 h 1936"/>
              <a:gd name="T24" fmla="*/ 2147483646 w 3552"/>
              <a:gd name="T25" fmla="*/ 2147483646 h 1936"/>
              <a:gd name="T26" fmla="*/ 2147483646 w 3552"/>
              <a:gd name="T27" fmla="*/ 2147483646 h 1936"/>
              <a:gd name="T28" fmla="*/ 2147483646 w 3552"/>
              <a:gd name="T29" fmla="*/ 2147483646 h 1936"/>
              <a:gd name="T30" fmla="*/ 2147483646 w 3552"/>
              <a:gd name="T31" fmla="*/ 2147483646 h 1936"/>
              <a:gd name="T32" fmla="*/ 2147483646 w 3552"/>
              <a:gd name="T33" fmla="*/ 2147483646 h 1936"/>
              <a:gd name="T34" fmla="*/ 2147483646 w 3552"/>
              <a:gd name="T35" fmla="*/ 2147483646 h 1936"/>
              <a:gd name="T36" fmla="*/ 2147483646 w 3552"/>
              <a:gd name="T37" fmla="*/ 2147483646 h 1936"/>
              <a:gd name="T38" fmla="*/ 2147483646 w 3552"/>
              <a:gd name="T39" fmla="*/ 2147483646 h 1936"/>
              <a:gd name="T40" fmla="*/ 2147483646 w 3552"/>
              <a:gd name="T41" fmla="*/ 2147483646 h 1936"/>
              <a:gd name="T42" fmla="*/ 2147483646 w 3552"/>
              <a:gd name="T43" fmla="*/ 2147483646 h 1936"/>
              <a:gd name="T44" fmla="*/ 2147483646 w 3552"/>
              <a:gd name="T45" fmla="*/ 2147483646 h 1936"/>
              <a:gd name="T46" fmla="*/ 2147483646 w 3552"/>
              <a:gd name="T47" fmla="*/ 2147483646 h 19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552"/>
              <a:gd name="T73" fmla="*/ 0 h 1936"/>
              <a:gd name="T74" fmla="*/ 3552 w 3552"/>
              <a:gd name="T75" fmla="*/ 1936 h 1936"/>
              <a:gd name="connsiteX0" fmla="*/ 0 w 11066"/>
              <a:gd name="connsiteY0" fmla="*/ 9966 h 9966"/>
              <a:gd name="connsiteX1" fmla="*/ 676 w 11066"/>
              <a:gd name="connsiteY1" fmla="*/ 9470 h 9966"/>
              <a:gd name="connsiteX2" fmla="*/ 1081 w 11066"/>
              <a:gd name="connsiteY2" fmla="*/ 8974 h 9966"/>
              <a:gd name="connsiteX3" fmla="*/ 1351 w 11066"/>
              <a:gd name="connsiteY3" fmla="*/ 8726 h 9966"/>
              <a:gd name="connsiteX4" fmla="*/ 1757 w 11066"/>
              <a:gd name="connsiteY4" fmla="*/ 8230 h 9966"/>
              <a:gd name="connsiteX5" fmla="*/ 2432 w 11066"/>
              <a:gd name="connsiteY5" fmla="*/ 6991 h 9966"/>
              <a:gd name="connsiteX6" fmla="*/ 2568 w 11066"/>
              <a:gd name="connsiteY6" fmla="*/ 6743 h 9966"/>
              <a:gd name="connsiteX7" fmla="*/ 2838 w 11066"/>
              <a:gd name="connsiteY7" fmla="*/ 6247 h 9966"/>
              <a:gd name="connsiteX8" fmla="*/ 3108 w 11066"/>
              <a:gd name="connsiteY8" fmla="*/ 5255 h 9966"/>
              <a:gd name="connsiteX9" fmla="*/ 3784 w 11066"/>
              <a:gd name="connsiteY9" fmla="*/ 4264 h 9966"/>
              <a:gd name="connsiteX10" fmla="*/ 4189 w 11066"/>
              <a:gd name="connsiteY10" fmla="*/ 4016 h 9966"/>
              <a:gd name="connsiteX11" fmla="*/ 4865 w 11066"/>
              <a:gd name="connsiteY11" fmla="*/ 3768 h 9966"/>
              <a:gd name="connsiteX12" fmla="*/ 5541 w 11066"/>
              <a:gd name="connsiteY12" fmla="*/ 3768 h 9966"/>
              <a:gd name="connsiteX13" fmla="*/ 6216 w 11066"/>
              <a:gd name="connsiteY13" fmla="*/ 3768 h 9966"/>
              <a:gd name="connsiteX14" fmla="*/ 6757 w 11066"/>
              <a:gd name="connsiteY14" fmla="*/ 3520 h 9966"/>
              <a:gd name="connsiteX15" fmla="*/ 7162 w 11066"/>
              <a:gd name="connsiteY15" fmla="*/ 2776 h 9966"/>
              <a:gd name="connsiteX16" fmla="*/ 7432 w 11066"/>
              <a:gd name="connsiteY16" fmla="*/ 2280 h 9966"/>
              <a:gd name="connsiteX17" fmla="*/ 7568 w 11066"/>
              <a:gd name="connsiteY17" fmla="*/ 1784 h 9966"/>
              <a:gd name="connsiteX18" fmla="*/ 7838 w 11066"/>
              <a:gd name="connsiteY18" fmla="*/ 1040 h 9966"/>
              <a:gd name="connsiteX19" fmla="*/ 8243 w 11066"/>
              <a:gd name="connsiteY19" fmla="*/ 545 h 9966"/>
              <a:gd name="connsiteX20" fmla="*/ 8784 w 11066"/>
              <a:gd name="connsiteY20" fmla="*/ 297 h 9966"/>
              <a:gd name="connsiteX21" fmla="*/ 9189 w 11066"/>
              <a:gd name="connsiteY21" fmla="*/ 49 h 9966"/>
              <a:gd name="connsiteX22" fmla="*/ 9459 w 11066"/>
              <a:gd name="connsiteY22" fmla="*/ 49 h 9966"/>
              <a:gd name="connsiteX23" fmla="*/ 11066 w 11066"/>
              <a:gd name="connsiteY23" fmla="*/ 1234 h 9966"/>
              <a:gd name="connsiteX0-1" fmla="*/ 0 w 10622"/>
              <a:gd name="connsiteY0-2" fmla="*/ 10000 h 10000"/>
              <a:gd name="connsiteX1-3" fmla="*/ 611 w 10622"/>
              <a:gd name="connsiteY1-4" fmla="*/ 9502 h 10000"/>
              <a:gd name="connsiteX2-5" fmla="*/ 977 w 10622"/>
              <a:gd name="connsiteY2-6" fmla="*/ 9005 h 10000"/>
              <a:gd name="connsiteX3-7" fmla="*/ 1221 w 10622"/>
              <a:gd name="connsiteY3-8" fmla="*/ 8756 h 10000"/>
              <a:gd name="connsiteX4-9" fmla="*/ 1588 w 10622"/>
              <a:gd name="connsiteY4-10" fmla="*/ 8258 h 10000"/>
              <a:gd name="connsiteX5-11" fmla="*/ 2198 w 10622"/>
              <a:gd name="connsiteY5-12" fmla="*/ 7015 h 10000"/>
              <a:gd name="connsiteX6-13" fmla="*/ 2321 w 10622"/>
              <a:gd name="connsiteY6-14" fmla="*/ 6766 h 10000"/>
              <a:gd name="connsiteX7-15" fmla="*/ 2565 w 10622"/>
              <a:gd name="connsiteY7-16" fmla="*/ 6268 h 10000"/>
              <a:gd name="connsiteX8-17" fmla="*/ 2809 w 10622"/>
              <a:gd name="connsiteY8-18" fmla="*/ 5273 h 10000"/>
              <a:gd name="connsiteX9-19" fmla="*/ 3419 w 10622"/>
              <a:gd name="connsiteY9-20" fmla="*/ 4279 h 10000"/>
              <a:gd name="connsiteX10-21" fmla="*/ 3785 w 10622"/>
              <a:gd name="connsiteY10-22" fmla="*/ 4030 h 10000"/>
              <a:gd name="connsiteX11-23" fmla="*/ 4396 w 10622"/>
              <a:gd name="connsiteY11-24" fmla="*/ 3781 h 10000"/>
              <a:gd name="connsiteX12-25" fmla="*/ 5007 w 10622"/>
              <a:gd name="connsiteY12-26" fmla="*/ 3781 h 10000"/>
              <a:gd name="connsiteX13-27" fmla="*/ 5617 w 10622"/>
              <a:gd name="connsiteY13-28" fmla="*/ 3781 h 10000"/>
              <a:gd name="connsiteX14-29" fmla="*/ 6106 w 10622"/>
              <a:gd name="connsiteY14-30" fmla="*/ 3532 h 10000"/>
              <a:gd name="connsiteX15-31" fmla="*/ 6472 w 10622"/>
              <a:gd name="connsiteY15-32" fmla="*/ 2785 h 10000"/>
              <a:gd name="connsiteX16-33" fmla="*/ 6716 w 10622"/>
              <a:gd name="connsiteY16-34" fmla="*/ 2288 h 10000"/>
              <a:gd name="connsiteX17-35" fmla="*/ 6839 w 10622"/>
              <a:gd name="connsiteY17-36" fmla="*/ 1790 h 10000"/>
              <a:gd name="connsiteX18-37" fmla="*/ 7083 w 10622"/>
              <a:gd name="connsiteY18-38" fmla="*/ 1044 h 10000"/>
              <a:gd name="connsiteX19-39" fmla="*/ 7449 w 10622"/>
              <a:gd name="connsiteY19-40" fmla="*/ 547 h 10000"/>
              <a:gd name="connsiteX20-41" fmla="*/ 7938 w 10622"/>
              <a:gd name="connsiteY20-42" fmla="*/ 298 h 10000"/>
              <a:gd name="connsiteX21-43" fmla="*/ 8304 w 10622"/>
              <a:gd name="connsiteY21-44" fmla="*/ 49 h 10000"/>
              <a:gd name="connsiteX22-45" fmla="*/ 8548 w 10622"/>
              <a:gd name="connsiteY22-46" fmla="*/ 49 h 10000"/>
              <a:gd name="connsiteX23-47" fmla="*/ 10622 w 10622"/>
              <a:gd name="connsiteY23-48" fmla="*/ 183 h 10000"/>
              <a:gd name="connsiteX0-49" fmla="*/ 0 w 10783"/>
              <a:gd name="connsiteY0-50" fmla="*/ 10067 h 10067"/>
              <a:gd name="connsiteX1-51" fmla="*/ 611 w 10783"/>
              <a:gd name="connsiteY1-52" fmla="*/ 9569 h 10067"/>
              <a:gd name="connsiteX2-53" fmla="*/ 977 w 10783"/>
              <a:gd name="connsiteY2-54" fmla="*/ 9072 h 10067"/>
              <a:gd name="connsiteX3-55" fmla="*/ 1221 w 10783"/>
              <a:gd name="connsiteY3-56" fmla="*/ 8823 h 10067"/>
              <a:gd name="connsiteX4-57" fmla="*/ 1588 w 10783"/>
              <a:gd name="connsiteY4-58" fmla="*/ 8325 h 10067"/>
              <a:gd name="connsiteX5-59" fmla="*/ 2198 w 10783"/>
              <a:gd name="connsiteY5-60" fmla="*/ 7082 h 10067"/>
              <a:gd name="connsiteX6-61" fmla="*/ 2321 w 10783"/>
              <a:gd name="connsiteY6-62" fmla="*/ 6833 h 10067"/>
              <a:gd name="connsiteX7-63" fmla="*/ 2565 w 10783"/>
              <a:gd name="connsiteY7-64" fmla="*/ 6335 h 10067"/>
              <a:gd name="connsiteX8-65" fmla="*/ 2809 w 10783"/>
              <a:gd name="connsiteY8-66" fmla="*/ 5340 h 10067"/>
              <a:gd name="connsiteX9-67" fmla="*/ 3419 w 10783"/>
              <a:gd name="connsiteY9-68" fmla="*/ 4346 h 10067"/>
              <a:gd name="connsiteX10-69" fmla="*/ 3785 w 10783"/>
              <a:gd name="connsiteY10-70" fmla="*/ 4097 h 10067"/>
              <a:gd name="connsiteX11-71" fmla="*/ 4396 w 10783"/>
              <a:gd name="connsiteY11-72" fmla="*/ 3848 h 10067"/>
              <a:gd name="connsiteX12-73" fmla="*/ 5007 w 10783"/>
              <a:gd name="connsiteY12-74" fmla="*/ 3848 h 10067"/>
              <a:gd name="connsiteX13-75" fmla="*/ 5617 w 10783"/>
              <a:gd name="connsiteY13-76" fmla="*/ 3848 h 10067"/>
              <a:gd name="connsiteX14-77" fmla="*/ 6106 w 10783"/>
              <a:gd name="connsiteY14-78" fmla="*/ 3599 h 10067"/>
              <a:gd name="connsiteX15-79" fmla="*/ 6472 w 10783"/>
              <a:gd name="connsiteY15-80" fmla="*/ 2852 h 10067"/>
              <a:gd name="connsiteX16-81" fmla="*/ 6716 w 10783"/>
              <a:gd name="connsiteY16-82" fmla="*/ 2355 h 10067"/>
              <a:gd name="connsiteX17-83" fmla="*/ 6839 w 10783"/>
              <a:gd name="connsiteY17-84" fmla="*/ 1857 h 10067"/>
              <a:gd name="connsiteX18-85" fmla="*/ 7083 w 10783"/>
              <a:gd name="connsiteY18-86" fmla="*/ 1111 h 10067"/>
              <a:gd name="connsiteX19-87" fmla="*/ 7449 w 10783"/>
              <a:gd name="connsiteY19-88" fmla="*/ 614 h 10067"/>
              <a:gd name="connsiteX20-89" fmla="*/ 7938 w 10783"/>
              <a:gd name="connsiteY20-90" fmla="*/ 365 h 10067"/>
              <a:gd name="connsiteX21-91" fmla="*/ 8304 w 10783"/>
              <a:gd name="connsiteY21-92" fmla="*/ 116 h 10067"/>
              <a:gd name="connsiteX22-93" fmla="*/ 8548 w 10783"/>
              <a:gd name="connsiteY22-94" fmla="*/ 116 h 10067"/>
              <a:gd name="connsiteX23-95" fmla="*/ 10783 w 10783"/>
              <a:gd name="connsiteY23-96" fmla="*/ 68 h 10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Lst>
            <a:rect l="l" t="t" r="r" b="b"/>
            <a:pathLst>
              <a:path w="10783" h="10067">
                <a:moveTo>
                  <a:pt x="0" y="10067"/>
                </a:moveTo>
                <a:cubicBezTo>
                  <a:pt x="224" y="9901"/>
                  <a:pt x="447" y="9735"/>
                  <a:pt x="611" y="9569"/>
                </a:cubicBezTo>
                <a:cubicBezTo>
                  <a:pt x="774" y="9404"/>
                  <a:pt x="875" y="9196"/>
                  <a:pt x="977" y="9072"/>
                </a:cubicBezTo>
                <a:cubicBezTo>
                  <a:pt x="1079" y="8947"/>
                  <a:pt x="1120" y="8947"/>
                  <a:pt x="1221" y="8823"/>
                </a:cubicBezTo>
                <a:cubicBezTo>
                  <a:pt x="1323" y="8698"/>
                  <a:pt x="1425" y="8616"/>
                  <a:pt x="1588" y="8325"/>
                </a:cubicBezTo>
                <a:cubicBezTo>
                  <a:pt x="1750" y="8035"/>
                  <a:pt x="2076" y="7331"/>
                  <a:pt x="2198" y="7082"/>
                </a:cubicBezTo>
                <a:lnTo>
                  <a:pt x="2321" y="6833"/>
                </a:lnTo>
                <a:cubicBezTo>
                  <a:pt x="2381" y="6709"/>
                  <a:pt x="2483" y="6584"/>
                  <a:pt x="2565" y="6335"/>
                </a:cubicBezTo>
                <a:cubicBezTo>
                  <a:pt x="2646" y="6086"/>
                  <a:pt x="2666" y="5672"/>
                  <a:pt x="2809" y="5340"/>
                </a:cubicBezTo>
                <a:cubicBezTo>
                  <a:pt x="2951" y="5009"/>
                  <a:pt x="3257" y="4552"/>
                  <a:pt x="3419" y="4346"/>
                </a:cubicBezTo>
                <a:cubicBezTo>
                  <a:pt x="3582" y="4138"/>
                  <a:pt x="3623" y="4179"/>
                  <a:pt x="3785" y="4097"/>
                </a:cubicBezTo>
                <a:cubicBezTo>
                  <a:pt x="3948" y="4013"/>
                  <a:pt x="4193" y="3889"/>
                  <a:pt x="4396" y="3848"/>
                </a:cubicBezTo>
                <a:cubicBezTo>
                  <a:pt x="4600" y="3806"/>
                  <a:pt x="4803" y="3848"/>
                  <a:pt x="5007" y="3848"/>
                </a:cubicBezTo>
                <a:cubicBezTo>
                  <a:pt x="5211" y="3848"/>
                  <a:pt x="5435" y="3889"/>
                  <a:pt x="5617" y="3848"/>
                </a:cubicBezTo>
                <a:cubicBezTo>
                  <a:pt x="5801" y="3806"/>
                  <a:pt x="5963" y="3765"/>
                  <a:pt x="6106" y="3599"/>
                </a:cubicBezTo>
                <a:cubicBezTo>
                  <a:pt x="6248" y="3432"/>
                  <a:pt x="6371" y="3060"/>
                  <a:pt x="6472" y="2852"/>
                </a:cubicBezTo>
                <a:cubicBezTo>
                  <a:pt x="6574" y="2645"/>
                  <a:pt x="6656" y="2520"/>
                  <a:pt x="6716" y="2355"/>
                </a:cubicBezTo>
                <a:cubicBezTo>
                  <a:pt x="6778" y="2189"/>
                  <a:pt x="6778" y="2065"/>
                  <a:pt x="6839" y="1857"/>
                </a:cubicBezTo>
                <a:cubicBezTo>
                  <a:pt x="6900" y="1650"/>
                  <a:pt x="6981" y="1318"/>
                  <a:pt x="7083" y="1111"/>
                </a:cubicBezTo>
                <a:cubicBezTo>
                  <a:pt x="7184" y="904"/>
                  <a:pt x="7307" y="737"/>
                  <a:pt x="7449" y="614"/>
                </a:cubicBezTo>
                <a:cubicBezTo>
                  <a:pt x="7592" y="489"/>
                  <a:pt x="7795" y="447"/>
                  <a:pt x="7938" y="365"/>
                </a:cubicBezTo>
                <a:cubicBezTo>
                  <a:pt x="8080" y="282"/>
                  <a:pt x="8203" y="157"/>
                  <a:pt x="8304" y="116"/>
                </a:cubicBezTo>
                <a:cubicBezTo>
                  <a:pt x="8406" y="74"/>
                  <a:pt x="8426" y="33"/>
                  <a:pt x="8548" y="116"/>
                </a:cubicBezTo>
                <a:cubicBezTo>
                  <a:pt x="8671" y="198"/>
                  <a:pt x="10600" y="-139"/>
                  <a:pt x="10783" y="68"/>
                </a:cubicBezTo>
              </a:path>
            </a:pathLst>
          </a:custGeom>
          <a:noFill/>
          <a:ln w="19050" cmpd="sng">
            <a:solidFill>
              <a:srgbClr val="FF33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1053" dirty="0"/>
          </a:p>
        </p:txBody>
      </p:sp>
      <p:sp>
        <p:nvSpPr>
          <p:cNvPr id="11" name="Freeform 7"/>
          <p:cNvSpPr/>
          <p:nvPr/>
        </p:nvSpPr>
        <p:spPr bwMode="auto">
          <a:xfrm>
            <a:off x="3252466" y="3758804"/>
            <a:ext cx="3777853" cy="1684734"/>
          </a:xfrm>
          <a:custGeom>
            <a:avLst/>
            <a:gdLst>
              <a:gd name="T0" fmla="*/ 0 w 2848"/>
              <a:gd name="T1" fmla="*/ 2147483646 h 1888"/>
              <a:gd name="T2" fmla="*/ 2147483646 w 2848"/>
              <a:gd name="T3" fmla="*/ 2147483646 h 1888"/>
              <a:gd name="T4" fmla="*/ 2147483646 w 2848"/>
              <a:gd name="T5" fmla="*/ 2147483646 h 1888"/>
              <a:gd name="T6" fmla="*/ 2147483646 w 2848"/>
              <a:gd name="T7" fmla="*/ 2147483646 h 1888"/>
              <a:gd name="T8" fmla="*/ 2147483646 w 2848"/>
              <a:gd name="T9" fmla="*/ 2147483646 h 1888"/>
              <a:gd name="T10" fmla="*/ 2147483646 w 2848"/>
              <a:gd name="T11" fmla="*/ 2147483646 h 1888"/>
              <a:gd name="T12" fmla="*/ 2147483646 w 2848"/>
              <a:gd name="T13" fmla="*/ 2147483646 h 1888"/>
              <a:gd name="T14" fmla="*/ 2147483646 w 2848"/>
              <a:gd name="T15" fmla="*/ 2147483646 h 1888"/>
              <a:gd name="T16" fmla="*/ 2147483646 w 2848"/>
              <a:gd name="T17" fmla="*/ 2147483646 h 1888"/>
              <a:gd name="T18" fmla="*/ 2147483646 w 2848"/>
              <a:gd name="T19" fmla="*/ 2147483646 h 1888"/>
              <a:gd name="T20" fmla="*/ 2147483646 w 2848"/>
              <a:gd name="T21" fmla="*/ 2147483646 h 1888"/>
              <a:gd name="T22" fmla="*/ 2147483646 w 2848"/>
              <a:gd name="T23" fmla="*/ 2147483646 h 1888"/>
              <a:gd name="T24" fmla="*/ 2147483646 w 2848"/>
              <a:gd name="T25" fmla="*/ 2147483646 h 1888"/>
              <a:gd name="T26" fmla="*/ 2147483646 w 2848"/>
              <a:gd name="T27" fmla="*/ 2147483646 h 1888"/>
              <a:gd name="T28" fmla="*/ 2147483646 w 2848"/>
              <a:gd name="T29" fmla="*/ 2147483646 h 1888"/>
              <a:gd name="T30" fmla="*/ 2147483646 w 2848"/>
              <a:gd name="T31" fmla="*/ 2147483646 h 1888"/>
              <a:gd name="T32" fmla="*/ 2147483646 w 2848"/>
              <a:gd name="T33" fmla="*/ 2147483646 h 1888"/>
              <a:gd name="T34" fmla="*/ 2147483646 w 2848"/>
              <a:gd name="T35" fmla="*/ 2147483646 h 1888"/>
              <a:gd name="T36" fmla="*/ 2147483646 w 2848"/>
              <a:gd name="T37" fmla="*/ 2147483646 h 1888"/>
              <a:gd name="T38" fmla="*/ 2147483646 w 2848"/>
              <a:gd name="T39" fmla="*/ 2147483646 h 1888"/>
              <a:gd name="T40" fmla="*/ 2147483646 w 2848"/>
              <a:gd name="T41" fmla="*/ 2147483646 h 1888"/>
              <a:gd name="T42" fmla="*/ 2147483646 w 2848"/>
              <a:gd name="T43" fmla="*/ 2147483646 h 1888"/>
              <a:gd name="T44" fmla="*/ 2147483646 w 2848"/>
              <a:gd name="T45" fmla="*/ 2147483646 h 1888"/>
              <a:gd name="T46" fmla="*/ 2147483646 w 2848"/>
              <a:gd name="T47" fmla="*/ 2147483646 h 1888"/>
              <a:gd name="T48" fmla="*/ 2147483646 w 2848"/>
              <a:gd name="T49" fmla="*/ 2147483646 h 1888"/>
              <a:gd name="T50" fmla="*/ 2147483646 w 2848"/>
              <a:gd name="T51" fmla="*/ 2147483646 h 18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48"/>
              <a:gd name="T79" fmla="*/ 0 h 1888"/>
              <a:gd name="T80" fmla="*/ 2848 w 2848"/>
              <a:gd name="T81" fmla="*/ 1888 h 188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48" h="1888">
                <a:moveTo>
                  <a:pt x="0" y="1888"/>
                </a:moveTo>
                <a:cubicBezTo>
                  <a:pt x="96" y="1872"/>
                  <a:pt x="192" y="1856"/>
                  <a:pt x="240" y="1840"/>
                </a:cubicBezTo>
                <a:cubicBezTo>
                  <a:pt x="288" y="1824"/>
                  <a:pt x="264" y="1808"/>
                  <a:pt x="288" y="1792"/>
                </a:cubicBezTo>
                <a:cubicBezTo>
                  <a:pt x="312" y="1776"/>
                  <a:pt x="344" y="1768"/>
                  <a:pt x="384" y="1744"/>
                </a:cubicBezTo>
                <a:cubicBezTo>
                  <a:pt x="424" y="1720"/>
                  <a:pt x="488" y="1680"/>
                  <a:pt x="528" y="1648"/>
                </a:cubicBezTo>
                <a:cubicBezTo>
                  <a:pt x="568" y="1616"/>
                  <a:pt x="592" y="1584"/>
                  <a:pt x="624" y="1552"/>
                </a:cubicBezTo>
                <a:cubicBezTo>
                  <a:pt x="656" y="1520"/>
                  <a:pt x="688" y="1496"/>
                  <a:pt x="720" y="1456"/>
                </a:cubicBezTo>
                <a:cubicBezTo>
                  <a:pt x="752" y="1416"/>
                  <a:pt x="792" y="1352"/>
                  <a:pt x="816" y="1312"/>
                </a:cubicBezTo>
                <a:cubicBezTo>
                  <a:pt x="840" y="1272"/>
                  <a:pt x="848" y="1256"/>
                  <a:pt x="864" y="1216"/>
                </a:cubicBezTo>
                <a:cubicBezTo>
                  <a:pt x="880" y="1176"/>
                  <a:pt x="888" y="1120"/>
                  <a:pt x="912" y="1072"/>
                </a:cubicBezTo>
                <a:cubicBezTo>
                  <a:pt x="936" y="1024"/>
                  <a:pt x="976" y="992"/>
                  <a:pt x="1008" y="928"/>
                </a:cubicBezTo>
                <a:cubicBezTo>
                  <a:pt x="1040" y="864"/>
                  <a:pt x="1072" y="760"/>
                  <a:pt x="1104" y="688"/>
                </a:cubicBezTo>
                <a:cubicBezTo>
                  <a:pt x="1136" y="616"/>
                  <a:pt x="1176" y="568"/>
                  <a:pt x="1200" y="496"/>
                </a:cubicBezTo>
                <a:cubicBezTo>
                  <a:pt x="1224" y="424"/>
                  <a:pt x="1224" y="312"/>
                  <a:pt x="1248" y="256"/>
                </a:cubicBezTo>
                <a:cubicBezTo>
                  <a:pt x="1272" y="200"/>
                  <a:pt x="1312" y="184"/>
                  <a:pt x="1344" y="160"/>
                </a:cubicBezTo>
                <a:cubicBezTo>
                  <a:pt x="1376" y="136"/>
                  <a:pt x="1416" y="128"/>
                  <a:pt x="1440" y="112"/>
                </a:cubicBezTo>
                <a:cubicBezTo>
                  <a:pt x="1464" y="96"/>
                  <a:pt x="1472" y="80"/>
                  <a:pt x="1488" y="64"/>
                </a:cubicBezTo>
                <a:cubicBezTo>
                  <a:pt x="1504" y="48"/>
                  <a:pt x="1504" y="24"/>
                  <a:pt x="1536" y="16"/>
                </a:cubicBezTo>
                <a:cubicBezTo>
                  <a:pt x="1568" y="8"/>
                  <a:pt x="1624" y="0"/>
                  <a:pt x="1680" y="16"/>
                </a:cubicBezTo>
                <a:cubicBezTo>
                  <a:pt x="1736" y="32"/>
                  <a:pt x="1808" y="72"/>
                  <a:pt x="1872" y="112"/>
                </a:cubicBezTo>
                <a:cubicBezTo>
                  <a:pt x="1936" y="152"/>
                  <a:pt x="2000" y="208"/>
                  <a:pt x="2064" y="256"/>
                </a:cubicBezTo>
                <a:cubicBezTo>
                  <a:pt x="2128" y="304"/>
                  <a:pt x="2192" y="352"/>
                  <a:pt x="2256" y="400"/>
                </a:cubicBezTo>
                <a:cubicBezTo>
                  <a:pt x="2320" y="448"/>
                  <a:pt x="2376" y="512"/>
                  <a:pt x="2448" y="544"/>
                </a:cubicBezTo>
                <a:cubicBezTo>
                  <a:pt x="2520" y="576"/>
                  <a:pt x="2624" y="576"/>
                  <a:pt x="2688" y="592"/>
                </a:cubicBezTo>
                <a:cubicBezTo>
                  <a:pt x="2752" y="608"/>
                  <a:pt x="2816" y="632"/>
                  <a:pt x="2832" y="640"/>
                </a:cubicBezTo>
                <a:cubicBezTo>
                  <a:pt x="2848" y="648"/>
                  <a:pt x="2792" y="640"/>
                  <a:pt x="2784" y="640"/>
                </a:cubicBezTo>
              </a:path>
            </a:pathLst>
          </a:custGeom>
          <a:noFill/>
          <a:ln w="19050" cmpd="sng">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sz="1053" dirty="0"/>
          </a:p>
        </p:txBody>
      </p:sp>
      <p:sp>
        <p:nvSpPr>
          <p:cNvPr id="12" name="Line 8"/>
          <p:cNvSpPr>
            <a:spLocks noChangeShapeType="1"/>
          </p:cNvSpPr>
          <p:nvPr/>
        </p:nvSpPr>
        <p:spPr bwMode="auto">
          <a:xfrm>
            <a:off x="2810743" y="5623322"/>
            <a:ext cx="4563666" cy="0"/>
          </a:xfrm>
          <a:prstGeom prst="line">
            <a:avLst/>
          </a:prstGeom>
          <a:noFill/>
          <a:ln w="19050">
            <a:solidFill>
              <a:srgbClr val="009ADD"/>
            </a:solidFill>
            <a:round/>
            <a:tailEnd type="triangle" w="med" len="med"/>
          </a:ln>
          <a:effectLst>
            <a:outerShdw dist="92457" dir="956724"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sz="1053"/>
          </a:p>
        </p:txBody>
      </p:sp>
      <p:sp>
        <p:nvSpPr>
          <p:cNvPr id="13" name="Rectangle 9"/>
          <p:cNvSpPr>
            <a:spLocks noChangeArrowheads="1"/>
          </p:cNvSpPr>
          <p:nvPr/>
        </p:nvSpPr>
        <p:spPr bwMode="auto">
          <a:xfrm>
            <a:off x="1510581" y="2966753"/>
            <a:ext cx="1177529" cy="792050"/>
          </a:xfrm>
          <a:prstGeom prst="rect">
            <a:avLst/>
          </a:prstGeom>
          <a:no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chemeClr val="tx1">
                    <a:lumMod val="75000"/>
                    <a:lumOff val="25000"/>
                  </a:schemeClr>
                </a:solidFill>
                <a:latin typeface="微软雅黑 Light" panose="020B0502040204020203" pitchFamily="34" charset="-122"/>
                <a:ea typeface="微软雅黑 Light" panose="020B0502040204020203" pitchFamily="34" charset="-122"/>
              </a:rPr>
              <a:t>产业发展对</a:t>
            </a:r>
          </a:p>
          <a:p>
            <a:pPr algn="ctr" eaLnBrk="1" hangingPunct="1">
              <a:buFont typeface="Arial" panose="020B0604020202020204" pitchFamily="34" charset="0"/>
              <a:buNone/>
            </a:pPr>
            <a:r>
              <a:rPr lang="zh-CN" altLang="en-US" sz="2000" dirty="0">
                <a:solidFill>
                  <a:schemeClr val="tx1">
                    <a:lumMod val="75000"/>
                    <a:lumOff val="25000"/>
                  </a:schemeClr>
                </a:solidFill>
                <a:latin typeface="微软雅黑 Light" panose="020B0502040204020203" pitchFamily="34" charset="-122"/>
                <a:ea typeface="微软雅黑 Light" panose="020B0502040204020203" pitchFamily="34" charset="-122"/>
              </a:rPr>
              <a:t>社会的影响</a:t>
            </a:r>
          </a:p>
        </p:txBody>
      </p:sp>
      <p:sp>
        <p:nvSpPr>
          <p:cNvPr id="14" name="Rectangle 10"/>
          <p:cNvSpPr>
            <a:spLocks noChangeArrowheads="1"/>
          </p:cNvSpPr>
          <p:nvPr/>
        </p:nvSpPr>
        <p:spPr bwMode="auto">
          <a:xfrm>
            <a:off x="7644085" y="5377458"/>
            <a:ext cx="589359" cy="392907"/>
          </a:xfrm>
          <a:prstGeom prst="rect">
            <a:avLst/>
          </a:prstGeom>
          <a:no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20" dirty="0">
                <a:solidFill>
                  <a:schemeClr val="tx1">
                    <a:lumMod val="75000"/>
                    <a:lumOff val="25000"/>
                  </a:schemeClr>
                </a:solidFill>
                <a:latin typeface="微软雅黑 Light" panose="020B0502040204020203" pitchFamily="34" charset="-122"/>
                <a:ea typeface="微软雅黑 Light" panose="020B0502040204020203" pitchFamily="34" charset="-122"/>
              </a:rPr>
              <a:t>时间</a:t>
            </a:r>
          </a:p>
        </p:txBody>
      </p:sp>
      <p:sp>
        <p:nvSpPr>
          <p:cNvPr id="15" name="Line 11"/>
          <p:cNvSpPr>
            <a:spLocks noChangeShapeType="1"/>
          </p:cNvSpPr>
          <p:nvPr/>
        </p:nvSpPr>
        <p:spPr bwMode="auto">
          <a:xfrm>
            <a:off x="4822899" y="3611167"/>
            <a:ext cx="0" cy="2012156"/>
          </a:xfrm>
          <a:prstGeom prst="line">
            <a:avLst/>
          </a:prstGeom>
          <a:ln w="12700">
            <a:solidFill>
              <a:srgbClr val="7F7F7F"/>
            </a:solidFill>
            <a:prstDash val="das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zh-CN" altLang="en-US" sz="1053"/>
          </a:p>
        </p:txBody>
      </p:sp>
      <p:sp>
        <p:nvSpPr>
          <p:cNvPr id="16" name="Line 12"/>
          <p:cNvSpPr>
            <a:spLocks noChangeShapeType="1"/>
          </p:cNvSpPr>
          <p:nvPr/>
        </p:nvSpPr>
        <p:spPr bwMode="auto">
          <a:xfrm>
            <a:off x="5901606" y="3512344"/>
            <a:ext cx="0" cy="2110979"/>
          </a:xfrm>
          <a:prstGeom prst="line">
            <a:avLst/>
          </a:prstGeom>
          <a:ln w="12700">
            <a:solidFill>
              <a:srgbClr val="7F7F7F"/>
            </a:solidFill>
            <a:prstDash val="das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zh-CN" altLang="en-US" sz="1053"/>
          </a:p>
        </p:txBody>
      </p:sp>
      <p:sp>
        <p:nvSpPr>
          <p:cNvPr id="17" name="Rectangle 13"/>
          <p:cNvSpPr>
            <a:spLocks noChangeArrowheads="1"/>
          </p:cNvSpPr>
          <p:nvPr/>
        </p:nvSpPr>
        <p:spPr bwMode="auto">
          <a:xfrm>
            <a:off x="4577632" y="5672137"/>
            <a:ext cx="636985" cy="196454"/>
          </a:xfrm>
          <a:prstGeom prst="rect">
            <a:avLst/>
          </a:prstGeom>
          <a:solidFill>
            <a:schemeClr val="bg1"/>
          </a:soli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1260" dirty="0">
                <a:latin typeface="微软雅黑 Light" panose="020B0502040204020203" pitchFamily="34" charset="-122"/>
                <a:ea typeface="微软雅黑 Light" panose="020B0502040204020203" pitchFamily="34" charset="-122"/>
              </a:rPr>
              <a:t>2020</a:t>
            </a:r>
          </a:p>
        </p:txBody>
      </p:sp>
      <p:sp>
        <p:nvSpPr>
          <p:cNvPr id="18" name="Rectangle 14"/>
          <p:cNvSpPr>
            <a:spLocks noChangeArrowheads="1"/>
          </p:cNvSpPr>
          <p:nvPr/>
        </p:nvSpPr>
        <p:spPr bwMode="auto">
          <a:xfrm>
            <a:off x="5656337" y="5720953"/>
            <a:ext cx="540544" cy="98822"/>
          </a:xfrm>
          <a:prstGeom prst="rect">
            <a:avLst/>
          </a:prstGeom>
          <a:solidFill>
            <a:schemeClr val="bg1"/>
          </a:soli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1260" dirty="0">
                <a:latin typeface="微软雅黑 Light" panose="020B0502040204020203" pitchFamily="34" charset="-122"/>
                <a:ea typeface="微软雅黑 Light" panose="020B0502040204020203" pitchFamily="34" charset="-122"/>
              </a:rPr>
              <a:t>2050</a:t>
            </a:r>
          </a:p>
        </p:txBody>
      </p:sp>
      <p:sp>
        <p:nvSpPr>
          <p:cNvPr id="19" name="Line 15"/>
          <p:cNvSpPr>
            <a:spLocks noChangeShapeType="1"/>
          </p:cNvSpPr>
          <p:nvPr/>
        </p:nvSpPr>
        <p:spPr bwMode="auto">
          <a:xfrm flipV="1">
            <a:off x="4282356" y="3562351"/>
            <a:ext cx="0" cy="2060972"/>
          </a:xfrm>
          <a:prstGeom prst="line">
            <a:avLst/>
          </a:prstGeom>
          <a:ln w="12700">
            <a:solidFill>
              <a:srgbClr val="7F7F7F"/>
            </a:solidFill>
            <a:prstDash val="dash"/>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zh-CN" altLang="en-US" sz="1053"/>
          </a:p>
        </p:txBody>
      </p:sp>
      <p:sp>
        <p:nvSpPr>
          <p:cNvPr id="20" name="Rectangle 16"/>
          <p:cNvSpPr>
            <a:spLocks noChangeArrowheads="1"/>
          </p:cNvSpPr>
          <p:nvPr/>
        </p:nvSpPr>
        <p:spPr bwMode="auto">
          <a:xfrm>
            <a:off x="4001072" y="5681240"/>
            <a:ext cx="539353" cy="196454"/>
          </a:xfrm>
          <a:prstGeom prst="rect">
            <a:avLst/>
          </a:prstGeom>
          <a:solidFill>
            <a:schemeClr val="bg1"/>
          </a:soli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60" dirty="0">
                <a:latin typeface="微软雅黑 Light" panose="020B0502040204020203" pitchFamily="34" charset="-122"/>
                <a:ea typeface="微软雅黑 Light" panose="020B0502040204020203" pitchFamily="34" charset="-122"/>
              </a:rPr>
              <a:t>2010</a:t>
            </a:r>
          </a:p>
        </p:txBody>
      </p:sp>
      <p:sp>
        <p:nvSpPr>
          <p:cNvPr id="21" name="Line 17"/>
          <p:cNvSpPr>
            <a:spLocks noChangeShapeType="1"/>
          </p:cNvSpPr>
          <p:nvPr/>
        </p:nvSpPr>
        <p:spPr bwMode="auto">
          <a:xfrm>
            <a:off x="5116984" y="3317082"/>
            <a:ext cx="392907" cy="686991"/>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053"/>
          </a:p>
        </p:txBody>
      </p:sp>
      <p:sp>
        <p:nvSpPr>
          <p:cNvPr id="22" name="Oval 18"/>
          <p:cNvSpPr>
            <a:spLocks noChangeArrowheads="1"/>
          </p:cNvSpPr>
          <p:nvPr/>
        </p:nvSpPr>
        <p:spPr bwMode="auto">
          <a:xfrm>
            <a:off x="4675263" y="2914650"/>
            <a:ext cx="1107282" cy="457200"/>
          </a:xfrm>
          <a:prstGeom prst="ellipse">
            <a:avLst/>
          </a:prstGeom>
          <a:solidFill>
            <a:srgbClr val="7FD7F7"/>
          </a:solidFill>
          <a:ln w="9525">
            <a:solidFill>
              <a:srgbClr val="7FD7F7"/>
            </a:solidFill>
            <a:rou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620" dirty="0">
                <a:solidFill>
                  <a:schemeClr val="bg1"/>
                </a:solidFill>
                <a:latin typeface="微软雅黑 Light" panose="020B0502040204020203" pitchFamily="34" charset="-122"/>
                <a:ea typeface="微软雅黑 Light" panose="020B0502040204020203" pitchFamily="34" charset="-122"/>
              </a:rPr>
              <a:t>人工智能</a:t>
            </a:r>
          </a:p>
        </p:txBody>
      </p:sp>
      <p:sp>
        <p:nvSpPr>
          <p:cNvPr id="23" name="Oval 19"/>
          <p:cNvSpPr>
            <a:spLocks noChangeArrowheads="1"/>
          </p:cNvSpPr>
          <p:nvPr/>
        </p:nvSpPr>
        <p:spPr bwMode="auto">
          <a:xfrm>
            <a:off x="2908375" y="3463529"/>
            <a:ext cx="1331119" cy="594122"/>
          </a:xfrm>
          <a:prstGeom prst="ellipse">
            <a:avLst/>
          </a:prstGeom>
          <a:solidFill>
            <a:srgbClr val="00B0F0"/>
          </a:solidFill>
          <a:ln w="9525">
            <a:solidFill>
              <a:srgbClr val="009ADD"/>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053" dirty="0">
                <a:solidFill>
                  <a:schemeClr val="bg1"/>
                </a:solidFill>
                <a:latin typeface="微软雅黑 Light" panose="020B0502040204020203" pitchFamily="34" charset="-122"/>
                <a:ea typeface="微软雅黑 Light" panose="020B0502040204020203" pitchFamily="34" charset="-122"/>
              </a:rPr>
              <a:t>基于物理学的</a:t>
            </a:r>
          </a:p>
          <a:p>
            <a:pPr algn="ctr" eaLnBrk="1" hangingPunct="1">
              <a:buFont typeface="Arial" panose="020B0604020202020204" pitchFamily="34" charset="0"/>
              <a:buNone/>
            </a:pPr>
            <a:r>
              <a:rPr lang="zh-CN" altLang="en-US" sz="1053" dirty="0">
                <a:solidFill>
                  <a:schemeClr val="bg1"/>
                </a:solidFill>
                <a:latin typeface="微软雅黑 Light" panose="020B0502040204020203" pitchFamily="34" charset="-122"/>
                <a:ea typeface="微软雅黑 Light" panose="020B0502040204020203" pitchFamily="34" charset="-122"/>
              </a:rPr>
              <a:t>数字电子技术</a:t>
            </a:r>
          </a:p>
        </p:txBody>
      </p:sp>
      <p:sp>
        <p:nvSpPr>
          <p:cNvPr id="24" name="Line 20"/>
          <p:cNvSpPr>
            <a:spLocks noChangeShapeType="1"/>
          </p:cNvSpPr>
          <p:nvPr/>
        </p:nvSpPr>
        <p:spPr bwMode="auto">
          <a:xfrm>
            <a:off x="3694188" y="3954067"/>
            <a:ext cx="245269" cy="785813"/>
          </a:xfrm>
          <a:prstGeom prst="line">
            <a:avLst/>
          </a:prstGeom>
          <a:noFill/>
          <a:ln w="19050">
            <a:solidFill>
              <a:schemeClr val="accent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sz="1053" dirty="0"/>
          </a:p>
        </p:txBody>
      </p:sp>
      <p:sp>
        <p:nvSpPr>
          <p:cNvPr id="25" name="Line 21"/>
          <p:cNvSpPr>
            <a:spLocks noChangeShapeType="1"/>
          </p:cNvSpPr>
          <p:nvPr/>
        </p:nvSpPr>
        <p:spPr bwMode="auto">
          <a:xfrm flipV="1">
            <a:off x="2810743" y="2628900"/>
            <a:ext cx="0" cy="2994422"/>
          </a:xfrm>
          <a:prstGeom prst="line">
            <a:avLst/>
          </a:prstGeom>
          <a:noFill/>
          <a:ln w="19050">
            <a:solidFill>
              <a:srgbClr val="009ADD"/>
            </a:solidFill>
            <a:rou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sz="1053"/>
          </a:p>
        </p:txBody>
      </p:sp>
      <p:sp>
        <p:nvSpPr>
          <p:cNvPr id="26" name="Rectangle 22"/>
          <p:cNvSpPr>
            <a:spLocks noChangeArrowheads="1"/>
          </p:cNvSpPr>
          <p:nvPr/>
        </p:nvSpPr>
        <p:spPr bwMode="auto">
          <a:xfrm>
            <a:off x="6411193" y="3829050"/>
            <a:ext cx="971550" cy="400050"/>
          </a:xfrm>
          <a:prstGeom prst="rect">
            <a:avLst/>
          </a:prstGeom>
          <a:gradFill rotWithShape="0">
            <a:gsLst>
              <a:gs pos="0">
                <a:srgbClr val="00B0F0"/>
              </a:gs>
              <a:gs pos="100000">
                <a:srgbClr val="7FD7F7"/>
              </a:gs>
            </a:gsLst>
            <a:lin ang="0" scaled="1"/>
          </a:gra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dirty="0">
                <a:solidFill>
                  <a:schemeClr val="bg1"/>
                </a:solidFill>
                <a:latin typeface="微软雅黑 Light" panose="020B0502040204020203" pitchFamily="34" charset="-122"/>
                <a:ea typeface="微软雅黑 Light" panose="020B0502040204020203" pitchFamily="34" charset="-122"/>
              </a:rPr>
              <a:t>生物技术</a:t>
            </a:r>
          </a:p>
        </p:txBody>
      </p:sp>
      <p:sp>
        <p:nvSpPr>
          <p:cNvPr id="27" name="矩形 26"/>
          <p:cNvSpPr/>
          <p:nvPr/>
        </p:nvSpPr>
        <p:spPr>
          <a:xfrm>
            <a:off x="1213924" y="1591628"/>
            <a:ext cx="8211122" cy="497957"/>
          </a:xfrm>
          <a:prstGeom prst="rect">
            <a:avLst/>
          </a:prstGeom>
        </p:spPr>
        <p:txBody>
          <a:bodyPr wrap="square">
            <a:spAutoFit/>
          </a:bodyPr>
          <a:lstStyle/>
          <a:p>
            <a:pPr>
              <a:lnSpc>
                <a:spcPct val="120000"/>
              </a:lnSpc>
            </a:pPr>
            <a:r>
              <a:rPr lang="zh-CN" altLang="en-US" sz="2400" b="1" dirty="0">
                <a:solidFill>
                  <a:srgbClr val="009ADD"/>
                </a:solidFill>
                <a:latin typeface="微软雅黑" panose="020B0503020204020204" pitchFamily="34" charset="-122"/>
                <a:ea typeface="微软雅黑" panose="020B0503020204020204" pitchFamily="34" charset="-122"/>
              </a:rPr>
              <a:t>发展前景：对未来</a:t>
            </a:r>
            <a:r>
              <a:rPr lang="en-US" altLang="zh-CN" sz="2400" b="1" dirty="0">
                <a:solidFill>
                  <a:srgbClr val="009ADD"/>
                </a:solidFill>
                <a:latin typeface="微软雅黑" panose="020B0503020204020204" pitchFamily="34" charset="-122"/>
                <a:ea typeface="微软雅黑" panose="020B0503020204020204" pitchFamily="34" charset="-122"/>
              </a:rPr>
              <a:t>50</a:t>
            </a:r>
            <a:r>
              <a:rPr lang="zh-CN" altLang="en-US" sz="2400" b="1" dirty="0">
                <a:solidFill>
                  <a:srgbClr val="009ADD"/>
                </a:solidFill>
                <a:latin typeface="微软雅黑" panose="020B0503020204020204" pitchFamily="34" charset="-122"/>
                <a:ea typeface="微软雅黑" panose="020B0503020204020204" pitchFamily="34" charset="-122"/>
              </a:rPr>
              <a:t>年技术发展趋势的猜测</a:t>
            </a:r>
          </a:p>
        </p:txBody>
      </p:sp>
    </p:spTree>
    <p:extLst>
      <p:ext uri="{BB962C8B-B14F-4D97-AF65-F5344CB8AC3E}">
        <p14:creationId xmlns:p14="http://schemas.microsoft.com/office/powerpoint/2010/main" val="420060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软件产业发展前景</a:t>
            </a:r>
            <a:endParaRPr lang="en-US" altLang="zh-CN" dirty="0"/>
          </a:p>
        </p:txBody>
      </p:sp>
      <p:sp>
        <p:nvSpPr>
          <p:cNvPr id="29" name="矩形 28"/>
          <p:cNvSpPr/>
          <p:nvPr/>
        </p:nvSpPr>
        <p:spPr>
          <a:xfrm>
            <a:off x="777507" y="1809836"/>
            <a:ext cx="8211122" cy="497957"/>
          </a:xfrm>
          <a:prstGeom prst="rect">
            <a:avLst/>
          </a:prstGeom>
        </p:spPr>
        <p:txBody>
          <a:bodyPr wrap="square">
            <a:spAutoFit/>
          </a:bodyPr>
          <a:lstStyle/>
          <a:p>
            <a:pPr>
              <a:lnSpc>
                <a:spcPct val="120000"/>
              </a:lnSpc>
            </a:pPr>
            <a:r>
              <a:rPr lang="zh-CN" altLang="en-US" sz="2400" dirty="0">
                <a:solidFill>
                  <a:srgbClr val="009ADD"/>
                </a:solidFill>
                <a:latin typeface="微软雅黑" panose="020B0503020204020204" pitchFamily="34" charset="-122"/>
                <a:ea typeface="微软雅黑" panose="020B0503020204020204" pitchFamily="34" charset="-122"/>
              </a:rPr>
              <a:t>发展前景：政策支持</a:t>
            </a:r>
          </a:p>
        </p:txBody>
      </p:sp>
      <p:sp>
        <p:nvSpPr>
          <p:cNvPr id="30" name="文本框 29"/>
          <p:cNvSpPr txBox="1"/>
          <p:nvPr/>
        </p:nvSpPr>
        <p:spPr>
          <a:xfrm>
            <a:off x="777506" y="2659757"/>
            <a:ext cx="7794993" cy="2400657"/>
          </a:xfrm>
          <a:prstGeom prst="rect">
            <a:avLst/>
          </a:prstGeom>
          <a:noFill/>
        </p:spPr>
        <p:txBody>
          <a:bodyPr wrap="square" rtlCol="0">
            <a:spAutoFit/>
          </a:bodyPr>
          <a:lstStyle/>
          <a:p>
            <a:pPr indent="411480">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随着互联网的快速发展</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以及国家日益重视软件安全</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国内软件产业发展迅速</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与此同时</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中央和地方政府继续加大对软件行业的支持</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中共中央关于制定国民经济和社会发展第十四个五年规划和二〇三五年远景目标的建议</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中国制造</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2025》</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国家信息化发展战略纲要</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新一代人工智能发展规划</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等政策相继推出。</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215041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软件产业现状与前景</a:t>
            </a:r>
            <a:endParaRPr lang="en-US" altLang="zh-CN" b="0" dirty="0"/>
          </a:p>
        </p:txBody>
      </p:sp>
      <p:sp>
        <p:nvSpPr>
          <p:cNvPr id="7171" name="Rectangle 3"/>
          <p:cNvSpPr>
            <a:spLocks noGrp="1" noChangeArrowheads="1"/>
          </p:cNvSpPr>
          <p:nvPr>
            <p:ph type="body" idx="1"/>
          </p:nvPr>
        </p:nvSpPr>
        <p:spPr/>
        <p:txBody>
          <a:bodyPr/>
          <a:lstStyle/>
          <a:p>
            <a:r>
              <a:rPr lang="zh-CN" altLang="en-US" dirty="0"/>
              <a:t>软件产业发展前景</a:t>
            </a:r>
            <a:endParaRPr lang="en-US" altLang="zh-CN" dirty="0"/>
          </a:p>
        </p:txBody>
      </p:sp>
      <p:sp>
        <p:nvSpPr>
          <p:cNvPr id="8" name="灯片编号占位符 6"/>
          <p:cNvSpPr txBox="1">
            <a:spLocks/>
          </p:cNvSpPr>
          <p:nvPr/>
        </p:nvSpPr>
        <p:spPr>
          <a:xfrm>
            <a:off x="446813" y="665021"/>
            <a:ext cx="0" cy="0"/>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eaLnBrk="1" fontAlgn="base" hangingPunct="1">
              <a:spcBef>
                <a:spcPct val="0"/>
              </a:spcBef>
              <a:spcAft>
                <a:spcPct val="0"/>
              </a:spcAft>
              <a:buFont typeface="Arial" panose="020B0604020202020204" pitchFamily="34" charset="0"/>
              <a:buNone/>
              <a:defRPr sz="2000" kern="1200">
                <a:solidFill>
                  <a:schemeClr val="bg1"/>
                </a:solidFill>
                <a:latin typeface="Book Antiqua" panose="02040602050305030304" pitchFamily="18"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p>
        </p:txBody>
      </p:sp>
      <p:sp>
        <p:nvSpPr>
          <p:cNvPr id="9" name="矩形 8"/>
          <p:cNvSpPr/>
          <p:nvPr/>
        </p:nvSpPr>
        <p:spPr>
          <a:xfrm>
            <a:off x="850244" y="1799449"/>
            <a:ext cx="8211122" cy="497957"/>
          </a:xfrm>
          <a:prstGeom prst="rect">
            <a:avLst/>
          </a:prstGeom>
        </p:spPr>
        <p:txBody>
          <a:bodyPr wrap="square">
            <a:spAutoFit/>
          </a:bodyPr>
          <a:lstStyle/>
          <a:p>
            <a:pPr>
              <a:lnSpc>
                <a:spcPct val="120000"/>
              </a:lnSpc>
            </a:pPr>
            <a:r>
              <a:rPr lang="zh-CN" altLang="en-US" sz="2400" b="1" dirty="0">
                <a:solidFill>
                  <a:srgbClr val="009ADD"/>
                </a:solidFill>
                <a:latin typeface="微软雅黑" panose="020B0503020204020204" pitchFamily="34" charset="-122"/>
                <a:ea typeface="微软雅黑" panose="020B0503020204020204" pitchFamily="34" charset="-122"/>
              </a:rPr>
              <a:t>发展前景：中国软件行业处于高速发展成长期</a:t>
            </a:r>
          </a:p>
        </p:txBody>
      </p:sp>
      <p:sp>
        <p:nvSpPr>
          <p:cNvPr id="10" name="文本框 9"/>
          <p:cNvSpPr txBox="1"/>
          <p:nvPr/>
        </p:nvSpPr>
        <p:spPr>
          <a:xfrm>
            <a:off x="850243" y="2649369"/>
            <a:ext cx="7952605" cy="2809936"/>
          </a:xfrm>
          <a:prstGeom prst="rect">
            <a:avLst/>
          </a:prstGeom>
          <a:noFill/>
        </p:spPr>
        <p:txBody>
          <a:bodyPr wrap="square" rtlCol="0">
            <a:spAutoFit/>
          </a:bodyPr>
          <a:lstStyle/>
          <a:p>
            <a:pPr indent="411480">
              <a:lnSpc>
                <a:spcPct val="150000"/>
              </a:lnSpc>
              <a:defRPr/>
            </a:pP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当前</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全球软件行业正处于成长期向成熟期转变的阶段</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而中国的软件行业正处于高速发展的成长期</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随着中国软件行业的逐渐成熟</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软件及 </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服务收入将持续提高</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发展空间广阔</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中国企业用户的 </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需求已从基于信息系统的基础构建应用转变成基于自身业务发展构建应用</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伴随着这种改变</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连接应用软件和底层操作软件之间的软件基础平台产品呈现出旺盛的需求</a:t>
            </a:r>
          </a:p>
        </p:txBody>
      </p:sp>
    </p:spTree>
    <p:extLst>
      <p:ext uri="{BB962C8B-B14F-4D97-AF65-F5344CB8AC3E}">
        <p14:creationId xmlns:p14="http://schemas.microsoft.com/office/powerpoint/2010/main" val="506207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0AA7AB-4CD9-4919-B657-CE7D0B462A89}" type="slidenum">
              <a:rPr lang="zh-CN" altLang="en-US" smtClean="0">
                <a:solidFill>
                  <a:schemeClr val="bg1"/>
                </a:solidFill>
                <a:latin typeface="Book Antiqua" panose="02040602050305030304" pitchFamily="18" charset="0"/>
                <a:ea typeface="微软雅黑" panose="020B0503020204020204" pitchFamily="34" charset="-122"/>
              </a:rPr>
              <a:pPr/>
              <a:t>4</a:t>
            </a:fld>
            <a:endParaRPr lang="zh-CN" altLang="en-US">
              <a:solidFill>
                <a:schemeClr val="bg1"/>
              </a:solidFill>
              <a:latin typeface="Book Antiqua" panose="02040602050305030304" pitchFamily="18" charset="0"/>
              <a:ea typeface="微软雅黑" panose="020B0503020204020204" pitchFamily="34" charset="-122"/>
            </a:endParaRPr>
          </a:p>
        </p:txBody>
      </p:sp>
      <p:pic>
        <p:nvPicPr>
          <p:cNvPr id="3"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864122" y="1401891"/>
            <a:ext cx="2447738" cy="4117727"/>
          </a:xfrm>
          <a:prstGeom prst="rect">
            <a:avLst/>
          </a:prstGeom>
          <a:noFill/>
          <a:ln>
            <a:noFill/>
          </a:ln>
          <a:effectLst/>
        </p:spPr>
      </p:pic>
      <p:sp>
        <p:nvSpPr>
          <p:cNvPr id="10244" name="Text Box 6"/>
          <p:cNvSpPr txBox="1">
            <a:spLocks noChangeArrowheads="1"/>
          </p:cNvSpPr>
          <p:nvPr/>
        </p:nvSpPr>
        <p:spPr bwMode="auto">
          <a:xfrm>
            <a:off x="3395663" y="1714500"/>
            <a:ext cx="3962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600" b="1">
                <a:solidFill>
                  <a:srgbClr val="C00000"/>
                </a:solidFill>
                <a:latin typeface="Book Antiqua" panose="02040602050305030304" pitchFamily="18" charset="0"/>
                <a:ea typeface="微软雅黑" panose="020B0503020204020204" pitchFamily="34" charset="-122"/>
              </a:rPr>
              <a:t>职位</a:t>
            </a:r>
          </a:p>
        </p:txBody>
      </p:sp>
      <p:sp>
        <p:nvSpPr>
          <p:cNvPr id="10245" name="矩形 4"/>
          <p:cNvSpPr>
            <a:spLocks noChangeArrowheads="1"/>
          </p:cNvSpPr>
          <p:nvPr/>
        </p:nvSpPr>
        <p:spPr bwMode="auto">
          <a:xfrm>
            <a:off x="4489450" y="2659063"/>
            <a:ext cx="1774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latin typeface="Book Antiqua" panose="02040602050305030304" pitchFamily="18" charset="0"/>
                <a:ea typeface="微软雅黑" panose="020B0503020204020204" pitchFamily="34" charset="-122"/>
              </a:rPr>
              <a:t>POSITION</a:t>
            </a:r>
            <a:endParaRPr lang="zh-CN" altLang="en-US" sz="2400" b="1">
              <a:latin typeface="Book Antiqua" panose="02040602050305030304" pitchFamily="18" charset="0"/>
              <a:ea typeface="微软雅黑" panose="020B0503020204020204" pitchFamily="34" charset="-122"/>
            </a:endParaRPr>
          </a:p>
        </p:txBody>
      </p:sp>
      <p:sp>
        <p:nvSpPr>
          <p:cNvPr id="10246" name="Text Box 7"/>
          <p:cNvSpPr txBox="1">
            <a:spLocks noChangeArrowheads="1"/>
          </p:cNvSpPr>
          <p:nvPr/>
        </p:nvSpPr>
        <p:spPr bwMode="auto">
          <a:xfrm>
            <a:off x="4527550" y="3473450"/>
            <a:ext cx="3746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latin typeface="Book Antiqua" panose="02040602050305030304" pitchFamily="18" charset="0"/>
                <a:ea typeface="微软雅黑" panose="020B0503020204020204" pitchFamily="34" charset="-122"/>
              </a:rPr>
              <a:t>你想找什么职位？</a:t>
            </a:r>
          </a:p>
        </p:txBody>
      </p:sp>
      <p:sp>
        <p:nvSpPr>
          <p:cNvPr id="7" name="矩形 6"/>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Book Antiqua" panose="02040602050305030304" pitchFamily="18" charset="0"/>
                <a:ea typeface="微软雅黑" panose="020B0503020204020204" pitchFamily="34" charset="-122"/>
              </a:rPr>
              <a:t>FACTOR 1</a:t>
            </a:r>
            <a:endParaRPr lang="zh-CN" altLang="en-US" dirty="0">
              <a:solidFill>
                <a:schemeClr val="bg1"/>
              </a:solidFill>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2112514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4BE4F8-1BF9-4035-99D4-9F18B4031317}"/>
              </a:ext>
            </a:extLst>
          </p:cNvPr>
          <p:cNvSpPr>
            <a:spLocks noGrp="1"/>
          </p:cNvSpPr>
          <p:nvPr>
            <p:ph type="sldNum" sz="quarter" idx="10"/>
          </p:nvPr>
        </p:nvSpPr>
        <p:spPr/>
        <p:txBody>
          <a:bodyPr/>
          <a:lstStyle/>
          <a:p>
            <a:pPr>
              <a:defRPr/>
            </a:pPr>
            <a:fld id="{34688030-AEB3-4C20-83D0-D052D4D9BCD0}" type="slidenum">
              <a:rPr lang="zh-CN" altLang="en-US" smtClean="0"/>
              <a:pPr>
                <a:defRPr/>
              </a:pPr>
              <a:t>40</a:t>
            </a:fld>
            <a:endParaRPr lang="zh-CN" altLang="en-US"/>
          </a:p>
        </p:txBody>
      </p:sp>
      <p:sp>
        <p:nvSpPr>
          <p:cNvPr id="3" name="Rectangle 2">
            <a:extLst>
              <a:ext uri="{FF2B5EF4-FFF2-40B4-BE49-F238E27FC236}">
                <a16:creationId xmlns:a16="http://schemas.microsoft.com/office/drawing/2014/main" id="{0AE75A9D-F29D-4E2C-AC66-73E1FD30FD8D}"/>
              </a:ext>
            </a:extLst>
          </p:cNvPr>
          <p:cNvSpPr txBox="1">
            <a:spLocks noChangeArrowheads="1"/>
          </p:cNvSpPr>
          <p:nvPr/>
        </p:nvSpPr>
        <p:spPr>
          <a:xfrm>
            <a:off x="1287463" y="0"/>
            <a:ext cx="6988175" cy="601663"/>
          </a:xfrm>
          <a:prstGeom prst="rect">
            <a:avLst/>
          </a:prstGeom>
        </p:spPr>
        <p:txBody>
          <a:bodyPr/>
          <a:lstStyle>
            <a:lvl1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9pPr>
          </a:lstStyle>
          <a:p>
            <a:r>
              <a:rPr lang="zh-CN" altLang="en-US" sz="3200" kern="0" dirty="0"/>
              <a:t>软件工程知识体系</a:t>
            </a:r>
            <a:endParaRPr lang="en-US" altLang="zh-CN" sz="3200" b="0" kern="0" dirty="0"/>
          </a:p>
        </p:txBody>
      </p:sp>
      <p:pic>
        <p:nvPicPr>
          <p:cNvPr id="4" name="图片 3">
            <a:extLst>
              <a:ext uri="{FF2B5EF4-FFF2-40B4-BE49-F238E27FC236}">
                <a16:creationId xmlns:a16="http://schemas.microsoft.com/office/drawing/2014/main" id="{94C42863-518C-4778-BC1B-1766CC130BED}"/>
              </a:ext>
            </a:extLst>
          </p:cNvPr>
          <p:cNvPicPr>
            <a:picLocks noChangeAspect="1"/>
          </p:cNvPicPr>
          <p:nvPr/>
        </p:nvPicPr>
        <p:blipFill>
          <a:blip r:embed="rId2"/>
          <a:stretch>
            <a:fillRect/>
          </a:stretch>
        </p:blipFill>
        <p:spPr>
          <a:xfrm>
            <a:off x="317020" y="601663"/>
            <a:ext cx="3357594" cy="4236823"/>
          </a:xfrm>
          <a:prstGeom prst="rect">
            <a:avLst/>
          </a:prstGeom>
        </p:spPr>
      </p:pic>
      <p:pic>
        <p:nvPicPr>
          <p:cNvPr id="5" name="图片 4">
            <a:extLst>
              <a:ext uri="{FF2B5EF4-FFF2-40B4-BE49-F238E27FC236}">
                <a16:creationId xmlns:a16="http://schemas.microsoft.com/office/drawing/2014/main" id="{5CC41F01-A2B7-4CD8-B510-8AE32CE28C78}"/>
              </a:ext>
            </a:extLst>
          </p:cNvPr>
          <p:cNvPicPr>
            <a:picLocks noChangeAspect="1"/>
          </p:cNvPicPr>
          <p:nvPr/>
        </p:nvPicPr>
        <p:blipFill>
          <a:blip r:embed="rId3"/>
          <a:stretch>
            <a:fillRect/>
          </a:stretch>
        </p:blipFill>
        <p:spPr>
          <a:xfrm>
            <a:off x="-34725" y="3060553"/>
            <a:ext cx="9144000" cy="3568729"/>
          </a:xfrm>
          <a:prstGeom prst="rect">
            <a:avLst/>
          </a:prstGeom>
        </p:spPr>
      </p:pic>
    </p:spTree>
    <p:extLst>
      <p:ext uri="{BB962C8B-B14F-4D97-AF65-F5344CB8AC3E}">
        <p14:creationId xmlns:p14="http://schemas.microsoft.com/office/powerpoint/2010/main" val="21237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75714A-DA79-4C06-A781-384A733C915E}" type="slidenum">
              <a:rPr lang="zh-CN" altLang="en-US" smtClean="0">
                <a:solidFill>
                  <a:schemeClr val="bg1"/>
                </a:solidFill>
                <a:latin typeface="Book Antiqua" panose="02040602050305030304" pitchFamily="18" charset="0"/>
                <a:ea typeface="微软雅黑" panose="020B0503020204020204" pitchFamily="34" charset="-122"/>
              </a:rPr>
              <a:pPr/>
              <a:t>41</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5" name="Rectangle 2"/>
          <p:cNvSpPr txBox="1">
            <a:spLocks noChangeArrowheads="1"/>
          </p:cNvSpPr>
          <p:nvPr/>
        </p:nvSpPr>
        <p:spPr>
          <a:xfrm>
            <a:off x="1287463" y="0"/>
            <a:ext cx="6988175" cy="601663"/>
          </a:xfrm>
          <a:prstGeom prst="rect">
            <a:avLst/>
          </a:prstGeom>
        </p:spPr>
        <p:txBody>
          <a:bodyPr/>
          <a:lstStyle>
            <a:lvl1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3600" b="1">
                <a:solidFill>
                  <a:schemeClr val="tx1"/>
                </a:solidFill>
                <a:latin typeface="Impact" pitchFamily="34" charset="0"/>
                <a:ea typeface="微软雅黑" pitchFamily="34"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6pPr>
            <a:lvl7pPr marL="18288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7pPr>
            <a:lvl8pPr marL="22860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8pPr>
            <a:lvl9pPr marL="2743200" indent="-914400" algn="l" rtl="0" fontAlgn="base">
              <a:lnSpc>
                <a:spcPct val="90000"/>
              </a:lnSpc>
              <a:spcBef>
                <a:spcPct val="0"/>
              </a:spcBef>
              <a:spcAft>
                <a:spcPct val="0"/>
              </a:spcAft>
              <a:defRPr sz="4400">
                <a:solidFill>
                  <a:schemeClr val="tx1"/>
                </a:solidFill>
                <a:latin typeface="Calibri Light" charset="0"/>
                <a:ea typeface="宋体" pitchFamily="2" charset="-122"/>
                <a:sym typeface="Calibri Light" charset="0"/>
              </a:defRPr>
            </a:lvl9pPr>
          </a:lstStyle>
          <a:p>
            <a:r>
              <a:rPr lang="zh-CN" altLang="en-US" sz="3200" kern="0" dirty="0"/>
              <a:t>软件工程知识体系</a:t>
            </a:r>
            <a:endParaRPr lang="en-US" altLang="zh-CN" sz="3200" b="0" kern="0" dirty="0"/>
          </a:p>
        </p:txBody>
      </p:sp>
      <p:pic>
        <p:nvPicPr>
          <p:cNvPr id="3" name="图片 2"/>
          <p:cNvPicPr>
            <a:picLocks noChangeAspect="1"/>
          </p:cNvPicPr>
          <p:nvPr/>
        </p:nvPicPr>
        <p:blipFill>
          <a:blip r:embed="rId3"/>
          <a:stretch>
            <a:fillRect/>
          </a:stretch>
        </p:blipFill>
        <p:spPr>
          <a:xfrm>
            <a:off x="5397760" y="761002"/>
            <a:ext cx="1629553" cy="2026291"/>
          </a:xfrm>
          <a:prstGeom prst="rect">
            <a:avLst/>
          </a:prstGeom>
          <a:ln w="19050">
            <a:solidFill>
              <a:srgbClr val="C00000"/>
            </a:solidFill>
          </a:ln>
        </p:spPr>
      </p:pic>
      <p:pic>
        <p:nvPicPr>
          <p:cNvPr id="8" name="图片 1"/>
          <p:cNvPicPr>
            <a:picLocks noChangeAspect="1"/>
          </p:cNvPicPr>
          <p:nvPr/>
        </p:nvPicPr>
        <p:blipFill>
          <a:blip r:embed="rId4">
            <a:extLst>
              <a:ext uri="{28A0092B-C50C-407E-A947-70E740481C1C}">
                <a14:useLocalDpi xmlns:a14="http://schemas.microsoft.com/office/drawing/2010/main" val="0"/>
              </a:ext>
            </a:extLst>
          </a:blip>
          <a:srcRect t="1030"/>
          <a:stretch>
            <a:fillRect/>
          </a:stretch>
        </p:blipFill>
        <p:spPr bwMode="auto">
          <a:xfrm>
            <a:off x="1299" y="601663"/>
            <a:ext cx="3279775"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1074" y="2946633"/>
            <a:ext cx="5862926" cy="2803620"/>
          </a:xfrm>
          <a:prstGeom prst="rect">
            <a:avLst/>
          </a:prstGeom>
          <a:noFill/>
          <a:ln>
            <a:noFill/>
          </a:ln>
          <a:effectLst>
            <a:reflection endPos="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921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42</a:t>
            </a:fld>
            <a:endParaRPr lang="zh-CN" altLang="en-US"/>
          </a:p>
        </p:txBody>
      </p:sp>
      <p:pic>
        <p:nvPicPr>
          <p:cNvPr id="3" name="图片 2"/>
          <p:cNvPicPr>
            <a:picLocks noChangeAspect="1"/>
          </p:cNvPicPr>
          <p:nvPr/>
        </p:nvPicPr>
        <p:blipFill>
          <a:blip r:embed="rId3"/>
          <a:stretch>
            <a:fillRect/>
          </a:stretch>
        </p:blipFill>
        <p:spPr>
          <a:xfrm>
            <a:off x="0" y="746695"/>
            <a:ext cx="3947839" cy="6003468"/>
          </a:xfrm>
          <a:prstGeom prst="rect">
            <a:avLst/>
          </a:prstGeom>
        </p:spPr>
      </p:pic>
      <p:pic>
        <p:nvPicPr>
          <p:cNvPr id="4" name="图片 3"/>
          <p:cNvPicPr>
            <a:picLocks noChangeAspect="1"/>
          </p:cNvPicPr>
          <p:nvPr/>
        </p:nvPicPr>
        <p:blipFill>
          <a:blip r:embed="rId4"/>
          <a:stretch>
            <a:fillRect/>
          </a:stretch>
        </p:blipFill>
        <p:spPr>
          <a:xfrm>
            <a:off x="3678526" y="649973"/>
            <a:ext cx="5314692" cy="1823063"/>
          </a:xfrm>
          <a:prstGeom prst="rect">
            <a:avLst/>
          </a:prstGeom>
        </p:spPr>
      </p:pic>
      <p:pic>
        <p:nvPicPr>
          <p:cNvPr id="5" name="图片 4"/>
          <p:cNvPicPr>
            <a:picLocks noChangeAspect="1"/>
          </p:cNvPicPr>
          <p:nvPr/>
        </p:nvPicPr>
        <p:blipFill>
          <a:blip r:embed="rId5"/>
          <a:stretch>
            <a:fillRect/>
          </a:stretch>
        </p:blipFill>
        <p:spPr>
          <a:xfrm>
            <a:off x="3678526" y="2473036"/>
            <a:ext cx="4873192" cy="2619948"/>
          </a:xfrm>
          <a:prstGeom prst="rect">
            <a:avLst/>
          </a:prstGeom>
        </p:spPr>
      </p:pic>
    </p:spTree>
    <p:extLst>
      <p:ext uri="{BB962C8B-B14F-4D97-AF65-F5344CB8AC3E}">
        <p14:creationId xmlns:p14="http://schemas.microsoft.com/office/powerpoint/2010/main" val="1730349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0F947B-07CA-4000-BA19-4D97E8D34448}"/>
              </a:ext>
            </a:extLst>
          </p:cNvPr>
          <p:cNvSpPr>
            <a:spLocks noGrp="1"/>
          </p:cNvSpPr>
          <p:nvPr>
            <p:ph type="sldNum" sz="quarter" idx="10"/>
          </p:nvPr>
        </p:nvSpPr>
        <p:spPr/>
        <p:txBody>
          <a:bodyPr/>
          <a:lstStyle/>
          <a:p>
            <a:pPr>
              <a:defRPr/>
            </a:pPr>
            <a:fld id="{34688030-AEB3-4C20-83D0-D052D4D9BCD0}" type="slidenum">
              <a:rPr lang="zh-CN" altLang="en-US" smtClean="0"/>
              <a:pPr>
                <a:defRPr/>
              </a:pPr>
              <a:t>43</a:t>
            </a:fld>
            <a:endParaRPr lang="zh-CN" altLang="en-US"/>
          </a:p>
        </p:txBody>
      </p:sp>
      <p:pic>
        <p:nvPicPr>
          <p:cNvPr id="4" name="图片 3">
            <a:extLst>
              <a:ext uri="{FF2B5EF4-FFF2-40B4-BE49-F238E27FC236}">
                <a16:creationId xmlns:a16="http://schemas.microsoft.com/office/drawing/2014/main" id="{9E0E7153-7316-413B-A016-F0533F497D67}"/>
              </a:ext>
            </a:extLst>
          </p:cNvPr>
          <p:cNvPicPr>
            <a:picLocks noChangeAspect="1"/>
          </p:cNvPicPr>
          <p:nvPr/>
        </p:nvPicPr>
        <p:blipFill>
          <a:blip r:embed="rId3"/>
          <a:stretch>
            <a:fillRect/>
          </a:stretch>
        </p:blipFill>
        <p:spPr>
          <a:xfrm>
            <a:off x="0" y="0"/>
            <a:ext cx="9144000" cy="2241858"/>
          </a:xfrm>
          <a:prstGeom prst="rect">
            <a:avLst/>
          </a:prstGeom>
        </p:spPr>
      </p:pic>
      <p:pic>
        <p:nvPicPr>
          <p:cNvPr id="6" name="图片 5">
            <a:extLst>
              <a:ext uri="{FF2B5EF4-FFF2-40B4-BE49-F238E27FC236}">
                <a16:creationId xmlns:a16="http://schemas.microsoft.com/office/drawing/2014/main" id="{F43851B5-7003-4BC9-9276-75C9B6AD490F}"/>
              </a:ext>
            </a:extLst>
          </p:cNvPr>
          <p:cNvPicPr>
            <a:picLocks noChangeAspect="1"/>
          </p:cNvPicPr>
          <p:nvPr/>
        </p:nvPicPr>
        <p:blipFill>
          <a:blip r:embed="rId4"/>
          <a:stretch>
            <a:fillRect/>
          </a:stretch>
        </p:blipFill>
        <p:spPr>
          <a:xfrm>
            <a:off x="0" y="2241858"/>
            <a:ext cx="9144000" cy="5151455"/>
          </a:xfrm>
          <a:prstGeom prst="rect">
            <a:avLst/>
          </a:prstGeom>
        </p:spPr>
      </p:pic>
    </p:spTree>
    <p:extLst>
      <p:ext uri="{BB962C8B-B14F-4D97-AF65-F5344CB8AC3E}">
        <p14:creationId xmlns:p14="http://schemas.microsoft.com/office/powerpoint/2010/main" val="776449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BB147B-2742-4EE4-9ECC-D247DE27E747}"/>
              </a:ext>
            </a:extLst>
          </p:cNvPr>
          <p:cNvSpPr>
            <a:spLocks noGrp="1"/>
          </p:cNvSpPr>
          <p:nvPr>
            <p:ph type="sldNum" sz="quarter" idx="10"/>
          </p:nvPr>
        </p:nvSpPr>
        <p:spPr/>
        <p:txBody>
          <a:bodyPr/>
          <a:lstStyle/>
          <a:p>
            <a:pPr>
              <a:defRPr/>
            </a:pPr>
            <a:fld id="{34688030-AEB3-4C20-83D0-D052D4D9BCD0}" type="slidenum">
              <a:rPr lang="zh-CN" altLang="en-US" smtClean="0"/>
              <a:pPr>
                <a:defRPr/>
              </a:pPr>
              <a:t>44</a:t>
            </a:fld>
            <a:endParaRPr lang="zh-CN" altLang="en-US"/>
          </a:p>
        </p:txBody>
      </p:sp>
      <p:pic>
        <p:nvPicPr>
          <p:cNvPr id="4" name="图片 3">
            <a:extLst>
              <a:ext uri="{FF2B5EF4-FFF2-40B4-BE49-F238E27FC236}">
                <a16:creationId xmlns:a16="http://schemas.microsoft.com/office/drawing/2014/main" id="{9779217C-2782-4C49-A0C9-932AE50FBA20}"/>
              </a:ext>
            </a:extLst>
          </p:cNvPr>
          <p:cNvPicPr>
            <a:picLocks noChangeAspect="1"/>
          </p:cNvPicPr>
          <p:nvPr/>
        </p:nvPicPr>
        <p:blipFill>
          <a:blip r:embed="rId2"/>
          <a:stretch>
            <a:fillRect/>
          </a:stretch>
        </p:blipFill>
        <p:spPr>
          <a:xfrm>
            <a:off x="0" y="623454"/>
            <a:ext cx="9144000" cy="6234546"/>
          </a:xfrm>
          <a:prstGeom prst="rect">
            <a:avLst/>
          </a:prstGeom>
        </p:spPr>
      </p:pic>
    </p:spTree>
    <p:extLst>
      <p:ext uri="{BB962C8B-B14F-4D97-AF65-F5344CB8AC3E}">
        <p14:creationId xmlns:p14="http://schemas.microsoft.com/office/powerpoint/2010/main" val="41141706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45</a:t>
            </a:fld>
            <a:endParaRPr lang="zh-CN" altLang="en-US"/>
          </a:p>
        </p:txBody>
      </p:sp>
      <p:pic>
        <p:nvPicPr>
          <p:cNvPr id="3" name="图片 2"/>
          <p:cNvPicPr>
            <a:picLocks noChangeAspect="1"/>
          </p:cNvPicPr>
          <p:nvPr/>
        </p:nvPicPr>
        <p:blipFill>
          <a:blip r:embed="rId2"/>
          <a:stretch>
            <a:fillRect/>
          </a:stretch>
        </p:blipFill>
        <p:spPr>
          <a:xfrm>
            <a:off x="0" y="1288472"/>
            <a:ext cx="9144000" cy="4373740"/>
          </a:xfrm>
          <a:prstGeom prst="rect">
            <a:avLst/>
          </a:prstGeom>
        </p:spPr>
      </p:pic>
    </p:spTree>
    <p:extLst>
      <p:ext uri="{BB962C8B-B14F-4D97-AF65-F5344CB8AC3E}">
        <p14:creationId xmlns:p14="http://schemas.microsoft.com/office/powerpoint/2010/main" val="28095134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r>
              <a:rPr lang="zh-CN" altLang="en-US" dirty="0"/>
              <a:t>技术标准</a:t>
            </a:r>
          </a:p>
          <a:p>
            <a:pPr lvl="1">
              <a:lnSpc>
                <a:spcPct val="150000"/>
              </a:lnSpc>
            </a:pPr>
            <a:r>
              <a:rPr lang="zh-CN" altLang="en-US" dirty="0"/>
              <a:t> 什么是软件工程标准</a:t>
            </a:r>
          </a:p>
          <a:p>
            <a:pPr lvl="1">
              <a:lnSpc>
                <a:spcPct val="150000"/>
              </a:lnSpc>
            </a:pPr>
            <a:r>
              <a:rPr lang="en-US" altLang="zh-CN" dirty="0"/>
              <a:t> </a:t>
            </a:r>
            <a:r>
              <a:rPr lang="zh-CN" altLang="en-US" dirty="0"/>
              <a:t>软件工程标准的层次</a:t>
            </a:r>
          </a:p>
          <a:p>
            <a:pPr lvl="1">
              <a:lnSpc>
                <a:spcPct val="150000"/>
              </a:lnSpc>
            </a:pPr>
            <a:r>
              <a:rPr lang="en-US" altLang="zh-CN" dirty="0"/>
              <a:t> </a:t>
            </a:r>
            <a:r>
              <a:rPr lang="zh-CN" altLang="en-US" dirty="0"/>
              <a:t>中国的软件标准</a:t>
            </a:r>
            <a:endParaRPr lang="en-US" altLang="zh-CN" dirty="0"/>
          </a:p>
        </p:txBody>
      </p:sp>
    </p:spTree>
    <p:extLst>
      <p:ext uri="{BB962C8B-B14F-4D97-AF65-F5344CB8AC3E}">
        <p14:creationId xmlns:p14="http://schemas.microsoft.com/office/powerpoint/2010/main" val="2922462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4449" y="-4791"/>
            <a:ext cx="5360763"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什么是软件工程标准</a:t>
            </a:r>
            <a:endParaRPr lang="zh-CN" altLang="en-US" sz="2666" kern="0" dirty="0">
              <a:solidFill>
                <a:schemeClr val="tx1">
                  <a:lumMod val="85000"/>
                  <a:lumOff val="15000"/>
                </a:schemeClr>
              </a:solidFill>
              <a:latin typeface="微软雅黑" pitchFamily="34" charset="-122"/>
              <a:ea typeface="微软雅黑" pitchFamily="34" charset="-122"/>
            </a:endParaRPr>
          </a:p>
        </p:txBody>
      </p:sp>
      <p:pic>
        <p:nvPicPr>
          <p:cNvPr id="3074" name="Picture 2" descr="http://pic.51yuansu.com/pic3/cover/03/76/76/5bfe6c13eaf5d_61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1115" y="1354249"/>
            <a:ext cx="1411380" cy="14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custDataLst>
              <p:tags r:id="rId1"/>
            </p:custDataLst>
          </p:nvPr>
        </p:nvSpPr>
        <p:spPr>
          <a:xfrm>
            <a:off x="496652" y="1418248"/>
            <a:ext cx="7596489" cy="1934709"/>
          </a:xfrm>
          <a:prstGeom prst="rect">
            <a:avLst/>
          </a:prstGeom>
          <a:noFill/>
        </p:spPr>
        <p:txBody>
          <a:bodyPr/>
          <a:lstStyle/>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为了铸造一个普通的螺丝钉</a:t>
            </a:r>
            <a:endParaRPr lang="en-US" altLang="zh-CN" sz="1866" b="1" dirty="0">
              <a:solidFill>
                <a:srgbClr val="008AF2"/>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规定了</a:t>
            </a:r>
            <a:r>
              <a:rPr lang="zh-CN" altLang="en-US" sz="1866" b="1" u="sng" dirty="0">
                <a:solidFill>
                  <a:srgbClr val="C00000"/>
                </a:solidFill>
                <a:latin typeface="微软雅黑" panose="020B0503020204020204" pitchFamily="34" charset="-122"/>
                <a:ea typeface="微软雅黑" panose="020B0503020204020204" pitchFamily="34" charset="-122"/>
              </a:rPr>
              <a:t>原料材质</a:t>
            </a:r>
            <a:r>
              <a:rPr lang="zh-CN" altLang="en-US" sz="1866" b="1" dirty="0">
                <a:solidFill>
                  <a:srgbClr val="C00000"/>
                </a:solidFill>
                <a:latin typeface="微软雅黑" panose="020B0503020204020204" pitchFamily="34" charset="-122"/>
                <a:ea typeface="微软雅黑" panose="020B0503020204020204" pitchFamily="34" charset="-122"/>
              </a:rPr>
              <a:t>、</a:t>
            </a:r>
            <a:r>
              <a:rPr lang="zh-CN" altLang="en-US" sz="1866" b="1" u="sng" dirty="0">
                <a:solidFill>
                  <a:srgbClr val="C00000"/>
                </a:solidFill>
                <a:latin typeface="微软雅黑" panose="020B0503020204020204" pitchFamily="34" charset="-122"/>
                <a:ea typeface="微软雅黑" panose="020B0503020204020204" pitchFamily="34" charset="-122"/>
              </a:rPr>
              <a:t>加工手段</a:t>
            </a:r>
            <a:r>
              <a:rPr lang="zh-CN" altLang="en-US" sz="1866" b="1" dirty="0">
                <a:solidFill>
                  <a:srgbClr val="C00000"/>
                </a:solidFill>
                <a:latin typeface="微软雅黑" panose="020B0503020204020204" pitchFamily="34" charset="-122"/>
                <a:ea typeface="微软雅黑" panose="020B0503020204020204" pitchFamily="34" charset="-122"/>
              </a:rPr>
              <a:t>、</a:t>
            </a:r>
            <a:r>
              <a:rPr lang="zh-CN" altLang="en-US" sz="1866" b="1" u="sng" dirty="0">
                <a:solidFill>
                  <a:srgbClr val="C00000"/>
                </a:solidFill>
                <a:latin typeface="微软雅黑" panose="020B0503020204020204" pitchFamily="34" charset="-122"/>
                <a:ea typeface="微软雅黑" panose="020B0503020204020204" pitchFamily="34" charset="-122"/>
              </a:rPr>
              <a:t>产品大小样式</a:t>
            </a:r>
            <a:r>
              <a:rPr lang="zh-CN" altLang="en-US" sz="1866" b="1" dirty="0">
                <a:solidFill>
                  <a:srgbClr val="C00000"/>
                </a:solidFill>
                <a:latin typeface="微软雅黑" panose="020B0503020204020204" pitchFamily="34" charset="-122"/>
                <a:ea typeface="微软雅黑" panose="020B0503020204020204" pitchFamily="34" charset="-122"/>
              </a:rPr>
              <a:t>，</a:t>
            </a:r>
            <a:r>
              <a:rPr lang="zh-CN" altLang="en-US" sz="1866" b="1" u="sng" dirty="0">
                <a:solidFill>
                  <a:srgbClr val="C00000"/>
                </a:solidFill>
                <a:latin typeface="微软雅黑" panose="020B0503020204020204" pitchFamily="34" charset="-122"/>
                <a:ea typeface="微软雅黑" panose="020B0503020204020204" pitchFamily="34" charset="-122"/>
              </a:rPr>
              <a:t>螺纹圈数</a:t>
            </a:r>
            <a:r>
              <a:rPr lang="zh-CN" altLang="en-US" sz="1866" b="1" dirty="0">
                <a:solidFill>
                  <a:srgbClr val="008AF2"/>
                </a:solidFill>
                <a:latin typeface="微软雅黑" panose="020B0503020204020204" pitchFamily="34" charset="-122"/>
                <a:ea typeface="微软雅黑" panose="020B0503020204020204" pitchFamily="34" charset="-122"/>
              </a:rPr>
              <a:t>等</a:t>
            </a:r>
            <a:endParaRPr lang="en-US" altLang="zh-CN" sz="1866" b="1" dirty="0">
              <a:solidFill>
                <a:srgbClr val="008AF2"/>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这就可以看作是一个个</a:t>
            </a:r>
            <a:r>
              <a:rPr lang="zh-CN" altLang="en-US" sz="1866" b="1" dirty="0">
                <a:solidFill>
                  <a:srgbClr val="C00000"/>
                </a:solidFill>
                <a:latin typeface="微软雅黑" panose="020B0503020204020204" pitchFamily="34" charset="-122"/>
                <a:ea typeface="微软雅黑" panose="020B0503020204020204" pitchFamily="34" charset="-122"/>
              </a:rPr>
              <a:t>标准</a:t>
            </a:r>
            <a:endParaRPr lang="en-US" altLang="zh-CN" sz="1866" b="1" dirty="0">
              <a:solidFill>
                <a:srgbClr val="C00000"/>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针对于这样的实体产业，</a:t>
            </a:r>
            <a:r>
              <a:rPr lang="zh-CN" altLang="en-US" sz="1866" b="1" dirty="0">
                <a:solidFill>
                  <a:srgbClr val="C00000"/>
                </a:solidFill>
                <a:latin typeface="微软雅黑" panose="020B0503020204020204" pitchFamily="34" charset="-122"/>
                <a:ea typeface="微软雅黑" panose="020B0503020204020204" pitchFamily="34" charset="-122"/>
              </a:rPr>
              <a:t>标准</a:t>
            </a:r>
            <a:r>
              <a:rPr lang="zh-CN" altLang="en-US" sz="1866" b="1" dirty="0">
                <a:solidFill>
                  <a:srgbClr val="008AF2"/>
                </a:solidFill>
                <a:latin typeface="微软雅黑" panose="020B0503020204020204" pitchFamily="34" charset="-122"/>
                <a:ea typeface="微软雅黑" panose="020B0503020204020204" pitchFamily="34" charset="-122"/>
              </a:rPr>
              <a:t>可以很好地控制生产出产品的质量</a:t>
            </a:r>
            <a:endParaRPr lang="en-US" altLang="zh-CN" sz="1866" b="1" dirty="0">
              <a:solidFill>
                <a:srgbClr val="008AF2"/>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endParaRPr lang="en-US" altLang="zh-CN" sz="1866" b="1" dirty="0">
              <a:solidFill>
                <a:srgbClr val="FF0000"/>
              </a:solidFill>
              <a:latin typeface="微软雅黑" panose="020B0503020204020204" pitchFamily="34" charset="-122"/>
              <a:ea typeface="微软雅黑" panose="020B0503020204020204" pitchFamily="34" charset="-122"/>
            </a:endParaRPr>
          </a:p>
        </p:txBody>
      </p:sp>
      <p:sp>
        <p:nvSpPr>
          <p:cNvPr id="34" name="文本框 33"/>
          <p:cNvSpPr txBox="1"/>
          <p:nvPr>
            <p:custDataLst>
              <p:tags r:id="rId2"/>
            </p:custDataLst>
          </p:nvPr>
        </p:nvSpPr>
        <p:spPr>
          <a:xfrm>
            <a:off x="1853980" y="4121995"/>
            <a:ext cx="7289667" cy="1047427"/>
          </a:xfrm>
          <a:prstGeom prst="rect">
            <a:avLst/>
          </a:prstGeom>
          <a:noFill/>
        </p:spPr>
        <p:txBody>
          <a:bodyPr/>
          <a:lstStyle/>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同理，在软件行业中</a:t>
            </a:r>
            <a:endParaRPr lang="en-US" altLang="zh-CN" sz="1866" b="1" dirty="0">
              <a:solidFill>
                <a:srgbClr val="008AF2"/>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zh-CN" altLang="en-US" sz="1866" b="1" dirty="0">
                <a:solidFill>
                  <a:srgbClr val="008AF2"/>
                </a:solidFill>
                <a:latin typeface="微软雅黑" panose="020B0503020204020204" pitchFamily="34" charset="-122"/>
                <a:ea typeface="微软雅黑" panose="020B0503020204020204" pitchFamily="34" charset="-122"/>
              </a:rPr>
              <a:t>为了解决</a:t>
            </a:r>
            <a:r>
              <a:rPr lang="zh-CN" altLang="en-US" sz="1866" b="1" dirty="0">
                <a:solidFill>
                  <a:srgbClr val="C00000"/>
                </a:solidFill>
                <a:latin typeface="微软雅黑" panose="020B0503020204020204" pitchFamily="34" charset="-122"/>
                <a:ea typeface="微软雅黑" panose="020B0503020204020204" pitchFamily="34" charset="-122"/>
              </a:rPr>
              <a:t>软件危机</a:t>
            </a:r>
            <a:r>
              <a:rPr lang="zh-CN" altLang="en-US" sz="1866" b="1" dirty="0">
                <a:solidFill>
                  <a:srgbClr val="008AF2"/>
                </a:solidFill>
                <a:latin typeface="微软雅黑" panose="020B0503020204020204" pitchFamily="34" charset="-122"/>
                <a:ea typeface="微软雅黑" panose="020B0503020204020204" pitchFamily="34" charset="-122"/>
              </a:rPr>
              <a:t>必须确保软件开发的</a:t>
            </a:r>
            <a:r>
              <a:rPr lang="zh-CN" altLang="en-US" sz="1866" b="1" dirty="0">
                <a:solidFill>
                  <a:srgbClr val="C00000"/>
                </a:solidFill>
                <a:latin typeface="微软雅黑" panose="020B0503020204020204" pitchFamily="34" charset="-122"/>
                <a:ea typeface="微软雅黑" panose="020B0503020204020204" pitchFamily="34" charset="-122"/>
              </a:rPr>
              <a:t>工程化</a:t>
            </a:r>
            <a:r>
              <a:rPr lang="zh-CN" altLang="en-US" sz="1866" b="1" dirty="0">
                <a:solidFill>
                  <a:srgbClr val="008AF2"/>
                </a:solidFill>
                <a:latin typeface="微软雅黑" panose="020B0503020204020204" pitchFamily="34" charset="-122"/>
                <a:ea typeface="微软雅黑" panose="020B0503020204020204" pitchFamily="34" charset="-122"/>
              </a:rPr>
              <a:t>和</a:t>
            </a:r>
            <a:r>
              <a:rPr lang="zh-CN" altLang="en-US" sz="1866" b="1" dirty="0">
                <a:solidFill>
                  <a:srgbClr val="C00000"/>
                </a:solidFill>
                <a:latin typeface="微软雅黑" panose="020B0503020204020204" pitchFamily="34" charset="-122"/>
                <a:ea typeface="微软雅黑" panose="020B0503020204020204" pitchFamily="34" charset="-122"/>
              </a:rPr>
              <a:t>标准化</a:t>
            </a:r>
            <a:endParaRPr lang="en-US" altLang="zh-CN" sz="1866" b="1" dirty="0">
              <a:solidFill>
                <a:srgbClr val="C00000"/>
              </a:solidFill>
              <a:latin typeface="微软雅黑" panose="020B0503020204020204" pitchFamily="34" charset="-122"/>
              <a:ea typeface="微软雅黑" panose="020B0503020204020204" pitchFamily="34" charset="-122"/>
            </a:endParaRPr>
          </a:p>
        </p:txBody>
      </p:sp>
      <p:pic>
        <p:nvPicPr>
          <p:cNvPr id="3076" name="Picture 4" descr="http://file02.16sucai.com/d/file/2014/0618/f21d8e5a6eebeea0f5560343a0ff436a.jpg"/>
          <p:cNvPicPr>
            <a:picLocks noChangeAspect="1" noChangeArrowheads="1"/>
          </p:cNvPicPr>
          <p:nvPr/>
        </p:nvPicPr>
        <p:blipFill>
          <a:blip r:embed="rId6">
            <a:extLst>
              <a:ext uri="{28A0092B-C50C-407E-A947-70E740481C1C}">
                <a14:useLocalDpi xmlns:a14="http://schemas.microsoft.com/office/drawing/2010/main" val="0"/>
              </a:ext>
            </a:extLst>
          </a:blip>
          <a:srcRect l="3085" r="70142"/>
          <a:stretch>
            <a:fillRect/>
          </a:stretch>
        </p:blipFill>
        <p:spPr bwMode="auto">
          <a:xfrm>
            <a:off x="330450" y="3904045"/>
            <a:ext cx="1523530" cy="162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Freeform 5"/>
          <p:cNvSpPr>
            <a:spLocks/>
          </p:cNvSpPr>
          <p:nvPr/>
        </p:nvSpPr>
        <p:spPr bwMode="auto">
          <a:xfrm>
            <a:off x="6306073" y="5042461"/>
            <a:ext cx="785042" cy="691936"/>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a:spLocks noChangeArrowheads="1"/>
          </p:cNvSpPr>
          <p:nvPr/>
        </p:nvSpPr>
        <p:spPr bwMode="auto">
          <a:xfrm>
            <a:off x="2840043" y="5268874"/>
            <a:ext cx="3307316"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866" b="1" dirty="0">
                <a:solidFill>
                  <a:srgbClr val="C00000"/>
                </a:solidFill>
                <a:latin typeface="微软雅黑" panose="020B0503020204020204" pitchFamily="34" charset="-122"/>
                <a:ea typeface="微软雅黑" panose="020B0503020204020204" pitchFamily="34" charset="-122"/>
              </a:rPr>
              <a:t>程序设计语言的标准化 </a:t>
            </a:r>
            <a:r>
              <a:rPr lang="en-US" altLang="zh-CN" sz="1866" b="1" dirty="0">
                <a:solidFill>
                  <a:srgbClr val="C00000"/>
                </a:solidFill>
                <a:latin typeface="微软雅黑" panose="020B0503020204020204" pitchFamily="34" charset="-122"/>
                <a:ea typeface="微软雅黑" panose="020B0503020204020204" pitchFamily="34" charset="-122"/>
              </a:rPr>
              <a:t>(</a:t>
            </a:r>
            <a:r>
              <a:rPr lang="zh-CN" altLang="en-US" sz="1866" b="1" u="sng" dirty="0">
                <a:solidFill>
                  <a:srgbClr val="C00000"/>
                </a:solidFill>
                <a:latin typeface="微软雅黑" panose="020B0503020204020204" pitchFamily="34" charset="-122"/>
                <a:ea typeface="微软雅黑" panose="020B0503020204020204" pitchFamily="34" charset="-122"/>
              </a:rPr>
              <a:t>开发</a:t>
            </a:r>
            <a:r>
              <a:rPr lang="en-US" altLang="zh-CN" sz="1866" b="1" dirty="0">
                <a:solidFill>
                  <a:srgbClr val="C00000"/>
                </a:solidFill>
                <a:latin typeface="微软雅黑" panose="020B0503020204020204" pitchFamily="34" charset="-122"/>
                <a:ea typeface="微软雅黑" panose="020B0503020204020204" pitchFamily="34" charset="-122"/>
              </a:rPr>
              <a:t>)</a:t>
            </a:r>
            <a:endParaRPr lang="zh-CN" altLang="en-US" sz="1866" dirty="0">
              <a:solidFill>
                <a:srgbClr val="C00000"/>
              </a:solidFill>
            </a:endParaRPr>
          </a:p>
        </p:txBody>
      </p:sp>
      <p:sp>
        <p:nvSpPr>
          <p:cNvPr id="45" name="矩形 44"/>
          <p:cNvSpPr>
            <a:spLocks noChangeArrowheads="1"/>
          </p:cNvSpPr>
          <p:nvPr/>
        </p:nvSpPr>
        <p:spPr bwMode="auto">
          <a:xfrm>
            <a:off x="2840043" y="5759789"/>
            <a:ext cx="2829621"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866" b="1" dirty="0">
                <a:solidFill>
                  <a:srgbClr val="C00000"/>
                </a:solidFill>
                <a:latin typeface="微软雅黑" panose="020B0503020204020204" pitchFamily="34" charset="-122"/>
                <a:ea typeface="微软雅黑" panose="020B0503020204020204" pitchFamily="34" charset="-122"/>
              </a:rPr>
              <a:t>软件过程的标准化 </a:t>
            </a:r>
            <a:r>
              <a:rPr lang="en-US" altLang="zh-CN" sz="1866" b="1" dirty="0">
                <a:solidFill>
                  <a:srgbClr val="C00000"/>
                </a:solidFill>
                <a:latin typeface="微软雅黑" panose="020B0503020204020204" pitchFamily="34" charset="-122"/>
                <a:ea typeface="微软雅黑" panose="020B0503020204020204" pitchFamily="34" charset="-122"/>
              </a:rPr>
              <a:t>(</a:t>
            </a:r>
            <a:r>
              <a:rPr lang="zh-CN" altLang="en-US" sz="1866" b="1" u="sng" dirty="0">
                <a:solidFill>
                  <a:srgbClr val="C00000"/>
                </a:solidFill>
                <a:latin typeface="微软雅黑" panose="020B0503020204020204" pitchFamily="34" charset="-122"/>
                <a:ea typeface="微软雅黑" panose="020B0503020204020204" pitchFamily="34" charset="-122"/>
              </a:rPr>
              <a:t>管理</a:t>
            </a:r>
            <a:r>
              <a:rPr lang="en-US" altLang="zh-CN" sz="1866" b="1" dirty="0">
                <a:solidFill>
                  <a:srgbClr val="C00000"/>
                </a:solidFill>
                <a:latin typeface="微软雅黑" panose="020B0503020204020204" pitchFamily="34" charset="-122"/>
                <a:ea typeface="微软雅黑" panose="020B0503020204020204" pitchFamily="34" charset="-122"/>
              </a:rPr>
              <a:t>)</a:t>
            </a:r>
            <a:endParaRPr lang="zh-CN" altLang="en-US" sz="1866" dirty="0">
              <a:solidFill>
                <a:srgbClr val="C00000"/>
              </a:solidFill>
            </a:endParaRPr>
          </a:p>
        </p:txBody>
      </p:sp>
      <p:sp>
        <p:nvSpPr>
          <p:cNvPr id="4" name="灯片编号占位符 3"/>
          <p:cNvSpPr>
            <a:spLocks noGrp="1"/>
          </p:cNvSpPr>
          <p:nvPr>
            <p:ph type="sldNum" sz="quarter" idx="10"/>
          </p:nvPr>
        </p:nvSpPr>
        <p:spPr/>
        <p:txBody>
          <a:bodyPr/>
          <a:lstStyle/>
          <a:p>
            <a:pPr>
              <a:defRPr/>
            </a:pPr>
            <a:fld id="{34688030-AEB3-4C20-83D0-D052D4D9BCD0}" type="slidenum">
              <a:rPr lang="zh-CN" altLang="en-US" smtClean="0"/>
              <a:pPr>
                <a:defRPr/>
              </a:pPr>
              <a:t>47</a:t>
            </a:fld>
            <a:endParaRPr lang="zh-CN" altLang="en-US"/>
          </a:p>
        </p:txBody>
      </p:sp>
    </p:spTree>
    <p:extLst>
      <p:ext uri="{BB962C8B-B14F-4D97-AF65-F5344CB8AC3E}">
        <p14:creationId xmlns:p14="http://schemas.microsoft.com/office/powerpoint/2010/main" val="2458097650"/>
      </p:ext>
    </p:extLst>
  </p:cSld>
  <p:clrMapOvr>
    <a:masterClrMapping/>
  </p:clrMapOvr>
  <p:transition spd="med" advClick="0" advTm="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258065" y="-17843"/>
            <a:ext cx="5360763"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什么是软件工程标准</a:t>
            </a:r>
            <a:endParaRPr lang="zh-CN" altLang="en-US" sz="2666" kern="0" dirty="0">
              <a:solidFill>
                <a:schemeClr val="tx1">
                  <a:lumMod val="85000"/>
                  <a:lumOff val="15000"/>
                </a:schemeClr>
              </a:solidFill>
              <a:latin typeface="微软雅黑" pitchFamily="34" charset="-122"/>
              <a:ea typeface="微软雅黑" pitchFamily="34" charset="-122"/>
            </a:endParaRPr>
          </a:p>
        </p:txBody>
      </p:sp>
      <p:sp>
        <p:nvSpPr>
          <p:cNvPr id="10" name="矩形 9"/>
          <p:cNvSpPr>
            <a:spLocks noChangeArrowheads="1"/>
          </p:cNvSpPr>
          <p:nvPr/>
        </p:nvSpPr>
        <p:spPr bwMode="auto">
          <a:xfrm>
            <a:off x="2778678" y="1062240"/>
            <a:ext cx="37326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zh-CN" altLang="en-US"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开发 </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&amp; </a:t>
            </a:r>
            <a:r>
              <a:rPr lang="zh-CN" altLang="en-US"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管理标准化</a:t>
            </a:r>
          </a:p>
        </p:txBody>
      </p:sp>
      <p:sp>
        <p:nvSpPr>
          <p:cNvPr id="7" name="矩形 6"/>
          <p:cNvSpPr>
            <a:spLocks noChangeArrowheads="1"/>
          </p:cNvSpPr>
          <p:nvPr/>
        </p:nvSpPr>
        <p:spPr bwMode="auto">
          <a:xfrm>
            <a:off x="4395313" y="1637795"/>
            <a:ext cx="3453334" cy="90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en-US" altLang="zh-CN" sz="1866" b="1"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GB</a:t>
            </a:r>
            <a:r>
              <a:rPr lang="zh-CN" altLang="en-US" sz="1866" b="1"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1866" b="1"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T 15538</a:t>
            </a:r>
            <a:r>
              <a:rPr lang="zh-CN" altLang="en-US" sz="1866" b="1"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1866" b="1"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1995</a:t>
            </a:r>
          </a:p>
          <a:p>
            <a:pPr algn="ctr" eaLnBrk="1" hangingPunct="1">
              <a:lnSpc>
                <a:spcPct val="150000"/>
              </a:lnSpc>
            </a:pPr>
            <a:r>
              <a:rPr lang="en-US" altLang="zh-CN" sz="1866"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a:t>
            </a:r>
            <a:r>
              <a:rPr lang="zh-CN" altLang="en-US" sz="1866"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软件工程标准分类法</a:t>
            </a:r>
            <a:r>
              <a:rPr lang="en-US" altLang="zh-CN" sz="1866"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866" dirty="0">
              <a:solidFill>
                <a:srgbClr val="0000FF"/>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9" name="直接箭头连接符 8"/>
          <p:cNvCxnSpPr>
            <a:cxnSpLocks/>
            <a:stCxn id="10" idx="2"/>
          </p:cNvCxnSpPr>
          <p:nvPr/>
        </p:nvCxnSpPr>
        <p:spPr>
          <a:xfrm>
            <a:off x="4505347" y="1652607"/>
            <a:ext cx="4232" cy="102838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351611" y="2788906"/>
            <a:ext cx="1817656" cy="554396"/>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过程标准</a:t>
            </a:r>
          </a:p>
        </p:txBody>
      </p:sp>
      <p:sp>
        <p:nvSpPr>
          <p:cNvPr id="22" name="矩形: 圆角 21"/>
          <p:cNvSpPr/>
          <p:nvPr/>
        </p:nvSpPr>
        <p:spPr>
          <a:xfrm>
            <a:off x="2522641" y="2788906"/>
            <a:ext cx="1817656" cy="554396"/>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产品标准</a:t>
            </a:r>
          </a:p>
        </p:txBody>
      </p:sp>
      <p:sp>
        <p:nvSpPr>
          <p:cNvPr id="23" name="矩形: 圆角 22"/>
          <p:cNvSpPr/>
          <p:nvPr/>
        </p:nvSpPr>
        <p:spPr>
          <a:xfrm>
            <a:off x="4695788" y="2771978"/>
            <a:ext cx="1815540" cy="554396"/>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专业标准</a:t>
            </a:r>
          </a:p>
        </p:txBody>
      </p:sp>
      <p:sp>
        <p:nvSpPr>
          <p:cNvPr id="24" name="矩形: 圆角 23"/>
          <p:cNvSpPr/>
          <p:nvPr/>
        </p:nvSpPr>
        <p:spPr>
          <a:xfrm>
            <a:off x="6866817" y="2771978"/>
            <a:ext cx="1817655" cy="554396"/>
          </a:xfrm>
          <a:prstGeom prst="roundRect">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记法标准</a:t>
            </a:r>
          </a:p>
        </p:txBody>
      </p:sp>
      <p:sp>
        <p:nvSpPr>
          <p:cNvPr id="21" name="矩形: 圆角 20"/>
          <p:cNvSpPr/>
          <p:nvPr/>
        </p:nvSpPr>
        <p:spPr>
          <a:xfrm>
            <a:off x="565329" y="3540092"/>
            <a:ext cx="1373292" cy="467638"/>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方法</a:t>
            </a:r>
          </a:p>
        </p:txBody>
      </p:sp>
      <p:sp>
        <p:nvSpPr>
          <p:cNvPr id="31" name="矩形: 圆角 30"/>
          <p:cNvSpPr/>
          <p:nvPr/>
        </p:nvSpPr>
        <p:spPr>
          <a:xfrm>
            <a:off x="565329" y="4043703"/>
            <a:ext cx="1373292" cy="467638"/>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技术</a:t>
            </a:r>
          </a:p>
        </p:txBody>
      </p:sp>
      <p:sp>
        <p:nvSpPr>
          <p:cNvPr id="32" name="矩形: 圆角 31"/>
          <p:cNvSpPr/>
          <p:nvPr/>
        </p:nvSpPr>
        <p:spPr>
          <a:xfrm>
            <a:off x="565329" y="4547314"/>
            <a:ext cx="1373292" cy="465523"/>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度量</a:t>
            </a:r>
          </a:p>
        </p:txBody>
      </p:sp>
      <p:sp>
        <p:nvSpPr>
          <p:cNvPr id="35" name="矩形: 圆角 34"/>
          <p:cNvSpPr/>
          <p:nvPr/>
        </p:nvSpPr>
        <p:spPr>
          <a:xfrm>
            <a:off x="2744823" y="3540092"/>
            <a:ext cx="1373292" cy="467638"/>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需求</a:t>
            </a:r>
          </a:p>
        </p:txBody>
      </p:sp>
      <p:sp>
        <p:nvSpPr>
          <p:cNvPr id="36" name="矩形: 圆角 35"/>
          <p:cNvSpPr/>
          <p:nvPr/>
        </p:nvSpPr>
        <p:spPr>
          <a:xfrm>
            <a:off x="2744823" y="4043703"/>
            <a:ext cx="1373292" cy="467638"/>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设计</a:t>
            </a:r>
          </a:p>
        </p:txBody>
      </p:sp>
      <p:sp>
        <p:nvSpPr>
          <p:cNvPr id="38" name="矩形: 圆角 37"/>
          <p:cNvSpPr/>
          <p:nvPr/>
        </p:nvSpPr>
        <p:spPr>
          <a:xfrm>
            <a:off x="2744823" y="4547314"/>
            <a:ext cx="1373292" cy="465523"/>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部件</a:t>
            </a:r>
          </a:p>
        </p:txBody>
      </p:sp>
      <p:sp>
        <p:nvSpPr>
          <p:cNvPr id="39" name="矩形: 圆角 38"/>
          <p:cNvSpPr/>
          <p:nvPr/>
        </p:nvSpPr>
        <p:spPr>
          <a:xfrm>
            <a:off x="2736359" y="5050925"/>
            <a:ext cx="1375409" cy="465523"/>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描述</a:t>
            </a:r>
          </a:p>
        </p:txBody>
      </p:sp>
      <p:sp>
        <p:nvSpPr>
          <p:cNvPr id="40" name="矩形: 圆角 39"/>
          <p:cNvSpPr/>
          <p:nvPr/>
        </p:nvSpPr>
        <p:spPr>
          <a:xfrm>
            <a:off x="2736359" y="5554536"/>
            <a:ext cx="1375409" cy="465523"/>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计划</a:t>
            </a:r>
          </a:p>
        </p:txBody>
      </p:sp>
      <p:sp>
        <p:nvSpPr>
          <p:cNvPr id="41" name="矩形: 圆角 40"/>
          <p:cNvSpPr/>
          <p:nvPr/>
        </p:nvSpPr>
        <p:spPr>
          <a:xfrm>
            <a:off x="2736359" y="6056030"/>
            <a:ext cx="1375409" cy="467640"/>
          </a:xfrm>
          <a:prstGeom prst="roundRect">
            <a:avLst/>
          </a:prstGeom>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报告</a:t>
            </a:r>
          </a:p>
        </p:txBody>
      </p:sp>
      <p:sp>
        <p:nvSpPr>
          <p:cNvPr id="42" name="矩形: 圆角 41"/>
          <p:cNvSpPr/>
          <p:nvPr/>
        </p:nvSpPr>
        <p:spPr>
          <a:xfrm>
            <a:off x="4924317" y="3525278"/>
            <a:ext cx="1373292" cy="467640"/>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职别</a:t>
            </a:r>
          </a:p>
        </p:txBody>
      </p:sp>
      <p:sp>
        <p:nvSpPr>
          <p:cNvPr id="43" name="矩形: 圆角 42"/>
          <p:cNvSpPr/>
          <p:nvPr/>
        </p:nvSpPr>
        <p:spPr>
          <a:xfrm>
            <a:off x="4924317" y="4028890"/>
            <a:ext cx="1373292" cy="465523"/>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道德准则</a:t>
            </a:r>
          </a:p>
        </p:txBody>
      </p:sp>
      <p:sp>
        <p:nvSpPr>
          <p:cNvPr id="44" name="矩形: 圆角 43"/>
          <p:cNvSpPr/>
          <p:nvPr/>
        </p:nvSpPr>
        <p:spPr>
          <a:xfrm>
            <a:off x="4924317" y="4532501"/>
            <a:ext cx="1373292" cy="465523"/>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认证</a:t>
            </a:r>
          </a:p>
        </p:txBody>
      </p:sp>
      <p:sp>
        <p:nvSpPr>
          <p:cNvPr id="46" name="矩形: 圆角 45"/>
          <p:cNvSpPr/>
          <p:nvPr/>
        </p:nvSpPr>
        <p:spPr>
          <a:xfrm>
            <a:off x="4915853" y="5036112"/>
            <a:ext cx="1375409" cy="465523"/>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特许</a:t>
            </a:r>
          </a:p>
        </p:txBody>
      </p:sp>
      <p:sp>
        <p:nvSpPr>
          <p:cNvPr id="47" name="矩形: 圆角 46"/>
          <p:cNvSpPr/>
          <p:nvPr/>
        </p:nvSpPr>
        <p:spPr>
          <a:xfrm>
            <a:off x="4915853" y="5537609"/>
            <a:ext cx="1375409" cy="467638"/>
          </a:xfrm>
          <a:prstGeom prst="roundRect">
            <a:avLst/>
          </a:prstGeom>
          <a:solidFill>
            <a:schemeClr val="accent6">
              <a:lumMod val="40000"/>
              <a:lumOff val="60000"/>
            </a:schemeClr>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课程</a:t>
            </a:r>
          </a:p>
        </p:txBody>
      </p:sp>
      <p:sp>
        <p:nvSpPr>
          <p:cNvPr id="48" name="矩形: 圆角 47"/>
          <p:cNvSpPr/>
          <p:nvPr/>
        </p:nvSpPr>
        <p:spPr>
          <a:xfrm>
            <a:off x="7103811" y="3525278"/>
            <a:ext cx="1375409" cy="467640"/>
          </a:xfrm>
          <a:prstGeom prst="roundRect">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术语</a:t>
            </a:r>
          </a:p>
        </p:txBody>
      </p:sp>
      <p:sp>
        <p:nvSpPr>
          <p:cNvPr id="49" name="矩形: 圆角 48"/>
          <p:cNvSpPr/>
          <p:nvPr/>
        </p:nvSpPr>
        <p:spPr>
          <a:xfrm>
            <a:off x="7103811" y="4028890"/>
            <a:ext cx="1375409" cy="465523"/>
          </a:xfrm>
          <a:prstGeom prst="roundRect">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表示法</a:t>
            </a:r>
          </a:p>
        </p:txBody>
      </p:sp>
      <p:sp>
        <p:nvSpPr>
          <p:cNvPr id="50" name="矩形: 圆角 49"/>
          <p:cNvSpPr/>
          <p:nvPr/>
        </p:nvSpPr>
        <p:spPr>
          <a:xfrm>
            <a:off x="7103811" y="4532501"/>
            <a:ext cx="1375409" cy="465523"/>
          </a:xfrm>
          <a:prstGeom prst="roundRect">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zh-CN" altLang="en-US" sz="1866" b="1" dirty="0">
                <a:solidFill>
                  <a:schemeClr val="tx1"/>
                </a:solidFill>
                <a:latin typeface="微软雅黑" panose="020B0503020204020204" pitchFamily="34" charset="-122"/>
                <a:ea typeface="微软雅黑" panose="020B0503020204020204" pitchFamily="34" charset="-122"/>
              </a:rPr>
              <a:t>语言</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48</a:t>
            </a:fld>
            <a:endParaRPr lang="zh-CN" altLang="en-US"/>
          </a:p>
        </p:txBody>
      </p:sp>
    </p:spTree>
    <p:extLst>
      <p:ext uri="{BB962C8B-B14F-4D97-AF65-F5344CB8AC3E}">
        <p14:creationId xmlns:p14="http://schemas.microsoft.com/office/powerpoint/2010/main" val="3748844229"/>
      </p:ext>
    </p:extLst>
  </p:cSld>
  <p:clrMapOvr>
    <a:masterClrMapping/>
  </p:clrMapOvr>
  <p:transition spd="med" advClick="0" advTm="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8300" y="-9888"/>
            <a:ext cx="5360763"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什么是软件工程标准</a:t>
            </a:r>
            <a:endParaRPr lang="zh-CN" altLang="en-US" sz="2666" kern="0" dirty="0">
              <a:solidFill>
                <a:schemeClr val="tx1">
                  <a:lumMod val="85000"/>
                  <a:lumOff val="15000"/>
                </a:schemeClr>
              </a:solidFill>
              <a:latin typeface="微软雅黑" pitchFamily="34" charset="-122"/>
              <a:ea typeface="微软雅黑" pitchFamily="34" charset="-122"/>
            </a:endParaRPr>
          </a:p>
        </p:txBody>
      </p:sp>
      <p:pic>
        <p:nvPicPr>
          <p:cNvPr id="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76" y="920466"/>
            <a:ext cx="630572" cy="94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1324977" y="1972125"/>
            <a:ext cx="1140056"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866" b="1">
                <a:solidFill>
                  <a:srgbClr val="FF0000"/>
                </a:solidFill>
                <a:latin typeface="微软雅黑" panose="020B0503020204020204" pitchFamily="34" charset="-122"/>
                <a:ea typeface="微软雅黑" panose="020B0503020204020204" pitchFamily="34" charset="-122"/>
              </a:rPr>
              <a:t>软件工程</a:t>
            </a:r>
            <a:endParaRPr lang="zh-CN" altLang="en-US" sz="1866">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1324977" y="5933302"/>
            <a:ext cx="1140056"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866" b="1">
                <a:solidFill>
                  <a:srgbClr val="FF0000"/>
                </a:solidFill>
                <a:latin typeface="微软雅黑" panose="020B0503020204020204" pitchFamily="34" charset="-122"/>
                <a:ea typeface="微软雅黑" panose="020B0503020204020204" pitchFamily="34" charset="-122"/>
              </a:rPr>
              <a:t>软件危机</a:t>
            </a:r>
            <a:endParaRPr lang="zh-CN" altLang="en-US" sz="1866">
              <a:latin typeface="微软雅黑" panose="020B0503020204020204" pitchFamily="34" charset="-122"/>
              <a:ea typeface="微软雅黑" panose="020B0503020204020204" pitchFamily="34" charset="-122"/>
            </a:endParaRPr>
          </a:p>
        </p:txBody>
      </p:sp>
      <p:pic>
        <p:nvPicPr>
          <p:cNvPr id="6"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82" y="5040344"/>
            <a:ext cx="789274" cy="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箭头连接符 32"/>
          <p:cNvCxnSpPr>
            <a:cxnSpLocks/>
          </p:cNvCxnSpPr>
          <p:nvPr/>
        </p:nvCxnSpPr>
        <p:spPr>
          <a:xfrm>
            <a:off x="1917461" y="2429183"/>
            <a:ext cx="0" cy="25053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85941" y="3239618"/>
            <a:ext cx="1140056" cy="666593"/>
          </a:xfrm>
          <a:prstGeom prst="rect">
            <a:avLst/>
          </a:prstGeom>
        </p:spPr>
        <p:txBody>
          <a:bodyPr wrap="none">
            <a:spAutoFit/>
          </a:bodyPr>
          <a:lstStyle/>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软件工程</a:t>
            </a:r>
            <a:endParaRPr lang="en-US" altLang="zh-CN" sz="1866" b="1" dirty="0">
              <a:solidFill>
                <a:schemeClr val="tx1">
                  <a:lumMod val="85000"/>
                  <a:lumOff val="15000"/>
                </a:schemeClr>
              </a:solidFill>
              <a:latin typeface="微软雅黑" pitchFamily="34" charset="-122"/>
              <a:ea typeface="微软雅黑" pitchFamily="34" charset="-122"/>
            </a:endParaRPr>
          </a:p>
          <a:p>
            <a:pPr algn="ct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标准</a:t>
            </a:r>
            <a:endParaRPr lang="zh-CN" altLang="en-US" sz="1866" dirty="0">
              <a:latin typeface="微软雅黑" panose="020B0503020204020204" pitchFamily="34" charset="-122"/>
              <a:ea typeface="微软雅黑" panose="020B0503020204020204" pitchFamily="34" charset="-122"/>
            </a:endParaRPr>
          </a:p>
        </p:txBody>
      </p:sp>
      <p:sp>
        <p:nvSpPr>
          <p:cNvPr id="67" name="Rectangle: Rounded Corners 3"/>
          <p:cNvSpPr/>
          <p:nvPr/>
        </p:nvSpPr>
        <p:spPr>
          <a:xfrm>
            <a:off x="2512061" y="2429184"/>
            <a:ext cx="6159715"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可提高软件的可靠性、可维护性和可移植性</a:t>
            </a:r>
          </a:p>
        </p:txBody>
      </p:sp>
      <p:sp>
        <p:nvSpPr>
          <p:cNvPr id="70" name="Oval 4"/>
          <p:cNvSpPr/>
          <p:nvPr/>
        </p:nvSpPr>
        <p:spPr>
          <a:xfrm>
            <a:off x="8273966" y="2458808"/>
            <a:ext cx="370303" cy="368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ar-SA" sz="1333" b="1">
                <a:solidFill>
                  <a:schemeClr val="tx1">
                    <a:lumMod val="75000"/>
                    <a:lumOff val="25000"/>
                  </a:schemeClr>
                </a:solidFill>
              </a:rPr>
              <a:t>1</a:t>
            </a:r>
          </a:p>
        </p:txBody>
      </p:sp>
      <p:sp>
        <p:nvSpPr>
          <p:cNvPr id="74" name="Rectangle: Rounded Corners 3"/>
          <p:cNvSpPr/>
          <p:nvPr/>
        </p:nvSpPr>
        <p:spPr>
          <a:xfrm>
            <a:off x="2512061" y="2979347"/>
            <a:ext cx="6159715"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可提高软件人员的技术水平，减少差错和误解</a:t>
            </a:r>
          </a:p>
        </p:txBody>
      </p:sp>
      <p:sp>
        <p:nvSpPr>
          <p:cNvPr id="75" name="Oval 4"/>
          <p:cNvSpPr/>
          <p:nvPr/>
        </p:nvSpPr>
        <p:spPr>
          <a:xfrm>
            <a:off x="8273966" y="3008972"/>
            <a:ext cx="370303" cy="368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en-US" sz="1333" b="1" dirty="0">
                <a:solidFill>
                  <a:schemeClr val="tx1">
                    <a:lumMod val="75000"/>
                    <a:lumOff val="25000"/>
                  </a:schemeClr>
                </a:solidFill>
              </a:rPr>
              <a:t>2</a:t>
            </a:r>
            <a:endParaRPr lang="ar-SA" sz="1333" b="1" dirty="0">
              <a:solidFill>
                <a:schemeClr val="tx1">
                  <a:lumMod val="75000"/>
                  <a:lumOff val="25000"/>
                </a:schemeClr>
              </a:solidFill>
            </a:endParaRPr>
          </a:p>
        </p:txBody>
      </p:sp>
      <p:sp>
        <p:nvSpPr>
          <p:cNvPr id="76" name="Rectangle: Rounded Corners 3"/>
          <p:cNvSpPr/>
          <p:nvPr/>
        </p:nvSpPr>
        <p:spPr>
          <a:xfrm>
            <a:off x="2520525" y="3540092"/>
            <a:ext cx="6159715"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可提高软件人员之间的通信效率，提高软件的生产率</a:t>
            </a:r>
          </a:p>
        </p:txBody>
      </p:sp>
      <p:sp>
        <p:nvSpPr>
          <p:cNvPr id="77" name="Oval 4"/>
          <p:cNvSpPr/>
          <p:nvPr/>
        </p:nvSpPr>
        <p:spPr>
          <a:xfrm>
            <a:off x="8282430" y="3569716"/>
            <a:ext cx="370303" cy="368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en-US" sz="1333" b="1" dirty="0">
                <a:solidFill>
                  <a:schemeClr val="tx1">
                    <a:lumMod val="75000"/>
                    <a:lumOff val="25000"/>
                  </a:schemeClr>
                </a:solidFill>
              </a:rPr>
              <a:t>3</a:t>
            </a:r>
            <a:endParaRPr lang="ar-SA" sz="1333" b="1" dirty="0">
              <a:solidFill>
                <a:schemeClr val="tx1">
                  <a:lumMod val="75000"/>
                  <a:lumOff val="25000"/>
                </a:schemeClr>
              </a:solidFill>
            </a:endParaRPr>
          </a:p>
        </p:txBody>
      </p:sp>
      <p:sp>
        <p:nvSpPr>
          <p:cNvPr id="78" name="Rectangle: Rounded Corners 3"/>
          <p:cNvSpPr/>
          <p:nvPr/>
        </p:nvSpPr>
        <p:spPr>
          <a:xfrm>
            <a:off x="2520525" y="4098719"/>
            <a:ext cx="6159715"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有利于软件管理</a:t>
            </a:r>
          </a:p>
        </p:txBody>
      </p:sp>
      <p:sp>
        <p:nvSpPr>
          <p:cNvPr id="79" name="Oval 4"/>
          <p:cNvSpPr/>
          <p:nvPr/>
        </p:nvSpPr>
        <p:spPr>
          <a:xfrm>
            <a:off x="8282430" y="4128344"/>
            <a:ext cx="370303" cy="368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en-US" sz="1333" b="1" dirty="0">
                <a:solidFill>
                  <a:schemeClr val="tx1">
                    <a:lumMod val="75000"/>
                    <a:lumOff val="25000"/>
                  </a:schemeClr>
                </a:solidFill>
              </a:rPr>
              <a:t>4</a:t>
            </a:r>
            <a:endParaRPr lang="ar-SA" sz="1333" b="1" dirty="0">
              <a:solidFill>
                <a:schemeClr val="tx1">
                  <a:lumMod val="75000"/>
                  <a:lumOff val="25000"/>
                </a:schemeClr>
              </a:solidFill>
            </a:endParaRPr>
          </a:p>
        </p:txBody>
      </p:sp>
      <p:sp>
        <p:nvSpPr>
          <p:cNvPr id="80" name="Rectangle: Rounded Corners 3"/>
          <p:cNvSpPr/>
          <p:nvPr/>
        </p:nvSpPr>
        <p:spPr>
          <a:xfrm>
            <a:off x="2528989" y="4659462"/>
            <a:ext cx="6159715"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有利于降低软件产品的成本和运行维护成本</a:t>
            </a:r>
          </a:p>
        </p:txBody>
      </p:sp>
      <p:sp>
        <p:nvSpPr>
          <p:cNvPr id="81" name="Oval 4"/>
          <p:cNvSpPr/>
          <p:nvPr/>
        </p:nvSpPr>
        <p:spPr>
          <a:xfrm>
            <a:off x="8290894" y="4686970"/>
            <a:ext cx="370303" cy="370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en-US" sz="1333" b="1" dirty="0">
                <a:solidFill>
                  <a:schemeClr val="tx1">
                    <a:lumMod val="75000"/>
                    <a:lumOff val="25000"/>
                  </a:schemeClr>
                </a:solidFill>
              </a:rPr>
              <a:t>5</a:t>
            </a:r>
            <a:endParaRPr lang="ar-SA" sz="1333" b="1" dirty="0">
              <a:solidFill>
                <a:schemeClr val="tx1">
                  <a:lumMod val="75000"/>
                  <a:lumOff val="25000"/>
                </a:schemeClr>
              </a:solidFill>
            </a:endParaRPr>
          </a:p>
        </p:txBody>
      </p:sp>
      <p:sp>
        <p:nvSpPr>
          <p:cNvPr id="82" name="Rectangle: Rounded Corners 3"/>
          <p:cNvSpPr/>
          <p:nvPr/>
        </p:nvSpPr>
        <p:spPr>
          <a:xfrm>
            <a:off x="2512061" y="5218090"/>
            <a:ext cx="6168179" cy="427435"/>
          </a:xfrm>
          <a:prstGeom prst="roundRect">
            <a:avLst>
              <a:gd name="adj" fmla="val 50000"/>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zh-CN" altLang="en-US" sz="1866" dirty="0">
                <a:solidFill>
                  <a:schemeClr val="tx1"/>
                </a:solidFill>
                <a:latin typeface="微软雅黑" panose="020B0503020204020204" pitchFamily="34" charset="-122"/>
                <a:ea typeface="微软雅黑" panose="020B0503020204020204" pitchFamily="34" charset="-122"/>
              </a:rPr>
              <a:t>有利于缩短软件开发周期</a:t>
            </a:r>
          </a:p>
        </p:txBody>
      </p:sp>
      <p:sp>
        <p:nvSpPr>
          <p:cNvPr id="83" name="Oval 4"/>
          <p:cNvSpPr/>
          <p:nvPr/>
        </p:nvSpPr>
        <p:spPr>
          <a:xfrm>
            <a:off x="8282430" y="5247714"/>
            <a:ext cx="370303" cy="368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fontAlgn="auto" hangingPunct="1">
              <a:spcBef>
                <a:spcPts val="0"/>
              </a:spcBef>
              <a:spcAft>
                <a:spcPts val="0"/>
              </a:spcAft>
              <a:defRPr/>
            </a:pPr>
            <a:r>
              <a:rPr lang="en-US" sz="1333" b="1" dirty="0">
                <a:solidFill>
                  <a:schemeClr val="tx1">
                    <a:lumMod val="75000"/>
                    <a:lumOff val="25000"/>
                  </a:schemeClr>
                </a:solidFill>
              </a:rPr>
              <a:t>6</a:t>
            </a:r>
            <a:endParaRPr lang="ar-SA" sz="1333" b="1" dirty="0">
              <a:solidFill>
                <a:schemeClr val="tx1">
                  <a:lumMod val="75000"/>
                  <a:lumOff val="25000"/>
                </a:schemeClr>
              </a:solidFill>
            </a:endParaRPr>
          </a:p>
        </p:txBody>
      </p:sp>
      <p:sp>
        <p:nvSpPr>
          <p:cNvPr id="7" name="灯片编号占位符 6"/>
          <p:cNvSpPr>
            <a:spLocks noGrp="1"/>
          </p:cNvSpPr>
          <p:nvPr>
            <p:ph type="sldNum" sz="quarter" idx="10"/>
          </p:nvPr>
        </p:nvSpPr>
        <p:spPr/>
        <p:txBody>
          <a:bodyPr/>
          <a:lstStyle/>
          <a:p>
            <a:pPr>
              <a:defRPr/>
            </a:pPr>
            <a:fld id="{34688030-AEB3-4C20-83D0-D052D4D9BCD0}" type="slidenum">
              <a:rPr lang="zh-CN" altLang="en-US" smtClean="0"/>
              <a:pPr>
                <a:defRPr/>
              </a:pPr>
              <a:t>49</a:t>
            </a:fld>
            <a:endParaRPr lang="zh-CN" altLang="en-US"/>
          </a:p>
        </p:txBody>
      </p:sp>
    </p:spTree>
    <p:extLst>
      <p:ext uri="{BB962C8B-B14F-4D97-AF65-F5344CB8AC3E}">
        <p14:creationId xmlns:p14="http://schemas.microsoft.com/office/powerpoint/2010/main" val="1988489025"/>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left)">
                                      <p:cBhvr>
                                        <p:cTn id="39" dur="500"/>
                                        <p:tgtEl>
                                          <p:spTgt spid="74"/>
                                        </p:tgtEl>
                                      </p:cBhvr>
                                    </p:animEffect>
                                  </p:childTnLst>
                                </p:cTn>
                              </p:par>
                            </p:childTnLst>
                          </p:cTn>
                        </p:par>
                        <p:par>
                          <p:cTn id="40" fill="hold" nodeType="afterGroup">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left)">
                                      <p:cBhvr>
                                        <p:cTn id="43" dur="500"/>
                                        <p:tgtEl>
                                          <p:spTgt spid="75"/>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childTnLst>
                          </p:cTn>
                        </p:par>
                        <p:par>
                          <p:cTn id="48" fill="hold" nodeType="afterGroup">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left)">
                                      <p:cBhvr>
                                        <p:cTn id="51" dur="500"/>
                                        <p:tgtEl>
                                          <p:spTgt spid="77"/>
                                        </p:tgtEl>
                                      </p:cBhvr>
                                    </p:animEffect>
                                  </p:childTnLst>
                                </p:cTn>
                              </p:par>
                            </p:childTnLst>
                          </p:cTn>
                        </p:par>
                        <p:par>
                          <p:cTn id="52" fill="hold" nodeType="afterGroup">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500"/>
                                        <p:tgtEl>
                                          <p:spTgt spid="78"/>
                                        </p:tgtEl>
                                      </p:cBhvr>
                                    </p:animEffect>
                                  </p:childTnLst>
                                </p:cTn>
                              </p:par>
                            </p:childTnLst>
                          </p:cTn>
                        </p:par>
                        <p:par>
                          <p:cTn id="56" fill="hold" nodeType="afterGroup">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left)">
                                      <p:cBhvr>
                                        <p:cTn id="59" dur="500"/>
                                        <p:tgtEl>
                                          <p:spTgt spid="79"/>
                                        </p:tgtEl>
                                      </p:cBhvr>
                                    </p:animEffect>
                                  </p:childTnLst>
                                </p:cTn>
                              </p:par>
                            </p:childTnLst>
                          </p:cTn>
                        </p:par>
                        <p:par>
                          <p:cTn id="60" fill="hold" nodeType="afterGroup">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left)">
                                      <p:cBhvr>
                                        <p:cTn id="63" dur="500"/>
                                        <p:tgtEl>
                                          <p:spTgt spid="80"/>
                                        </p:tgtEl>
                                      </p:cBhvr>
                                    </p:animEffect>
                                  </p:childTnLst>
                                </p:cTn>
                              </p:par>
                            </p:childTnLst>
                          </p:cTn>
                        </p:par>
                        <p:par>
                          <p:cTn id="64" fill="hold" nodeType="afterGroup">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ipe(left)">
                                      <p:cBhvr>
                                        <p:cTn id="67" dur="500"/>
                                        <p:tgtEl>
                                          <p:spTgt spid="81"/>
                                        </p:tgtEl>
                                      </p:cBhvr>
                                    </p:animEffect>
                                  </p:childTnLst>
                                </p:cTn>
                              </p:par>
                            </p:childTnLst>
                          </p:cTn>
                        </p:par>
                        <p:par>
                          <p:cTn id="68" fill="hold" nodeType="afterGroup">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wipe(left)">
                                      <p:cBhvr>
                                        <p:cTn id="71" dur="500"/>
                                        <p:tgtEl>
                                          <p:spTgt spid="82"/>
                                        </p:tgtEl>
                                      </p:cBhvr>
                                    </p:animEffect>
                                  </p:childTnLst>
                                </p:cTn>
                              </p:par>
                            </p:childTnLst>
                          </p:cTn>
                        </p:par>
                        <p:par>
                          <p:cTn id="72" fill="hold" nodeType="afterGroup">
                            <p:stCondLst>
                              <p:cond delay="5500"/>
                            </p:stCondLst>
                            <p:childTnLst>
                              <p:par>
                                <p:cTn id="73" presetID="22" presetClass="entr" presetSubtype="8" fill="hold" grpId="0" nodeType="after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2" grpId="0"/>
      <p:bldP spid="67" grpId="0" animBg="1"/>
      <p:bldP spid="70"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0B3FCF-03FA-4120-BB99-00C5D27D651D}" type="slidenum">
              <a:rPr lang="zh-CN" altLang="en-US" smtClean="0">
                <a:solidFill>
                  <a:schemeClr val="bg1"/>
                </a:solidFill>
                <a:latin typeface="Book Antiqua" panose="02040602050305030304" pitchFamily="18" charset="0"/>
                <a:ea typeface="微软雅黑" panose="020B0503020204020204" pitchFamily="34" charset="-122"/>
              </a:rPr>
              <a:pPr/>
              <a:t>5</a:t>
            </a:fld>
            <a:endParaRPr lang="zh-CN" altLang="en-US">
              <a:solidFill>
                <a:schemeClr val="bg1"/>
              </a:solidFill>
              <a:latin typeface="Book Antiqua" panose="02040602050305030304" pitchFamily="18" charset="0"/>
              <a:ea typeface="微软雅黑" panose="020B0503020204020204" pitchFamily="34" charset="-122"/>
            </a:endParaRPr>
          </a:p>
        </p:txBody>
      </p:sp>
      <p:pic>
        <p:nvPicPr>
          <p:cNvPr id="3" name="Picture 2"/>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1243158" y="1858546"/>
            <a:ext cx="3075800" cy="3229810"/>
          </a:xfrm>
          <a:prstGeom prst="rect">
            <a:avLst/>
          </a:prstGeom>
          <a:noFill/>
          <a:ln>
            <a:noFill/>
          </a:ln>
          <a:effectLst/>
        </p:spPr>
      </p:pic>
      <p:sp>
        <p:nvSpPr>
          <p:cNvPr id="11268" name="Text Box 6"/>
          <p:cNvSpPr txBox="1">
            <a:spLocks noChangeArrowheads="1"/>
          </p:cNvSpPr>
          <p:nvPr/>
        </p:nvSpPr>
        <p:spPr bwMode="auto">
          <a:xfrm>
            <a:off x="3435350" y="1785938"/>
            <a:ext cx="3962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600" b="1">
                <a:solidFill>
                  <a:srgbClr val="C00000"/>
                </a:solidFill>
                <a:latin typeface="Book Antiqua" panose="02040602050305030304" pitchFamily="18" charset="0"/>
                <a:ea typeface="微软雅黑" panose="020B0503020204020204" pitchFamily="34" charset="-122"/>
              </a:rPr>
              <a:t>兴趣</a:t>
            </a:r>
          </a:p>
        </p:txBody>
      </p:sp>
      <p:sp>
        <p:nvSpPr>
          <p:cNvPr id="11269" name="矩形 4"/>
          <p:cNvSpPr>
            <a:spLocks noChangeArrowheads="1"/>
          </p:cNvSpPr>
          <p:nvPr/>
        </p:nvSpPr>
        <p:spPr bwMode="auto">
          <a:xfrm>
            <a:off x="4572000" y="2719388"/>
            <a:ext cx="1757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latin typeface="Book Antiqua" panose="02040602050305030304" pitchFamily="18" charset="0"/>
                <a:ea typeface="微软雅黑" panose="020B0503020204020204" pitchFamily="34" charset="-122"/>
              </a:rPr>
              <a:t>INTEREST</a:t>
            </a:r>
            <a:endParaRPr lang="zh-CN" altLang="en-US" sz="2400" b="1">
              <a:latin typeface="Book Antiqua" panose="02040602050305030304" pitchFamily="18" charset="0"/>
              <a:ea typeface="微软雅黑" panose="020B0503020204020204" pitchFamily="34" charset="-122"/>
            </a:endParaRPr>
          </a:p>
        </p:txBody>
      </p:sp>
      <p:sp>
        <p:nvSpPr>
          <p:cNvPr id="11270" name="Text Box 7"/>
          <p:cNvSpPr txBox="1">
            <a:spLocks noChangeArrowheads="1"/>
          </p:cNvSpPr>
          <p:nvPr/>
        </p:nvSpPr>
        <p:spPr bwMode="auto">
          <a:xfrm>
            <a:off x="4529138" y="3444875"/>
            <a:ext cx="4114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你目前最感兴趣的是什么</a:t>
            </a:r>
            <a:r>
              <a:rPr lang="en-US" altLang="zh-CN" sz="2000" b="1">
                <a:latin typeface="Book Antiqua" panose="02040602050305030304" pitchFamily="18" charset="0"/>
                <a:ea typeface="微软雅黑" panose="020B0503020204020204" pitchFamily="34" charset="-122"/>
              </a:rPr>
              <a:t>? </a:t>
            </a:r>
          </a:p>
          <a:p>
            <a:pPr>
              <a:lnSpc>
                <a:spcPct val="150000"/>
              </a:lnSpc>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你想往哪个方向拓展兴趣？</a:t>
            </a:r>
          </a:p>
        </p:txBody>
      </p:sp>
      <p:sp>
        <p:nvSpPr>
          <p:cNvPr id="7" name="矩形 6"/>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chemeClr val="bg1"/>
                </a:solidFill>
                <a:latin typeface="Book Antiqua" panose="02040602050305030304" pitchFamily="18" charset="0"/>
                <a:ea typeface="微软雅黑" panose="020B0503020204020204" pitchFamily="34" charset="-122"/>
              </a:rPr>
              <a:t>FACTOR 2</a:t>
            </a:r>
            <a:endParaRPr lang="zh-CN" altLang="en-US" dirty="0">
              <a:solidFill>
                <a:schemeClr val="bg1"/>
              </a:solidFill>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3582226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9649" y="2333"/>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软件工程标准的层次</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Shape 1452"/>
          <p:cNvSpPr/>
          <p:nvPr/>
        </p:nvSpPr>
        <p:spPr>
          <a:xfrm>
            <a:off x="169633" y="2422836"/>
            <a:ext cx="1718203" cy="2723309"/>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4" name="Shape 1454"/>
          <p:cNvSpPr/>
          <p:nvPr/>
        </p:nvSpPr>
        <p:spPr>
          <a:xfrm>
            <a:off x="1932273" y="2437647"/>
            <a:ext cx="1718203" cy="2708497"/>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5" name="Shape 1456"/>
          <p:cNvSpPr/>
          <p:nvPr/>
        </p:nvSpPr>
        <p:spPr>
          <a:xfrm>
            <a:off x="3735117" y="2422836"/>
            <a:ext cx="1718203" cy="2723309"/>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6" name="Shape 1458"/>
          <p:cNvSpPr/>
          <p:nvPr/>
        </p:nvSpPr>
        <p:spPr>
          <a:xfrm>
            <a:off x="5518916" y="2422836"/>
            <a:ext cx="1718203" cy="2723309"/>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7" name="Shape 1460"/>
          <p:cNvSpPr/>
          <p:nvPr/>
        </p:nvSpPr>
        <p:spPr>
          <a:xfrm>
            <a:off x="396048" y="1792265"/>
            <a:ext cx="1265376" cy="12653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国际标准</a:t>
            </a:r>
            <a:endParaRPr sz="1866" dirty="0">
              <a:ea typeface="微软雅黑" panose="020B0503020204020204" pitchFamily="34" charset="-122"/>
              <a:cs typeface="+mn-ea"/>
              <a:sym typeface="Arial" panose="020B0604020202020204" pitchFamily="34" charset="0"/>
            </a:endParaRPr>
          </a:p>
        </p:txBody>
      </p:sp>
      <p:grpSp>
        <p:nvGrpSpPr>
          <p:cNvPr id="18" name="Group 20"/>
          <p:cNvGrpSpPr>
            <a:grpSpLocks/>
          </p:cNvGrpSpPr>
          <p:nvPr/>
        </p:nvGrpSpPr>
        <p:grpSpPr bwMode="auto">
          <a:xfrm>
            <a:off x="341031" y="1824004"/>
            <a:ext cx="355490" cy="355490"/>
            <a:chOff x="1369087" y="2088729"/>
            <a:chExt cx="474017" cy="474016"/>
          </a:xfrm>
        </p:grpSpPr>
        <p:sp>
          <p:nvSpPr>
            <p:cNvPr id="19"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75000"/>
              </a:schemeClr>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20" name="Shape 1464"/>
            <p:cNvSpPr/>
            <p:nvPr/>
          </p:nvSpPr>
          <p:spPr>
            <a:xfrm>
              <a:off x="1476305" y="2232628"/>
              <a:ext cx="234186" cy="186221"/>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sp>
        <p:nvSpPr>
          <p:cNvPr id="21" name="Shape 1465"/>
          <p:cNvSpPr/>
          <p:nvPr/>
        </p:nvSpPr>
        <p:spPr>
          <a:xfrm>
            <a:off x="2135411" y="1804961"/>
            <a:ext cx="1265376" cy="12653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国家标准</a:t>
            </a:r>
            <a:endParaRPr sz="1866" dirty="0">
              <a:ea typeface="微软雅黑" panose="020B0503020204020204" pitchFamily="34" charset="-122"/>
              <a:cs typeface="+mn-ea"/>
              <a:sym typeface="Arial" panose="020B0604020202020204" pitchFamily="34" charset="0"/>
            </a:endParaRPr>
          </a:p>
        </p:txBody>
      </p:sp>
      <p:sp>
        <p:nvSpPr>
          <p:cNvPr id="22" name="Shape 1468"/>
          <p:cNvSpPr/>
          <p:nvPr/>
        </p:nvSpPr>
        <p:spPr>
          <a:xfrm>
            <a:off x="3974226" y="1792265"/>
            <a:ext cx="1263261" cy="12632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行业标准</a:t>
            </a:r>
            <a:endParaRPr sz="1866" dirty="0">
              <a:ea typeface="微软雅黑" panose="020B0503020204020204" pitchFamily="34" charset="-122"/>
              <a:cs typeface="+mn-ea"/>
              <a:sym typeface="Arial" panose="020B0604020202020204" pitchFamily="34" charset="0"/>
            </a:endParaRPr>
          </a:p>
        </p:txBody>
      </p:sp>
      <p:sp>
        <p:nvSpPr>
          <p:cNvPr id="23" name="Shape 1471"/>
          <p:cNvSpPr/>
          <p:nvPr/>
        </p:nvSpPr>
        <p:spPr>
          <a:xfrm>
            <a:off x="5762259" y="1794379"/>
            <a:ext cx="1263259" cy="12632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40000"/>
              <a:lumOff val="60000"/>
            </a:schemeClr>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latin typeface="Times New Roman" panose="02020603050405020304" pitchFamily="18" charset="0"/>
                <a:ea typeface="楷体_GB2312" pitchFamily="49" charset="-122"/>
              </a:rPr>
              <a:t>企业规范</a:t>
            </a:r>
            <a:endParaRPr sz="1866" dirty="0">
              <a:ea typeface="微软雅黑" panose="020B0503020204020204" pitchFamily="34" charset="-122"/>
              <a:cs typeface="+mn-ea"/>
              <a:sym typeface="Arial" panose="020B0604020202020204" pitchFamily="34" charset="0"/>
            </a:endParaRPr>
          </a:p>
        </p:txBody>
      </p:sp>
      <p:grpSp>
        <p:nvGrpSpPr>
          <p:cNvPr id="24" name="Group 32"/>
          <p:cNvGrpSpPr>
            <a:grpSpLocks/>
          </p:cNvGrpSpPr>
          <p:nvPr/>
        </p:nvGrpSpPr>
        <p:grpSpPr bwMode="auto">
          <a:xfrm>
            <a:off x="2097323" y="1838816"/>
            <a:ext cx="355490" cy="355490"/>
            <a:chOff x="3906591" y="2088732"/>
            <a:chExt cx="474017" cy="474017"/>
          </a:xfrm>
        </p:grpSpPr>
        <p:sp>
          <p:nvSpPr>
            <p:cNvPr id="25"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nvGrpSpPr>
            <p:cNvPr id="43037" name="Group 1479"/>
            <p:cNvGrpSpPr>
              <a:grpSpLocks/>
            </p:cNvGrpSpPr>
            <p:nvPr/>
          </p:nvGrpSpPr>
          <p:grpSpPr bwMode="auto">
            <a:xfrm>
              <a:off x="4031314" y="2211790"/>
              <a:ext cx="199171" cy="186335"/>
              <a:chOff x="0" y="0"/>
              <a:chExt cx="398340" cy="372667"/>
            </a:xfrm>
          </p:grpSpPr>
          <p:sp>
            <p:nvSpPr>
              <p:cNvPr id="27" name="Shape 1477"/>
              <p:cNvSpPr/>
              <p:nvPr/>
            </p:nvSpPr>
            <p:spPr>
              <a:xfrm>
                <a:off x="-1152" y="2179"/>
                <a:ext cx="349869" cy="242648"/>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bg1"/>
              </a:solidFill>
              <a:ln w="12700" cap="flat">
                <a:noFill/>
                <a:miter lim="400000"/>
              </a:ln>
              <a:effectLst/>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28" name="Shape 1478"/>
              <p:cNvSpPr/>
              <p:nvPr/>
            </p:nvSpPr>
            <p:spPr>
              <a:xfrm>
                <a:off x="72206" y="154539"/>
                <a:ext cx="327296" cy="220080"/>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bg1"/>
              </a:solidFill>
              <a:ln w="12700" cap="flat">
                <a:noFill/>
                <a:miter lim="400000"/>
              </a:ln>
              <a:effectLst/>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grpSp>
      <p:grpSp>
        <p:nvGrpSpPr>
          <p:cNvPr id="29" name="Group 40"/>
          <p:cNvGrpSpPr>
            <a:grpSpLocks/>
          </p:cNvGrpSpPr>
          <p:nvPr/>
        </p:nvGrpSpPr>
        <p:grpSpPr bwMode="auto">
          <a:xfrm>
            <a:off x="5694546" y="1824004"/>
            <a:ext cx="355490" cy="355490"/>
            <a:chOff x="8994965" y="2088733"/>
            <a:chExt cx="474017" cy="474017"/>
          </a:xfrm>
        </p:grpSpPr>
        <p:sp>
          <p:nvSpPr>
            <p:cNvPr id="30" name="Shape 1476"/>
            <p:cNvSpPr/>
            <p:nvPr/>
          </p:nvSpPr>
          <p:spPr>
            <a:xfrm>
              <a:off x="8994965" y="2088733"/>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40000"/>
                <a:lumOff val="60000"/>
              </a:schemeClr>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31" name="Shape 1481"/>
            <p:cNvSpPr/>
            <p:nvPr/>
          </p:nvSpPr>
          <p:spPr>
            <a:xfrm>
              <a:off x="9133219" y="2212880"/>
              <a:ext cx="194686" cy="186221"/>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sp>
        <p:nvSpPr>
          <p:cNvPr id="35" name="Text Placeholder 6"/>
          <p:cNvSpPr txBox="1">
            <a:spLocks/>
          </p:cNvSpPr>
          <p:nvPr/>
        </p:nvSpPr>
        <p:spPr>
          <a:xfrm>
            <a:off x="258506" y="3262893"/>
            <a:ext cx="1540458" cy="1265376"/>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20000"/>
              </a:lnSpc>
              <a:spcAft>
                <a:spcPts val="0"/>
              </a:spcAft>
              <a:buNone/>
              <a:defRPr/>
            </a:pP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由国际联合机构制定和公布</a:t>
            </a:r>
            <a:r>
              <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提供各国参考的标准</a:t>
            </a:r>
          </a:p>
        </p:txBody>
      </p:sp>
      <p:sp>
        <p:nvSpPr>
          <p:cNvPr id="39" name="Text Placeholder 6"/>
          <p:cNvSpPr txBox="1">
            <a:spLocks/>
          </p:cNvSpPr>
          <p:nvPr/>
        </p:nvSpPr>
        <p:spPr>
          <a:xfrm>
            <a:off x="2110018" y="3277705"/>
            <a:ext cx="1362713" cy="1504485"/>
          </a:xfrm>
          <a:prstGeom prst="rect">
            <a:avLst/>
          </a:prstGeom>
        </p:spPr>
        <p:txBody>
          <a:bodyPr lIns="0" tIns="0" rIns="0" bIns="0" anchor="ct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402" fontAlgn="auto">
              <a:lnSpc>
                <a:spcPct val="120000"/>
              </a:lnSpc>
              <a:spcBef>
                <a:spcPts val="0"/>
              </a:spcBef>
              <a:spcAft>
                <a:spcPts val="0"/>
              </a:spcAft>
              <a:defRPr/>
            </a:pP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由政府或国家级的机构制定或批准</a:t>
            </a:r>
            <a:r>
              <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适用于全国范围的标准</a:t>
            </a:r>
            <a:endPar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Text Placeholder 6"/>
          <p:cNvSpPr txBox="1">
            <a:spLocks/>
          </p:cNvSpPr>
          <p:nvPr/>
        </p:nvSpPr>
        <p:spPr>
          <a:xfrm>
            <a:off x="3921327" y="3262893"/>
            <a:ext cx="1316160" cy="1519298"/>
          </a:xfrm>
          <a:prstGeom prst="rect">
            <a:avLst/>
          </a:prstGeom>
        </p:spPr>
        <p:txBody>
          <a:bodyPr lIns="0" tIns="0" rIns="0" bIns="0" anchor="ct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402" fontAlgn="auto">
              <a:lnSpc>
                <a:spcPct val="120000"/>
              </a:lnSpc>
              <a:spcBef>
                <a:spcPts val="0"/>
              </a:spcBef>
              <a:spcAft>
                <a:spcPts val="0"/>
              </a:spcAft>
              <a:defRPr/>
            </a:pP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由行业机构、学术团体或国防机构制定</a:t>
            </a:r>
            <a:r>
              <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适用于某个业务领域的标准</a:t>
            </a:r>
          </a:p>
        </p:txBody>
      </p:sp>
      <p:sp>
        <p:nvSpPr>
          <p:cNvPr id="41" name="Text Placeholder 6"/>
          <p:cNvSpPr txBox="1">
            <a:spLocks/>
          </p:cNvSpPr>
          <p:nvPr/>
        </p:nvSpPr>
        <p:spPr>
          <a:xfrm>
            <a:off x="5713590" y="3262893"/>
            <a:ext cx="1360597" cy="1883252"/>
          </a:xfrm>
          <a:prstGeom prst="rect">
            <a:avLst/>
          </a:prstGeom>
        </p:spPr>
        <p:txBody>
          <a:bodyPr lIns="0" tIns="0" rIns="0" bIns="0" anchor="ct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402" fontAlgn="auto">
              <a:lnSpc>
                <a:spcPct val="120000"/>
              </a:lnSpc>
              <a:spcBef>
                <a:spcPts val="0"/>
              </a:spcBef>
              <a:spcAft>
                <a:spcPts val="0"/>
              </a:spcAft>
              <a:defRPr/>
            </a:pP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一些大型企业或公司，由于软件工程工作的需要</a:t>
            </a:r>
            <a:r>
              <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制定适用于本部门的规范</a:t>
            </a:r>
          </a:p>
        </p:txBody>
      </p:sp>
      <p:sp>
        <p:nvSpPr>
          <p:cNvPr id="43" name="Shape 1475"/>
          <p:cNvSpPr/>
          <p:nvPr/>
        </p:nvSpPr>
        <p:spPr>
          <a:xfrm>
            <a:off x="3912862" y="1824004"/>
            <a:ext cx="355490" cy="355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44" name="Shape 1480"/>
          <p:cNvSpPr/>
          <p:nvPr/>
        </p:nvSpPr>
        <p:spPr>
          <a:xfrm>
            <a:off x="4020779" y="1914993"/>
            <a:ext cx="139657" cy="139657"/>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tx1"/>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46" name="Shape 1458"/>
          <p:cNvSpPr/>
          <p:nvPr/>
        </p:nvSpPr>
        <p:spPr>
          <a:xfrm>
            <a:off x="7317527" y="2422836"/>
            <a:ext cx="1720320" cy="2723309"/>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47" name="Shape 1471"/>
          <p:cNvSpPr/>
          <p:nvPr/>
        </p:nvSpPr>
        <p:spPr>
          <a:xfrm>
            <a:off x="7560870" y="1794379"/>
            <a:ext cx="1263259" cy="12632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latin typeface="Times New Roman" panose="02020603050405020304" pitchFamily="18" charset="0"/>
                <a:ea typeface="楷体_GB2312" pitchFamily="49" charset="-122"/>
              </a:rPr>
              <a:t>项目规范</a:t>
            </a:r>
            <a:endParaRPr sz="1866" dirty="0">
              <a:ea typeface="微软雅黑" panose="020B0503020204020204" pitchFamily="34" charset="-122"/>
              <a:cs typeface="+mn-ea"/>
              <a:sym typeface="Arial" panose="020B0604020202020204" pitchFamily="34" charset="0"/>
            </a:endParaRPr>
          </a:p>
        </p:txBody>
      </p:sp>
      <p:grpSp>
        <p:nvGrpSpPr>
          <p:cNvPr id="48" name="Group 40"/>
          <p:cNvGrpSpPr>
            <a:grpSpLocks/>
          </p:cNvGrpSpPr>
          <p:nvPr/>
        </p:nvGrpSpPr>
        <p:grpSpPr bwMode="auto">
          <a:xfrm>
            <a:off x="7493157" y="1824004"/>
            <a:ext cx="355490" cy="355490"/>
            <a:chOff x="8994965" y="2088733"/>
            <a:chExt cx="474017" cy="474017"/>
          </a:xfrm>
        </p:grpSpPr>
        <p:sp>
          <p:nvSpPr>
            <p:cNvPr id="49" name="Shape 1476"/>
            <p:cNvSpPr/>
            <p:nvPr/>
          </p:nvSpPr>
          <p:spPr>
            <a:xfrm>
              <a:off x="8994965" y="2088733"/>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20000"/>
                <a:lumOff val="80000"/>
              </a:schemeClr>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50" name="Shape 1481"/>
            <p:cNvSpPr/>
            <p:nvPr/>
          </p:nvSpPr>
          <p:spPr>
            <a:xfrm>
              <a:off x="9133219" y="2212880"/>
              <a:ext cx="194686" cy="186221"/>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sp>
        <p:nvSpPr>
          <p:cNvPr id="51" name="Text Placeholder 6"/>
          <p:cNvSpPr txBox="1">
            <a:spLocks/>
          </p:cNvSpPr>
          <p:nvPr/>
        </p:nvSpPr>
        <p:spPr>
          <a:xfrm>
            <a:off x="7512201" y="3262893"/>
            <a:ext cx="1360597" cy="1519298"/>
          </a:xfrm>
          <a:prstGeom prst="rect">
            <a:avLst/>
          </a:prstGeom>
        </p:spPr>
        <p:txBody>
          <a:bodyPr lIns="0" tIns="0" rIns="0" bIns="0" anchor="ct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402" fontAlgn="auto">
              <a:lnSpc>
                <a:spcPct val="120000"/>
              </a:lnSpc>
              <a:spcBef>
                <a:spcPts val="0"/>
              </a:spcBef>
              <a:spcAft>
                <a:spcPts val="0"/>
              </a:spcAft>
              <a:defRPr/>
            </a:pP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由某一科研生产项目组织制定</a:t>
            </a:r>
            <a:r>
              <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599" dirty="0">
                <a:latin typeface="微软雅黑" panose="020B0503020204020204" pitchFamily="34" charset="-122"/>
                <a:ea typeface="微软雅黑" panose="020B0503020204020204" pitchFamily="34" charset="-122"/>
                <a:cs typeface="+mn-ea"/>
                <a:sym typeface="Arial" panose="020B0604020202020204" pitchFamily="34" charset="0"/>
              </a:rPr>
              <a:t>为该项任务专用的软件工程规范</a:t>
            </a:r>
            <a:endParaRPr lang="en-US" altLang="zh-CN" sz="1599"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50</a:t>
            </a:fld>
            <a:endParaRPr lang="zh-CN" altLang="en-US"/>
          </a:p>
        </p:txBody>
      </p:sp>
    </p:spTree>
    <p:extLst>
      <p:ext uri="{BB962C8B-B14F-4D97-AF65-F5344CB8AC3E}">
        <p14:creationId xmlns:p14="http://schemas.microsoft.com/office/powerpoint/2010/main" val="4124496400"/>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nodeType="afterGroup">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strips(downRight)">
                                      <p:cBhvr>
                                        <p:cTn id="21" dur="500"/>
                                        <p:tgtEl>
                                          <p:spTgt spid="35">
                                            <p:txEl>
                                              <p:pRg st="0" end="0"/>
                                            </p:txEl>
                                          </p:spTgt>
                                        </p:tgtEl>
                                      </p:cBhvr>
                                    </p:animEffect>
                                  </p:childTnLst>
                                </p:cTn>
                              </p:par>
                            </p:childTnLst>
                          </p:cTn>
                        </p:par>
                        <p:par>
                          <p:cTn id="22" fill="hold" nodeType="afterGroup">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nodeType="afterGroup">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par>
                          <p:cTn id="32" fill="hold" nodeType="afterGroup">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nodeType="afterGroup">
                            <p:stCondLst>
                              <p:cond delay="3500"/>
                            </p:stCondLst>
                            <p:childTnLst>
                              <p:par>
                                <p:cTn id="37" presetID="18" presetClass="entr" presetSubtype="6"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strips(downRight)">
                                      <p:cBhvr>
                                        <p:cTn id="39" dur="500"/>
                                        <p:tgtEl>
                                          <p:spTgt spid="39"/>
                                        </p:tgtEl>
                                      </p:cBhvr>
                                    </p:animEffect>
                                  </p:childTnLst>
                                </p:cTn>
                              </p:par>
                            </p:childTnLst>
                          </p:cTn>
                        </p:par>
                        <p:par>
                          <p:cTn id="40" fill="hold" nodeType="afterGroup">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nodeType="afterGroup">
                            <p:stCondLst>
                              <p:cond delay="45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500"/>
                                        <p:tgtEl>
                                          <p:spTgt spid="15"/>
                                        </p:tgtEl>
                                      </p:cBhvr>
                                    </p:animEffect>
                                  </p:childTnLst>
                                </p:cTn>
                              </p:par>
                            </p:childTnLst>
                          </p:cTn>
                        </p:par>
                        <p:par>
                          <p:cTn id="55" fill="hold" nodeType="afterGroup">
                            <p:stCondLst>
                              <p:cond delay="5500"/>
                            </p:stCondLst>
                            <p:childTnLst>
                              <p:par>
                                <p:cTn id="56" presetID="18" presetClass="entr" presetSubtype="6"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strips(downRight)">
                                      <p:cBhvr>
                                        <p:cTn id="58" dur="500"/>
                                        <p:tgtEl>
                                          <p:spTgt spid="40"/>
                                        </p:tgtEl>
                                      </p:cBhvr>
                                    </p:animEffect>
                                  </p:childTnLst>
                                </p:cTn>
                              </p:par>
                            </p:childTnLst>
                          </p:cTn>
                        </p:par>
                        <p:par>
                          <p:cTn id="59" fill="hold" nodeType="afterGroup">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nodeType="afterGroup">
                            <p:stCondLst>
                              <p:cond delay="6500"/>
                            </p:stCondLst>
                            <p:childTnLst>
                              <p:par>
                                <p:cTn id="64" presetID="53" presetClass="entr" presetSubtype="16"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fltVal val="0"/>
                                          </p:val>
                                        </p:tav>
                                        <p:tav tm="100000">
                                          <p:val>
                                            <p:strVal val="#ppt_h"/>
                                          </p:val>
                                        </p:tav>
                                      </p:tavLst>
                                    </p:anim>
                                    <p:animEffect transition="in" filter="fade">
                                      <p:cBhvr>
                                        <p:cTn id="68" dur="500"/>
                                        <p:tgtEl>
                                          <p:spTgt spid="29"/>
                                        </p:tgtEl>
                                      </p:cBhvr>
                                    </p:animEffect>
                                  </p:childTnLst>
                                </p:cTn>
                              </p:par>
                            </p:childTnLst>
                          </p:cTn>
                        </p:par>
                        <p:par>
                          <p:cTn id="69" fill="hold" nodeType="afterGroup">
                            <p:stCondLst>
                              <p:cond delay="7000"/>
                            </p:stCondLst>
                            <p:childTnLst>
                              <p:par>
                                <p:cTn id="70" presetID="22" presetClass="entr" presetSubtype="1"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up)">
                                      <p:cBhvr>
                                        <p:cTn id="72" dur="500"/>
                                        <p:tgtEl>
                                          <p:spTgt spid="16"/>
                                        </p:tgtEl>
                                      </p:cBhvr>
                                    </p:animEffect>
                                  </p:childTnLst>
                                </p:cTn>
                              </p:par>
                            </p:childTnLst>
                          </p:cTn>
                        </p:par>
                        <p:par>
                          <p:cTn id="73" fill="hold" nodeType="afterGroup">
                            <p:stCondLst>
                              <p:cond delay="7500"/>
                            </p:stCondLst>
                            <p:childTnLst>
                              <p:par>
                                <p:cTn id="74" presetID="18" presetClass="entr" presetSubtype="6"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strips(downRight)">
                                      <p:cBhvr>
                                        <p:cTn id="76" dur="500"/>
                                        <p:tgtEl>
                                          <p:spTgt spid="41"/>
                                        </p:tgtEl>
                                      </p:cBhvr>
                                    </p:animEffect>
                                  </p:childTnLst>
                                </p:cTn>
                              </p:par>
                            </p:childTnLst>
                          </p:cTn>
                        </p:par>
                        <p:par>
                          <p:cTn id="77" fill="hold" nodeType="afterGroup">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par>
                          <p:cTn id="81" fill="hold" nodeType="afterGroup">
                            <p:stCondLst>
                              <p:cond delay="8500"/>
                            </p:stCondLst>
                            <p:childTnLst>
                              <p:par>
                                <p:cTn id="82" presetID="53" presetClass="entr" presetSubtype="16" fill="hold" nodeType="after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p:cTn id="84" dur="500" fill="hold"/>
                                        <p:tgtEl>
                                          <p:spTgt spid="48"/>
                                        </p:tgtEl>
                                        <p:attrNameLst>
                                          <p:attrName>ppt_w</p:attrName>
                                        </p:attrNameLst>
                                      </p:cBhvr>
                                      <p:tavLst>
                                        <p:tav tm="0">
                                          <p:val>
                                            <p:fltVal val="0"/>
                                          </p:val>
                                        </p:tav>
                                        <p:tav tm="100000">
                                          <p:val>
                                            <p:strVal val="#ppt_w"/>
                                          </p:val>
                                        </p:tav>
                                      </p:tavLst>
                                    </p:anim>
                                    <p:anim calcmode="lin" valueType="num">
                                      <p:cBhvr>
                                        <p:cTn id="85" dur="500" fill="hold"/>
                                        <p:tgtEl>
                                          <p:spTgt spid="48"/>
                                        </p:tgtEl>
                                        <p:attrNameLst>
                                          <p:attrName>ppt_h</p:attrName>
                                        </p:attrNameLst>
                                      </p:cBhvr>
                                      <p:tavLst>
                                        <p:tav tm="0">
                                          <p:val>
                                            <p:fltVal val="0"/>
                                          </p:val>
                                        </p:tav>
                                        <p:tav tm="100000">
                                          <p:val>
                                            <p:strVal val="#ppt_h"/>
                                          </p:val>
                                        </p:tav>
                                      </p:tavLst>
                                    </p:anim>
                                    <p:animEffect transition="in" filter="fade">
                                      <p:cBhvr>
                                        <p:cTn id="86" dur="500"/>
                                        <p:tgtEl>
                                          <p:spTgt spid="48"/>
                                        </p:tgtEl>
                                      </p:cBhvr>
                                    </p:animEffect>
                                  </p:childTnLst>
                                </p:cTn>
                              </p:par>
                            </p:childTnLst>
                          </p:cTn>
                        </p:par>
                        <p:par>
                          <p:cTn id="87" fill="hold" nodeType="afterGroup">
                            <p:stCondLst>
                              <p:cond delay="9000"/>
                            </p:stCondLst>
                            <p:childTnLst>
                              <p:par>
                                <p:cTn id="88" presetID="22" presetClass="entr" presetSubtype="1" fill="hold" grpId="0" nodeType="after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up)">
                                      <p:cBhvr>
                                        <p:cTn id="90" dur="500"/>
                                        <p:tgtEl>
                                          <p:spTgt spid="46"/>
                                        </p:tgtEl>
                                      </p:cBhvr>
                                    </p:animEffect>
                                  </p:childTnLst>
                                </p:cTn>
                              </p:par>
                            </p:childTnLst>
                          </p:cTn>
                        </p:par>
                        <p:par>
                          <p:cTn id="91" fill="hold" nodeType="afterGroup">
                            <p:stCondLst>
                              <p:cond delay="9500"/>
                            </p:stCondLst>
                            <p:childTnLst>
                              <p:par>
                                <p:cTn id="92" presetID="18" presetClass="entr" presetSubtype="6" fill="hold" grpId="0" nodeType="after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strips(downRight)">
                                      <p:cBhvr>
                                        <p:cTn id="9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22" grpId="0" animBg="1"/>
      <p:bldP spid="23" grpId="0" animBg="1"/>
      <p:bldP spid="35" grpId="0" build="p"/>
      <p:bldP spid="39" grpId="0"/>
      <p:bldP spid="40" grpId="0"/>
      <p:bldP spid="41" grpId="0"/>
      <p:bldP spid="46" grpId="0" animBg="1"/>
      <p:bldP spid="47" grpId="0" animBg="1"/>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0707" y="-9686"/>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软件工程标准的层次</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Shape 1452"/>
          <p:cNvSpPr/>
          <p:nvPr/>
        </p:nvSpPr>
        <p:spPr>
          <a:xfrm>
            <a:off x="281783" y="1694927"/>
            <a:ext cx="8580434" cy="4805466"/>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7" name="Shape 1460"/>
          <p:cNvSpPr/>
          <p:nvPr/>
        </p:nvSpPr>
        <p:spPr>
          <a:xfrm>
            <a:off x="510313" y="1064356"/>
            <a:ext cx="1265376" cy="12653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国际标准</a:t>
            </a:r>
            <a:endParaRPr sz="1866" dirty="0">
              <a:ea typeface="微软雅黑" panose="020B0503020204020204" pitchFamily="34" charset="-122"/>
              <a:cs typeface="+mn-ea"/>
              <a:sym typeface="Arial" panose="020B0604020202020204" pitchFamily="34" charset="0"/>
            </a:endParaRPr>
          </a:p>
        </p:txBody>
      </p:sp>
      <p:grpSp>
        <p:nvGrpSpPr>
          <p:cNvPr id="18" name="Group 20"/>
          <p:cNvGrpSpPr>
            <a:grpSpLocks/>
          </p:cNvGrpSpPr>
          <p:nvPr/>
        </p:nvGrpSpPr>
        <p:grpSpPr bwMode="auto">
          <a:xfrm>
            <a:off x="455296" y="1096095"/>
            <a:ext cx="355490" cy="355490"/>
            <a:chOff x="1369087" y="2088729"/>
            <a:chExt cx="474017" cy="474016"/>
          </a:xfrm>
        </p:grpSpPr>
        <p:sp>
          <p:nvSpPr>
            <p:cNvPr id="19"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20" name="Shape 1464"/>
            <p:cNvSpPr/>
            <p:nvPr/>
          </p:nvSpPr>
          <p:spPr>
            <a:xfrm>
              <a:off x="1476305" y="2232628"/>
              <a:ext cx="234186" cy="186221"/>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lumMod val="75000"/>
              </a:schemeClr>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sp>
        <p:nvSpPr>
          <p:cNvPr id="45062" name="矩形 2"/>
          <p:cNvSpPr>
            <a:spLocks noChangeArrowheads="1"/>
          </p:cNvSpPr>
          <p:nvPr/>
        </p:nvSpPr>
        <p:spPr bwMode="auto">
          <a:xfrm>
            <a:off x="711333" y="2427068"/>
            <a:ext cx="7956211" cy="296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buFont typeface="Monotype Sorts"/>
              <a:buNone/>
            </a:pPr>
            <a:r>
              <a:rPr lang="zh-CN" altLang="en-US" sz="1866" b="1" dirty="0">
                <a:latin typeface="Book Antiqua" panose="02040602050305030304" pitchFamily="18" charset="0"/>
                <a:ea typeface="微软雅黑" panose="020B0503020204020204" pitchFamily="34" charset="-122"/>
              </a:rPr>
              <a:t>由国际联合机构制定和公布，提供各国参考的标准</a:t>
            </a:r>
            <a:endParaRPr lang="en-US" altLang="zh-CN" sz="1866"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zh-CN" altLang="en-US" sz="1599" b="1" dirty="0">
                <a:solidFill>
                  <a:srgbClr val="FF0000"/>
                </a:solidFill>
                <a:latin typeface="Book Antiqua" panose="02040602050305030304" pitchFamily="18" charset="0"/>
                <a:ea typeface="微软雅黑" panose="020B0503020204020204" pitchFamily="34" charset="-122"/>
              </a:rPr>
              <a:t>国际标准化组织</a:t>
            </a:r>
            <a:r>
              <a:rPr lang="zh-CN" altLang="en-US" sz="1599" dirty="0">
                <a:solidFill>
                  <a:srgbClr val="FF0000"/>
                </a:solidFill>
                <a:latin typeface="Book Antiqua" panose="02040602050305030304" pitchFamily="18" charset="0"/>
                <a:ea typeface="微软雅黑" panose="020B0503020204020204" pitchFamily="34" charset="-122"/>
              </a:rPr>
              <a:t> </a:t>
            </a:r>
            <a:r>
              <a:rPr lang="en-US" altLang="zh-CN" sz="1599" b="1" dirty="0">
                <a:solidFill>
                  <a:srgbClr val="FF0000"/>
                </a:solidFill>
                <a:latin typeface="Book Antiqua" panose="02040602050305030304" pitchFamily="18" charset="0"/>
                <a:ea typeface="微软雅黑" panose="020B0503020204020204" pitchFamily="34" charset="-122"/>
              </a:rPr>
              <a:t>ISO</a:t>
            </a:r>
            <a:r>
              <a:rPr lang="en-US" altLang="zh-CN" sz="1599" dirty="0">
                <a:solidFill>
                  <a:srgbClr val="FF0000"/>
                </a:solidFill>
                <a:latin typeface="Book Antiqua" panose="02040602050305030304" pitchFamily="18" charset="0"/>
                <a:ea typeface="微软雅黑" panose="020B0503020204020204" pitchFamily="34" charset="-122"/>
              </a:rPr>
              <a:t> </a:t>
            </a:r>
            <a:r>
              <a:rPr lang="en-US" altLang="zh-CN" sz="1599" dirty="0">
                <a:latin typeface="Book Antiqua" panose="02040602050305030304" pitchFamily="18" charset="0"/>
                <a:ea typeface="微软雅黑" panose="020B0503020204020204" pitchFamily="34" charset="-122"/>
              </a:rPr>
              <a:t>(International Standards Organization)</a:t>
            </a:r>
            <a:r>
              <a:rPr lang="zh-CN" altLang="en-US" sz="1599" b="1" dirty="0">
                <a:latin typeface="Book Antiqua" panose="02040602050305030304" pitchFamily="18" charset="0"/>
                <a:ea typeface="微软雅黑" panose="020B0503020204020204" pitchFamily="34" charset="-122"/>
              </a:rPr>
              <a:t> 有着广泛的代表性和权威性，它所公布的标准也有较大的影响</a:t>
            </a:r>
            <a:endParaRPr lang="en-US" altLang="zh-CN" sz="1599" b="1"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latin typeface="Book Antiqua" panose="02040602050305030304" pitchFamily="18" charset="0"/>
                <a:ea typeface="微软雅黑" panose="020B0503020204020204" pitchFamily="34" charset="-122"/>
              </a:rPr>
              <a:t>ISO</a:t>
            </a:r>
            <a:r>
              <a:rPr lang="zh-CN" altLang="en-US" sz="1599" b="1" dirty="0">
                <a:latin typeface="Book Antiqua" panose="02040602050305030304" pitchFamily="18" charset="0"/>
                <a:ea typeface="微软雅黑" panose="020B0503020204020204" pitchFamily="34" charset="-122"/>
              </a:rPr>
              <a:t>建立了</a:t>
            </a:r>
            <a:r>
              <a:rPr lang="en-US" altLang="zh-CN" sz="1599" b="1" dirty="0">
                <a:latin typeface="Book Antiqua" panose="02040602050305030304" pitchFamily="18" charset="0"/>
                <a:ea typeface="微软雅黑" panose="020B0503020204020204" pitchFamily="34" charset="-122"/>
              </a:rPr>
              <a:t>”</a:t>
            </a:r>
            <a:r>
              <a:rPr lang="zh-CN" altLang="en-US" sz="1599" b="1" dirty="0">
                <a:latin typeface="Book Antiqua" panose="02040602050305030304" pitchFamily="18" charset="0"/>
                <a:ea typeface="微软雅黑" panose="020B0503020204020204" pitchFamily="34" charset="-122"/>
              </a:rPr>
              <a:t>计算机与信息处理技术委员会</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简称</a:t>
            </a:r>
            <a:r>
              <a:rPr lang="en-US" altLang="zh-CN" sz="1599" b="1" dirty="0">
                <a:latin typeface="Book Antiqua" panose="02040602050305030304" pitchFamily="18" charset="0"/>
                <a:ea typeface="微软雅黑" panose="020B0503020204020204" pitchFamily="34" charset="-122"/>
              </a:rPr>
              <a:t>ISO</a:t>
            </a:r>
            <a:r>
              <a:rPr lang="zh-CN" altLang="en-US" sz="1599" b="1" dirty="0">
                <a:latin typeface="Book Antiqua" panose="02040602050305030304" pitchFamily="18" charset="0"/>
                <a:ea typeface="微软雅黑" panose="020B0503020204020204" pitchFamily="34" charset="-122"/>
              </a:rPr>
              <a:t>／</a:t>
            </a:r>
            <a:r>
              <a:rPr lang="en-US" altLang="zh-CN" sz="1599" b="1" dirty="0">
                <a:latin typeface="Book Antiqua" panose="02040602050305030304" pitchFamily="18" charset="0"/>
                <a:ea typeface="微软雅黑" panose="020B0503020204020204" pitchFamily="34" charset="-122"/>
              </a:rPr>
              <a:t>TC97, </a:t>
            </a:r>
            <a:r>
              <a:rPr lang="zh-CN" altLang="en-US" sz="1599" b="1" dirty="0">
                <a:latin typeface="Book Antiqua" panose="02040602050305030304" pitchFamily="18" charset="0"/>
                <a:ea typeface="微软雅黑" panose="020B0503020204020204" pitchFamily="34" charset="-122"/>
              </a:rPr>
              <a:t>专门负责与计算机有关的标准化工作</a:t>
            </a:r>
          </a:p>
          <a:p>
            <a:pPr eaLnBrk="1" hangingPunct="1">
              <a:lnSpc>
                <a:spcPct val="150000"/>
              </a:lnSpc>
              <a:buFont typeface="Monotype Sorts"/>
              <a:buNone/>
            </a:pPr>
            <a:r>
              <a:rPr lang="zh-CN" altLang="en-US" sz="1599" b="1" dirty="0">
                <a:latin typeface="Book Antiqua" panose="02040602050305030304" pitchFamily="18" charset="0"/>
                <a:ea typeface="微软雅黑" panose="020B0503020204020204" pitchFamily="34" charset="-122"/>
              </a:rPr>
              <a:t>这一标准通常冠有</a:t>
            </a:r>
            <a:r>
              <a:rPr lang="en-US" altLang="zh-CN" sz="1599" b="1" dirty="0">
                <a:solidFill>
                  <a:srgbClr val="FF0000"/>
                </a:solidFill>
                <a:latin typeface="Book Antiqua" panose="02040602050305030304" pitchFamily="18" charset="0"/>
                <a:ea typeface="微软雅黑" panose="020B0503020204020204" pitchFamily="34" charset="-122"/>
              </a:rPr>
              <a:t>ISO</a:t>
            </a:r>
            <a:r>
              <a:rPr lang="zh-CN" altLang="en-US" sz="1599" b="1" dirty="0">
                <a:latin typeface="Book Antiqua" panose="02040602050305030304" pitchFamily="18" charset="0"/>
                <a:ea typeface="微软雅黑" panose="020B0503020204020204" pitchFamily="34" charset="-122"/>
              </a:rPr>
              <a:t>字样</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如</a:t>
            </a:r>
            <a:r>
              <a:rPr lang="en-US" altLang="zh-CN" sz="1599" b="1" dirty="0">
                <a:solidFill>
                  <a:srgbClr val="FF0000"/>
                </a:solidFill>
                <a:latin typeface="Book Antiqua" panose="02040602050305030304" pitchFamily="18" charset="0"/>
                <a:ea typeface="微软雅黑" panose="020B0503020204020204" pitchFamily="34" charset="-122"/>
              </a:rPr>
              <a:t>ISO 8631</a:t>
            </a:r>
            <a:r>
              <a:rPr lang="zh-CN" altLang="en-US" sz="1599" b="1" dirty="0">
                <a:solidFill>
                  <a:srgbClr val="FF0000"/>
                </a:solidFill>
                <a:latin typeface="Book Antiqua" panose="02040602050305030304" pitchFamily="18" charset="0"/>
                <a:ea typeface="微软雅黑" panose="020B0503020204020204" pitchFamily="34" charset="-122"/>
              </a:rPr>
              <a:t>－</a:t>
            </a:r>
            <a:r>
              <a:rPr lang="en-US" altLang="zh-CN" sz="1599" b="1" dirty="0">
                <a:solidFill>
                  <a:srgbClr val="FF0000"/>
                </a:solidFill>
                <a:latin typeface="Book Antiqua" panose="02040602050305030304" pitchFamily="18" charset="0"/>
                <a:ea typeface="微软雅黑" panose="020B0503020204020204" pitchFamily="34" charset="-122"/>
              </a:rPr>
              <a:t>86 Information processing  _ program constructs and conventions for their representation</a:t>
            </a:r>
            <a:r>
              <a:rPr lang="en-US" altLang="zh-CN" sz="1599" b="1" dirty="0">
                <a:latin typeface="Book Antiqua" panose="02040602050305030304" pitchFamily="18" charset="0"/>
                <a:ea typeface="微软雅黑" panose="020B0503020204020204" pitchFamily="34" charset="-122"/>
              </a:rPr>
              <a:t>《</a:t>
            </a:r>
            <a:r>
              <a:rPr lang="zh-CN" altLang="en-US" sz="1599" b="1" dirty="0">
                <a:latin typeface="Book Antiqua" panose="02040602050305030304" pitchFamily="18" charset="0"/>
                <a:ea typeface="微软雅黑" panose="020B0503020204020204" pitchFamily="34" charset="-122"/>
              </a:rPr>
              <a:t>信息处理──程序构造及其表示法的约定</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该标准现已由中国收入国家标准</a:t>
            </a:r>
            <a:endParaRPr lang="zh-CN" altLang="en-US" sz="1599" dirty="0">
              <a:latin typeface="Book Antiqua" panose="02040602050305030304" pitchFamily="18" charset="0"/>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51</a:t>
            </a:fld>
            <a:endParaRPr lang="zh-CN" altLang="en-US"/>
          </a:p>
        </p:txBody>
      </p:sp>
    </p:spTree>
    <p:extLst>
      <p:ext uri="{BB962C8B-B14F-4D97-AF65-F5344CB8AC3E}">
        <p14:creationId xmlns:p14="http://schemas.microsoft.com/office/powerpoint/2010/main" val="1557632584"/>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2246" y="0"/>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软件工程标准的层次</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Shape 1452"/>
          <p:cNvSpPr/>
          <p:nvPr/>
        </p:nvSpPr>
        <p:spPr>
          <a:xfrm>
            <a:off x="281783" y="1694927"/>
            <a:ext cx="8580434" cy="4805466"/>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47108" name="矩形 2"/>
          <p:cNvSpPr>
            <a:spLocks noChangeArrowheads="1"/>
          </p:cNvSpPr>
          <p:nvPr/>
        </p:nvSpPr>
        <p:spPr bwMode="auto">
          <a:xfrm>
            <a:off x="711333" y="2427068"/>
            <a:ext cx="8150884" cy="370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buFont typeface="Monotype Sorts"/>
              <a:buNone/>
            </a:pPr>
            <a:r>
              <a:rPr lang="zh-CN" altLang="en-US" sz="1866" b="1" dirty="0">
                <a:latin typeface="Book Antiqua" panose="02040602050305030304" pitchFamily="18" charset="0"/>
                <a:ea typeface="微软雅黑" panose="020B0503020204020204" pitchFamily="34" charset="-122"/>
              </a:rPr>
              <a:t>由政府或国家级的机构制定或批准</a:t>
            </a:r>
            <a:r>
              <a:rPr lang="en-US" altLang="zh-CN" sz="1866" b="1" dirty="0">
                <a:latin typeface="Book Antiqua" panose="02040602050305030304" pitchFamily="18" charset="0"/>
                <a:ea typeface="微软雅黑" panose="020B0503020204020204" pitchFamily="34" charset="-122"/>
              </a:rPr>
              <a:t>, </a:t>
            </a:r>
            <a:r>
              <a:rPr lang="zh-CN" altLang="en-US" sz="1866" b="1" dirty="0">
                <a:latin typeface="Book Antiqua" panose="02040602050305030304" pitchFamily="18" charset="0"/>
                <a:ea typeface="微软雅黑" panose="020B0503020204020204" pitchFamily="34" charset="-122"/>
              </a:rPr>
              <a:t>适用于全国范围的标准</a:t>
            </a:r>
            <a:endParaRPr lang="en-US" altLang="zh-CN" sz="1866"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GB </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中华人民共和国国家技术监督局公布实施的标准</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简称</a:t>
            </a:r>
            <a:r>
              <a:rPr lang="en-US" altLang="zh-CN" sz="1599" b="1" dirty="0">
                <a:latin typeface="Book Antiqua" panose="02040602050305030304" pitchFamily="18" charset="0"/>
                <a:ea typeface="微软雅黑" panose="020B0503020204020204" pitchFamily="34" charset="-122"/>
              </a:rPr>
              <a:t>”</a:t>
            </a:r>
            <a:r>
              <a:rPr lang="zh-CN" altLang="en-US" sz="1599" b="1" dirty="0">
                <a:solidFill>
                  <a:srgbClr val="FF0000"/>
                </a:solidFill>
                <a:latin typeface="Book Antiqua" panose="02040602050305030304" pitchFamily="18" charset="0"/>
                <a:ea typeface="微软雅黑" panose="020B0503020204020204" pitchFamily="34" charset="-122"/>
              </a:rPr>
              <a:t>国标</a:t>
            </a:r>
            <a:r>
              <a:rPr lang="en-US" altLang="zh-CN" sz="1599" b="1" dirty="0">
                <a:latin typeface="Book Antiqua" panose="02040602050305030304" pitchFamily="18" charset="0"/>
                <a:ea typeface="微软雅黑" panose="020B0503020204020204" pitchFamily="34" charset="-122"/>
              </a:rPr>
              <a:t>”</a:t>
            </a:r>
            <a:r>
              <a:rPr lang="zh-CN" altLang="en-US" sz="1599" b="1" dirty="0">
                <a:solidFill>
                  <a:srgbClr val="0000FF"/>
                </a:solidFill>
                <a:latin typeface="Book Antiqua" panose="02040602050305030304" pitchFamily="18" charset="0"/>
                <a:ea typeface="微软雅黑" panose="020B0503020204020204" pitchFamily="34" charset="-122"/>
              </a:rPr>
              <a:t>现已批准了若干软件工程标准</a:t>
            </a: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ANSI </a:t>
            </a:r>
            <a:r>
              <a:rPr lang="en-US" altLang="zh-CN" sz="1599" b="1" dirty="0">
                <a:latin typeface="Book Antiqua" panose="02040602050305030304" pitchFamily="18" charset="0"/>
                <a:ea typeface="微软雅黑" panose="020B0503020204020204" pitchFamily="34" charset="-122"/>
              </a:rPr>
              <a:t>(American National Standards Institute) ── </a:t>
            </a:r>
            <a:r>
              <a:rPr lang="zh-CN" altLang="en-US" sz="1599" b="1" dirty="0">
                <a:latin typeface="Book Antiqua" panose="02040602050305030304" pitchFamily="18" charset="0"/>
                <a:ea typeface="微软雅黑" panose="020B0503020204020204" pitchFamily="34" charset="-122"/>
              </a:rPr>
              <a:t>美国国家标准协会</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这是美国一些民间标准化组织的领导机构</a:t>
            </a:r>
            <a:endParaRPr lang="en-US" altLang="zh-CN" sz="1599" b="1"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FIPS (NBS)</a:t>
            </a:r>
            <a:r>
              <a:rPr lang="zh-CN" altLang="en-US" sz="1599" b="1" dirty="0">
                <a:latin typeface="Book Antiqua" panose="02040602050305030304" pitchFamily="18" charset="0"/>
                <a:ea typeface="微软雅黑" panose="020B0503020204020204" pitchFamily="34" charset="-122"/>
              </a:rPr>
              <a:t>｛</a:t>
            </a:r>
            <a:r>
              <a:rPr lang="en-US" altLang="zh-CN" sz="1599" b="1" dirty="0">
                <a:latin typeface="Book Antiqua" panose="02040602050305030304" pitchFamily="18" charset="0"/>
                <a:ea typeface="微软雅黑" panose="020B0503020204020204" pitchFamily="34" charset="-122"/>
              </a:rPr>
              <a:t>Federal Information Processing Standards (National Bureau of Standards)</a:t>
            </a:r>
            <a:r>
              <a:rPr lang="zh-CN" altLang="en-US" sz="1599" b="1" dirty="0">
                <a:latin typeface="Book Antiqua" panose="02040602050305030304" pitchFamily="18" charset="0"/>
                <a:ea typeface="微软雅黑" panose="020B0503020204020204" pitchFamily="34" charset="-122"/>
              </a:rPr>
              <a:t>｝── 美国商务部国家标准局联邦信息处理标准</a:t>
            </a: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BS</a:t>
            </a:r>
            <a:r>
              <a:rPr lang="en-US" altLang="zh-CN" sz="1599" b="1" dirty="0">
                <a:latin typeface="Book Antiqua" panose="02040602050305030304" pitchFamily="18" charset="0"/>
                <a:ea typeface="微软雅黑" panose="020B0503020204020204" pitchFamily="34" charset="-122"/>
              </a:rPr>
              <a:t> (British Standard) ── </a:t>
            </a:r>
            <a:r>
              <a:rPr lang="zh-CN" altLang="en-US" sz="1599" b="1" dirty="0">
                <a:latin typeface="Book Antiqua" panose="02040602050305030304" pitchFamily="18" charset="0"/>
                <a:ea typeface="微软雅黑" panose="020B0503020204020204" pitchFamily="34" charset="-122"/>
              </a:rPr>
              <a:t>英国国家标准</a:t>
            </a:r>
            <a:endParaRPr lang="en-US" altLang="zh-CN" sz="1599" b="1"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DIN</a:t>
            </a:r>
            <a:r>
              <a:rPr lang="en-US" altLang="zh-CN" sz="1599" b="1" dirty="0">
                <a:latin typeface="Book Antiqua" panose="02040602050305030304" pitchFamily="18" charset="0"/>
                <a:ea typeface="微软雅黑" panose="020B0503020204020204" pitchFamily="34" charset="-122"/>
              </a:rPr>
              <a:t> (</a:t>
            </a:r>
            <a:r>
              <a:rPr lang="en-US" altLang="zh-CN" sz="1599" b="1" dirty="0" err="1">
                <a:latin typeface="Book Antiqua" panose="02040602050305030304" pitchFamily="18" charset="0"/>
                <a:ea typeface="微软雅黑" panose="020B0503020204020204" pitchFamily="34" charset="-122"/>
              </a:rPr>
              <a:t>Deutsches</a:t>
            </a:r>
            <a:r>
              <a:rPr lang="en-US" altLang="zh-CN" sz="1599" b="1" dirty="0">
                <a:latin typeface="Book Antiqua" panose="02040602050305030304" pitchFamily="18" charset="0"/>
                <a:ea typeface="微软雅黑" panose="020B0503020204020204" pitchFamily="34" charset="-122"/>
              </a:rPr>
              <a:t> </a:t>
            </a:r>
            <a:r>
              <a:rPr lang="en-US" altLang="zh-CN" sz="1599" b="1" dirty="0" err="1">
                <a:latin typeface="Book Antiqua" panose="02040602050305030304" pitchFamily="18" charset="0"/>
                <a:ea typeface="微软雅黑" panose="020B0503020204020204" pitchFamily="34" charset="-122"/>
              </a:rPr>
              <a:t>Institut</a:t>
            </a:r>
            <a:r>
              <a:rPr lang="en-US" altLang="zh-CN" sz="1599" b="1" dirty="0">
                <a:latin typeface="Book Antiqua" panose="02040602050305030304" pitchFamily="18" charset="0"/>
                <a:ea typeface="微软雅黑" panose="020B0503020204020204" pitchFamily="34" charset="-122"/>
              </a:rPr>
              <a:t> </a:t>
            </a:r>
            <a:r>
              <a:rPr lang="en-US" altLang="zh-CN" sz="1599" b="1" dirty="0" err="1">
                <a:latin typeface="Book Antiqua" panose="02040602050305030304" pitchFamily="18" charset="0"/>
                <a:ea typeface="微软雅黑" panose="020B0503020204020204" pitchFamily="34" charset="-122"/>
              </a:rPr>
              <a:t>für</a:t>
            </a:r>
            <a:r>
              <a:rPr lang="en-US" altLang="zh-CN" sz="1599" b="1" dirty="0">
                <a:latin typeface="Book Antiqua" panose="02040602050305030304" pitchFamily="18" charset="0"/>
                <a:ea typeface="微软雅黑" panose="020B0503020204020204" pitchFamily="34" charset="-122"/>
              </a:rPr>
              <a:t> Nor- mung ) ── </a:t>
            </a:r>
            <a:r>
              <a:rPr lang="zh-CN" altLang="en-US" sz="1599" b="1" dirty="0">
                <a:latin typeface="Book Antiqua" panose="02040602050305030304" pitchFamily="18" charset="0"/>
                <a:ea typeface="微软雅黑" panose="020B0503020204020204" pitchFamily="34" charset="-122"/>
              </a:rPr>
              <a:t>德国标准协会</a:t>
            </a: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JIS</a:t>
            </a:r>
            <a:r>
              <a:rPr lang="en-US" altLang="zh-CN" sz="1599" b="1" dirty="0">
                <a:latin typeface="Book Antiqua" panose="02040602050305030304" pitchFamily="18" charset="0"/>
                <a:ea typeface="微软雅黑" panose="020B0503020204020204" pitchFamily="34" charset="-122"/>
              </a:rPr>
              <a:t> (Japanese Industrial Standard) ── </a:t>
            </a:r>
            <a:r>
              <a:rPr lang="zh-CN" altLang="en-US" sz="1599" b="1" dirty="0">
                <a:latin typeface="Book Antiqua" panose="02040602050305030304" pitchFamily="18" charset="0"/>
                <a:ea typeface="微软雅黑" panose="020B0503020204020204" pitchFamily="34" charset="-122"/>
              </a:rPr>
              <a:t>日本工业标准</a:t>
            </a:r>
          </a:p>
        </p:txBody>
      </p:sp>
      <p:sp>
        <p:nvSpPr>
          <p:cNvPr id="9" name="Shape 1465"/>
          <p:cNvSpPr/>
          <p:nvPr/>
        </p:nvSpPr>
        <p:spPr>
          <a:xfrm>
            <a:off x="535705" y="1060124"/>
            <a:ext cx="1265376" cy="12653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国家标准</a:t>
            </a:r>
            <a:endParaRPr sz="1866" dirty="0">
              <a:ea typeface="微软雅黑" panose="020B0503020204020204" pitchFamily="34" charset="-122"/>
              <a:cs typeface="+mn-ea"/>
              <a:sym typeface="Arial" panose="020B0604020202020204" pitchFamily="34" charset="0"/>
            </a:endParaRPr>
          </a:p>
        </p:txBody>
      </p:sp>
      <p:grpSp>
        <p:nvGrpSpPr>
          <p:cNvPr id="10" name="Group 32"/>
          <p:cNvGrpSpPr>
            <a:grpSpLocks/>
          </p:cNvGrpSpPr>
          <p:nvPr/>
        </p:nvGrpSpPr>
        <p:grpSpPr bwMode="auto">
          <a:xfrm>
            <a:off x="497616" y="1093979"/>
            <a:ext cx="355490" cy="355490"/>
            <a:chOff x="3906591" y="2088732"/>
            <a:chExt cx="474017" cy="474017"/>
          </a:xfrm>
        </p:grpSpPr>
        <p:sp>
          <p:nvSpPr>
            <p:cNvPr id="11"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75000"/>
              </a:schemeClr>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nvGrpSpPr>
            <p:cNvPr id="47112" name="Group 1479"/>
            <p:cNvGrpSpPr>
              <a:grpSpLocks/>
            </p:cNvGrpSpPr>
            <p:nvPr/>
          </p:nvGrpSpPr>
          <p:grpSpPr bwMode="auto">
            <a:xfrm>
              <a:off x="4031314" y="2211790"/>
              <a:ext cx="199171" cy="186335"/>
              <a:chOff x="0" y="0"/>
              <a:chExt cx="398340" cy="372667"/>
            </a:xfrm>
          </p:grpSpPr>
          <p:sp>
            <p:nvSpPr>
              <p:cNvPr id="14" name="Shape 1477"/>
              <p:cNvSpPr/>
              <p:nvPr/>
            </p:nvSpPr>
            <p:spPr>
              <a:xfrm>
                <a:off x="-1152" y="2179"/>
                <a:ext cx="349869" cy="242648"/>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bg1"/>
              </a:solidFill>
              <a:ln w="12700" cap="flat">
                <a:noFill/>
                <a:miter lim="400000"/>
              </a:ln>
              <a:effectLst/>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5" name="Shape 1478"/>
              <p:cNvSpPr/>
              <p:nvPr/>
            </p:nvSpPr>
            <p:spPr>
              <a:xfrm>
                <a:off x="72206" y="154539"/>
                <a:ext cx="327296" cy="220080"/>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bg1"/>
              </a:solidFill>
              <a:ln w="12700" cap="flat">
                <a:noFill/>
                <a:miter lim="400000"/>
              </a:ln>
              <a:effectLst/>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gr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52</a:t>
            </a:fld>
            <a:endParaRPr lang="zh-CN" altLang="en-US"/>
          </a:p>
        </p:txBody>
      </p:sp>
    </p:spTree>
    <p:extLst>
      <p:ext uri="{BB962C8B-B14F-4D97-AF65-F5344CB8AC3E}">
        <p14:creationId xmlns:p14="http://schemas.microsoft.com/office/powerpoint/2010/main" val="2671740127"/>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nodeType="afterGroup">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0350" y="692"/>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软件工程标准的层次</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Shape 1452"/>
          <p:cNvSpPr/>
          <p:nvPr/>
        </p:nvSpPr>
        <p:spPr>
          <a:xfrm>
            <a:off x="281783" y="1694927"/>
            <a:ext cx="8580434" cy="4805466"/>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49156" name="矩形 2"/>
          <p:cNvSpPr>
            <a:spLocks noChangeArrowheads="1"/>
          </p:cNvSpPr>
          <p:nvPr/>
        </p:nvSpPr>
        <p:spPr bwMode="auto">
          <a:xfrm>
            <a:off x="711333" y="2427068"/>
            <a:ext cx="7939283" cy="333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buFont typeface="Monotype Sorts"/>
              <a:buNone/>
            </a:pPr>
            <a:r>
              <a:rPr lang="zh-CN" altLang="en-US" sz="1866" b="1" dirty="0">
                <a:latin typeface="Book Antiqua" panose="02040602050305030304" pitchFamily="18" charset="0"/>
                <a:ea typeface="微软雅黑" panose="020B0503020204020204" pitchFamily="34" charset="-122"/>
              </a:rPr>
              <a:t>由行业机构、学术团体或国防机构制定</a:t>
            </a:r>
            <a:r>
              <a:rPr lang="en-US" altLang="zh-CN" sz="1866" b="1" dirty="0">
                <a:latin typeface="Book Antiqua" panose="02040602050305030304" pitchFamily="18" charset="0"/>
                <a:ea typeface="微软雅黑" panose="020B0503020204020204" pitchFamily="34" charset="-122"/>
              </a:rPr>
              <a:t>, </a:t>
            </a:r>
            <a:r>
              <a:rPr lang="zh-CN" altLang="en-US" sz="1866" b="1" dirty="0">
                <a:latin typeface="Book Antiqua" panose="02040602050305030304" pitchFamily="18" charset="0"/>
                <a:ea typeface="微软雅黑" panose="020B0503020204020204" pitchFamily="34" charset="-122"/>
              </a:rPr>
              <a:t>适用于某个业务领域的标准</a:t>
            </a:r>
            <a:endParaRPr lang="en-US" altLang="zh-CN" sz="1866" b="1" dirty="0">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IEEE</a:t>
            </a:r>
            <a:r>
              <a:rPr lang="en-US" altLang="zh-CN" sz="1599" b="1" dirty="0">
                <a:latin typeface="Book Antiqua" panose="02040602050305030304" pitchFamily="18" charset="0"/>
                <a:ea typeface="微软雅黑" panose="020B0503020204020204" pitchFamily="34" charset="-122"/>
              </a:rPr>
              <a:t> ( Institute of Electrical and Electronics Engineers ) ── </a:t>
            </a:r>
            <a:r>
              <a:rPr lang="zh-CN" altLang="en-US" sz="1599" b="1" dirty="0">
                <a:latin typeface="Book Antiqua" panose="02040602050305030304" pitchFamily="18" charset="0"/>
                <a:ea typeface="微软雅黑" panose="020B0503020204020204" pitchFamily="34" charset="-122"/>
              </a:rPr>
              <a:t>美国电气与电子工程师学会</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该学会有一个软件标准分技术委员会</a:t>
            </a:r>
            <a:r>
              <a:rPr lang="en-US" altLang="zh-CN" sz="1599" b="1" dirty="0">
                <a:latin typeface="Book Antiqua" panose="02040602050305030304" pitchFamily="18" charset="0"/>
                <a:ea typeface="微软雅黑" panose="020B0503020204020204" pitchFamily="34" charset="-122"/>
              </a:rPr>
              <a:t>(SESS), </a:t>
            </a:r>
            <a:r>
              <a:rPr lang="zh-CN" altLang="en-US" sz="1599" b="1" dirty="0">
                <a:latin typeface="Book Antiqua" panose="02040602050305030304" pitchFamily="18" charset="0"/>
                <a:ea typeface="微软雅黑" panose="020B0503020204020204" pitchFamily="34" charset="-122"/>
              </a:rPr>
              <a:t>负责软件标准化活动</a:t>
            </a:r>
            <a:r>
              <a:rPr lang="en-US" altLang="zh-CN" sz="1599" b="1" dirty="0">
                <a:latin typeface="Book Antiqua" panose="02040602050305030304" pitchFamily="18" charset="0"/>
                <a:ea typeface="微软雅黑" panose="020B0503020204020204" pitchFamily="34" charset="-122"/>
              </a:rPr>
              <a:t>. IEEE</a:t>
            </a:r>
            <a:r>
              <a:rPr lang="zh-CN" altLang="en-US" sz="1599" b="1" dirty="0">
                <a:latin typeface="Book Antiqua" panose="02040602050305030304" pitchFamily="18" charset="0"/>
                <a:ea typeface="微软雅黑" panose="020B0503020204020204" pitchFamily="34" charset="-122"/>
              </a:rPr>
              <a:t>公布的标准常冠有</a:t>
            </a:r>
            <a:r>
              <a:rPr lang="en-US" altLang="zh-CN" sz="1599" b="1" dirty="0">
                <a:solidFill>
                  <a:srgbClr val="FF0000"/>
                </a:solidFill>
                <a:latin typeface="Book Antiqua" panose="02040602050305030304" pitchFamily="18" charset="0"/>
                <a:ea typeface="微软雅黑" panose="020B0503020204020204" pitchFamily="34" charset="-122"/>
              </a:rPr>
              <a:t>ANSI</a:t>
            </a:r>
            <a:r>
              <a:rPr lang="zh-CN" altLang="en-US" sz="1599" b="1" dirty="0">
                <a:latin typeface="Book Antiqua" panose="02040602050305030304" pitchFamily="18" charset="0"/>
                <a:ea typeface="微软雅黑" panose="020B0503020204020204" pitchFamily="34" charset="-122"/>
              </a:rPr>
              <a:t>的字头</a:t>
            </a:r>
            <a:r>
              <a:rPr lang="en-US" altLang="zh-CN" sz="1599" b="1" dirty="0">
                <a:latin typeface="Book Antiqua" panose="02040602050305030304" pitchFamily="18" charset="0"/>
                <a:ea typeface="微软雅黑" panose="020B0503020204020204" pitchFamily="34" charset="-122"/>
              </a:rPr>
              <a:t>. </a:t>
            </a:r>
            <a:r>
              <a:rPr lang="zh-CN" altLang="en-US" sz="1599" b="1" dirty="0">
                <a:solidFill>
                  <a:srgbClr val="0000FF"/>
                </a:solidFill>
                <a:latin typeface="Book Antiqua" panose="02040602050305030304" pitchFamily="18" charset="0"/>
                <a:ea typeface="微软雅黑" panose="020B0503020204020204" pitchFamily="34" charset="-122"/>
              </a:rPr>
              <a:t>例如，</a:t>
            </a:r>
            <a:r>
              <a:rPr lang="en-US" altLang="zh-CN" sz="1599" b="1" dirty="0">
                <a:solidFill>
                  <a:srgbClr val="FF0000"/>
                </a:solidFill>
                <a:latin typeface="Book Antiqua" panose="02040602050305030304" pitchFamily="18" charset="0"/>
                <a:ea typeface="微软雅黑" panose="020B0503020204020204" pitchFamily="34" charset="-122"/>
              </a:rPr>
              <a:t>ANSI</a:t>
            </a:r>
            <a:r>
              <a:rPr lang="zh-CN" altLang="en-US" sz="1599" b="1" dirty="0">
                <a:solidFill>
                  <a:srgbClr val="FF0000"/>
                </a:solidFill>
                <a:latin typeface="Book Antiqua" panose="02040602050305030304" pitchFamily="18" charset="0"/>
                <a:ea typeface="微软雅黑" panose="020B0503020204020204" pitchFamily="34" charset="-122"/>
              </a:rPr>
              <a:t>／</a:t>
            </a:r>
            <a:r>
              <a:rPr lang="en-US" altLang="zh-CN" sz="1599" b="1" dirty="0">
                <a:solidFill>
                  <a:srgbClr val="FF0000"/>
                </a:solidFill>
                <a:latin typeface="Book Antiqua" panose="02040602050305030304" pitchFamily="18" charset="0"/>
                <a:ea typeface="微软雅黑" panose="020B0503020204020204" pitchFamily="34" charset="-122"/>
              </a:rPr>
              <a:t>IEEE </a:t>
            </a:r>
            <a:r>
              <a:rPr lang="en-US" altLang="zh-CN" sz="1599" b="1" dirty="0" err="1">
                <a:solidFill>
                  <a:srgbClr val="FF0000"/>
                </a:solidFill>
                <a:latin typeface="Book Antiqua" panose="02040602050305030304" pitchFamily="18" charset="0"/>
                <a:ea typeface="微软雅黑" panose="020B0503020204020204" pitchFamily="34" charset="-122"/>
              </a:rPr>
              <a:t>Str</a:t>
            </a:r>
            <a:r>
              <a:rPr lang="en-US" altLang="zh-CN" sz="1599" b="1" dirty="0">
                <a:solidFill>
                  <a:srgbClr val="FF0000"/>
                </a:solidFill>
                <a:latin typeface="Book Antiqua" panose="02040602050305030304" pitchFamily="18" charset="0"/>
                <a:ea typeface="微软雅黑" panose="020B0503020204020204" pitchFamily="34" charset="-122"/>
              </a:rPr>
              <a:t> 828</a:t>
            </a:r>
            <a:r>
              <a:rPr lang="zh-CN" altLang="en-US" sz="1599" b="1" dirty="0">
                <a:solidFill>
                  <a:srgbClr val="FF0000"/>
                </a:solidFill>
                <a:latin typeface="Book Antiqua" panose="02040602050305030304" pitchFamily="18" charset="0"/>
                <a:ea typeface="微软雅黑" panose="020B0503020204020204" pitchFamily="34" charset="-122"/>
              </a:rPr>
              <a:t>－</a:t>
            </a:r>
            <a:r>
              <a:rPr lang="en-US" altLang="zh-CN" sz="1599" b="1" dirty="0">
                <a:solidFill>
                  <a:srgbClr val="FF0000"/>
                </a:solidFill>
                <a:latin typeface="Book Antiqua" panose="02040602050305030304" pitchFamily="18" charset="0"/>
                <a:ea typeface="微软雅黑" panose="020B0503020204020204" pitchFamily="34" charset="-122"/>
              </a:rPr>
              <a:t>1983</a:t>
            </a:r>
            <a:r>
              <a:rPr lang="en-US" altLang="zh-CN" sz="1599" b="1" dirty="0">
                <a:solidFill>
                  <a:srgbClr val="0000FF"/>
                </a:solidFill>
                <a:latin typeface="Book Antiqua" panose="02040602050305030304" pitchFamily="18" charset="0"/>
                <a:ea typeface="微软雅黑" panose="020B0503020204020204" pitchFamily="34" charset="-122"/>
              </a:rPr>
              <a:t>《</a:t>
            </a:r>
            <a:r>
              <a:rPr lang="zh-CN" altLang="en-US" sz="1599" b="1" dirty="0">
                <a:solidFill>
                  <a:srgbClr val="0000FF"/>
                </a:solidFill>
                <a:latin typeface="Book Antiqua" panose="02040602050305030304" pitchFamily="18" charset="0"/>
                <a:ea typeface="微软雅黑" panose="020B0503020204020204" pitchFamily="34" charset="-122"/>
              </a:rPr>
              <a:t>软件配置管理计划标准</a:t>
            </a:r>
            <a:r>
              <a:rPr lang="en-US" altLang="zh-CN" sz="1599" b="1" dirty="0">
                <a:solidFill>
                  <a:srgbClr val="0000FF"/>
                </a:solidFill>
                <a:latin typeface="Book Antiqua" panose="02040602050305030304" pitchFamily="18" charset="0"/>
                <a:ea typeface="微软雅黑" panose="020B0503020204020204" pitchFamily="34" charset="-122"/>
              </a:rPr>
              <a:t>》</a:t>
            </a: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GJB</a:t>
            </a:r>
            <a:r>
              <a:rPr lang="en-US" altLang="zh-CN" sz="1599" b="1" dirty="0">
                <a:latin typeface="Book Antiqua" panose="02040602050305030304" pitchFamily="18" charset="0"/>
                <a:ea typeface="微软雅黑" panose="020B0503020204020204" pitchFamily="34" charset="-122"/>
              </a:rPr>
              <a:t>──</a:t>
            </a:r>
            <a:r>
              <a:rPr lang="zh-CN" altLang="en-US" sz="1599" b="1" dirty="0">
                <a:latin typeface="Book Antiqua" panose="02040602050305030304" pitchFamily="18" charset="0"/>
                <a:ea typeface="微软雅黑" panose="020B0503020204020204" pitchFamily="34" charset="-122"/>
              </a:rPr>
              <a:t>中华人民共和国国家军用标准</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这是由中国国防科学技术工业委员会批准</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适合于国防部门和军队使用的标准</a:t>
            </a:r>
            <a:r>
              <a:rPr lang="en-US" altLang="zh-CN" sz="1599" b="1" dirty="0">
                <a:latin typeface="Book Antiqua" panose="02040602050305030304" pitchFamily="18" charset="0"/>
                <a:ea typeface="微软雅黑" panose="020B0503020204020204" pitchFamily="34" charset="-122"/>
              </a:rPr>
              <a:t>. </a:t>
            </a:r>
            <a:r>
              <a:rPr lang="zh-CN" altLang="en-US" sz="1599" b="1" dirty="0">
                <a:solidFill>
                  <a:srgbClr val="0000FF"/>
                </a:solidFill>
                <a:latin typeface="Book Antiqua" panose="02040602050305030304" pitchFamily="18" charset="0"/>
                <a:ea typeface="微软雅黑" panose="020B0503020204020204" pitchFamily="34" charset="-122"/>
              </a:rPr>
              <a:t>例如</a:t>
            </a:r>
            <a:r>
              <a:rPr lang="en-US" altLang="zh-CN" sz="1599" b="1" dirty="0">
                <a:solidFill>
                  <a:srgbClr val="0000FF"/>
                </a:solidFill>
                <a:latin typeface="Book Antiqua" panose="02040602050305030304" pitchFamily="18" charset="0"/>
                <a:ea typeface="微软雅黑" panose="020B0503020204020204" pitchFamily="34" charset="-122"/>
              </a:rPr>
              <a:t>, </a:t>
            </a:r>
            <a:r>
              <a:rPr lang="en-US" altLang="zh-CN" sz="1599" b="1" dirty="0">
                <a:solidFill>
                  <a:srgbClr val="FF0000"/>
                </a:solidFill>
                <a:latin typeface="Book Antiqua" panose="02040602050305030304" pitchFamily="18" charset="0"/>
                <a:ea typeface="微软雅黑" panose="020B0503020204020204" pitchFamily="34" charset="-122"/>
              </a:rPr>
              <a:t>GJB 437</a:t>
            </a:r>
            <a:r>
              <a:rPr lang="zh-CN" altLang="en-US" sz="1599" b="1" dirty="0">
                <a:solidFill>
                  <a:srgbClr val="FF0000"/>
                </a:solidFill>
                <a:latin typeface="Book Antiqua" panose="02040602050305030304" pitchFamily="18" charset="0"/>
                <a:ea typeface="微软雅黑" panose="020B0503020204020204" pitchFamily="34" charset="-122"/>
              </a:rPr>
              <a:t>－</a:t>
            </a:r>
            <a:r>
              <a:rPr lang="en-US" altLang="zh-CN" sz="1599" b="1" dirty="0">
                <a:solidFill>
                  <a:srgbClr val="FF0000"/>
                </a:solidFill>
                <a:latin typeface="Book Antiqua" panose="02040602050305030304" pitchFamily="18" charset="0"/>
                <a:ea typeface="微软雅黑" panose="020B0503020204020204" pitchFamily="34" charset="-122"/>
              </a:rPr>
              <a:t>88</a:t>
            </a:r>
            <a:r>
              <a:rPr lang="en-US" altLang="zh-CN" sz="1599" b="1" dirty="0">
                <a:solidFill>
                  <a:srgbClr val="0000FF"/>
                </a:solidFill>
                <a:latin typeface="Book Antiqua" panose="02040602050305030304" pitchFamily="18" charset="0"/>
                <a:ea typeface="微软雅黑" panose="020B0503020204020204" pitchFamily="34" charset="-122"/>
              </a:rPr>
              <a:t>《</a:t>
            </a:r>
            <a:r>
              <a:rPr lang="zh-CN" altLang="en-US" sz="1599" b="1" dirty="0">
                <a:solidFill>
                  <a:srgbClr val="0000FF"/>
                </a:solidFill>
                <a:latin typeface="Book Antiqua" panose="02040602050305030304" pitchFamily="18" charset="0"/>
                <a:ea typeface="微软雅黑" panose="020B0503020204020204" pitchFamily="34" charset="-122"/>
              </a:rPr>
              <a:t>军用软件开发规范</a:t>
            </a:r>
            <a:r>
              <a:rPr lang="en-US" altLang="zh-CN" sz="1599" b="1" dirty="0">
                <a:solidFill>
                  <a:srgbClr val="0000FF"/>
                </a:solidFill>
                <a:latin typeface="Book Antiqua" panose="02040602050305030304" pitchFamily="18" charset="0"/>
                <a:ea typeface="微软雅黑" panose="020B0503020204020204" pitchFamily="34" charset="-122"/>
              </a:rPr>
              <a:t>》</a:t>
            </a:r>
            <a:endParaRPr lang="zh-CN" altLang="en-US" sz="1599" b="1" dirty="0">
              <a:solidFill>
                <a:srgbClr val="0000FF"/>
              </a:solidFill>
              <a:latin typeface="Book Antiqua" panose="02040602050305030304" pitchFamily="18" charset="0"/>
              <a:ea typeface="微软雅黑" panose="020B0503020204020204" pitchFamily="34" charset="-122"/>
            </a:endParaRP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DOD_STD </a:t>
            </a:r>
            <a:r>
              <a:rPr lang="en-US" altLang="zh-CN" sz="1599" b="1" dirty="0">
                <a:latin typeface="Book Antiqua" panose="02040602050305030304" pitchFamily="18" charset="0"/>
                <a:ea typeface="微软雅黑" panose="020B0503020204020204" pitchFamily="34" charset="-122"/>
              </a:rPr>
              <a:t>( Department Of Defense _</a:t>
            </a:r>
            <a:r>
              <a:rPr lang="en-US" altLang="zh-CN" sz="1599" b="1" dirty="0" err="1">
                <a:latin typeface="Book Antiqua" panose="02040602050305030304" pitchFamily="18" charset="0"/>
                <a:ea typeface="微软雅黑" panose="020B0503020204020204" pitchFamily="34" charset="-122"/>
              </a:rPr>
              <a:t>STanDards</a:t>
            </a:r>
            <a:r>
              <a:rPr lang="en-US" altLang="zh-CN" sz="1599" b="1" dirty="0">
                <a:latin typeface="Book Antiqua" panose="02040602050305030304" pitchFamily="18" charset="0"/>
                <a:ea typeface="微软雅黑" panose="020B0503020204020204" pitchFamily="34" charset="-122"/>
              </a:rPr>
              <a:t>) ── </a:t>
            </a:r>
            <a:r>
              <a:rPr lang="zh-CN" altLang="en-US" sz="1599" b="1" dirty="0">
                <a:latin typeface="Book Antiqua" panose="02040602050305030304" pitchFamily="18" charset="0"/>
                <a:ea typeface="微软雅黑" panose="020B0503020204020204" pitchFamily="34" charset="-122"/>
              </a:rPr>
              <a:t>美国国防部标准</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适用于美国国防部门</a:t>
            </a:r>
          </a:p>
          <a:p>
            <a:pPr eaLnBrk="1" hangingPunct="1">
              <a:lnSpc>
                <a:spcPct val="150000"/>
              </a:lnSpc>
              <a:buFont typeface="Monotype Sorts"/>
              <a:buNone/>
            </a:pPr>
            <a:r>
              <a:rPr lang="en-US" altLang="zh-CN" sz="1599" b="1" dirty="0">
                <a:solidFill>
                  <a:srgbClr val="FF0000"/>
                </a:solidFill>
                <a:latin typeface="Book Antiqua" panose="02040602050305030304" pitchFamily="18" charset="0"/>
                <a:ea typeface="微软雅黑" panose="020B0503020204020204" pitchFamily="34" charset="-122"/>
              </a:rPr>
              <a:t>MIL_S </a:t>
            </a:r>
            <a:r>
              <a:rPr lang="en-US" altLang="zh-CN" sz="1599" b="1" dirty="0">
                <a:latin typeface="Book Antiqua" panose="02040602050305030304" pitchFamily="18" charset="0"/>
                <a:ea typeface="微软雅黑" panose="020B0503020204020204" pitchFamily="34" charset="-122"/>
              </a:rPr>
              <a:t>( </a:t>
            </a:r>
            <a:r>
              <a:rPr lang="en-US" altLang="zh-CN" sz="1599" b="1" dirty="0" err="1">
                <a:latin typeface="Book Antiqua" panose="02040602050305030304" pitchFamily="18" charset="0"/>
                <a:ea typeface="微软雅黑" panose="020B0503020204020204" pitchFamily="34" charset="-122"/>
              </a:rPr>
              <a:t>MILitary_Standard</a:t>
            </a:r>
            <a:r>
              <a:rPr lang="en-US" altLang="zh-CN" sz="1599" b="1" dirty="0">
                <a:latin typeface="Book Antiqua" panose="02040602050305030304" pitchFamily="18" charset="0"/>
                <a:ea typeface="微软雅黑" panose="020B0503020204020204" pitchFamily="34" charset="-122"/>
              </a:rPr>
              <a:t>)──</a:t>
            </a:r>
            <a:r>
              <a:rPr lang="zh-CN" altLang="en-US" sz="1599" b="1" dirty="0">
                <a:latin typeface="Book Antiqua" panose="02040602050305030304" pitchFamily="18" charset="0"/>
                <a:ea typeface="微软雅黑" panose="020B0503020204020204" pitchFamily="34" charset="-122"/>
              </a:rPr>
              <a:t>美国军用标准</a:t>
            </a:r>
            <a:r>
              <a:rPr lang="en-US" altLang="zh-CN" sz="1599" b="1" dirty="0">
                <a:latin typeface="Book Antiqua" panose="02040602050305030304" pitchFamily="18" charset="0"/>
                <a:ea typeface="微软雅黑" panose="020B0503020204020204" pitchFamily="34" charset="-122"/>
              </a:rPr>
              <a:t>, </a:t>
            </a:r>
            <a:r>
              <a:rPr lang="zh-CN" altLang="en-US" sz="1599" b="1" dirty="0">
                <a:latin typeface="Book Antiqua" panose="02040602050305030304" pitchFamily="18" charset="0"/>
                <a:ea typeface="微软雅黑" panose="020B0503020204020204" pitchFamily="34" charset="-122"/>
              </a:rPr>
              <a:t>适用于美军内部</a:t>
            </a:r>
            <a:endParaRPr lang="en-US" altLang="zh-CN" sz="1866" dirty="0">
              <a:latin typeface="Book Antiqua" panose="02040602050305030304" pitchFamily="18" charset="0"/>
              <a:ea typeface="微软雅黑" panose="020B0503020204020204" pitchFamily="34" charset="-122"/>
            </a:endParaRPr>
          </a:p>
        </p:txBody>
      </p:sp>
      <p:sp>
        <p:nvSpPr>
          <p:cNvPr id="16" name="Shape 1468"/>
          <p:cNvSpPr/>
          <p:nvPr/>
        </p:nvSpPr>
        <p:spPr>
          <a:xfrm>
            <a:off x="605532" y="1062239"/>
            <a:ext cx="1263261" cy="12611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ea typeface="微软雅黑" panose="020B0503020204020204" pitchFamily="34" charset="-122"/>
                <a:cs typeface="+mn-ea"/>
                <a:sym typeface="Arial" panose="020B0604020202020204" pitchFamily="34" charset="0"/>
              </a:rPr>
              <a:t>行业标准</a:t>
            </a:r>
            <a:endParaRPr sz="1866" dirty="0">
              <a:ea typeface="微软雅黑" panose="020B0503020204020204" pitchFamily="34" charset="-122"/>
              <a:cs typeface="+mn-ea"/>
              <a:sym typeface="Arial" panose="020B0604020202020204" pitchFamily="34" charset="0"/>
            </a:endParaRPr>
          </a:p>
        </p:txBody>
      </p:sp>
      <p:sp>
        <p:nvSpPr>
          <p:cNvPr id="17" name="Shape 1475"/>
          <p:cNvSpPr/>
          <p:nvPr/>
        </p:nvSpPr>
        <p:spPr>
          <a:xfrm>
            <a:off x="544169" y="1091863"/>
            <a:ext cx="355490" cy="3554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60000"/>
              <a:lumOff val="40000"/>
            </a:schemeClr>
          </a:solidFill>
          <a:ln w="12700">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8" name="Shape 1480"/>
          <p:cNvSpPr/>
          <p:nvPr/>
        </p:nvSpPr>
        <p:spPr>
          <a:xfrm>
            <a:off x="652085" y="1182853"/>
            <a:ext cx="139657" cy="139657"/>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lumMod val="75000"/>
            </a:schemeClr>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53</a:t>
            </a:fld>
            <a:endParaRPr lang="zh-CN" altLang="en-US"/>
          </a:p>
        </p:txBody>
      </p:sp>
    </p:spTree>
    <p:extLst>
      <p:ext uri="{BB962C8B-B14F-4D97-AF65-F5344CB8AC3E}">
        <p14:creationId xmlns:p14="http://schemas.microsoft.com/office/powerpoint/2010/main" val="257605118"/>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2400" y="7951"/>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软件工程标准的层次</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Shape 1452"/>
          <p:cNvSpPr/>
          <p:nvPr/>
        </p:nvSpPr>
        <p:spPr>
          <a:xfrm>
            <a:off x="281783" y="2228163"/>
            <a:ext cx="8580434" cy="3298864"/>
          </a:xfrm>
          <a:prstGeom prst="roundRect">
            <a:avLst>
              <a:gd name="adj" fmla="val 6924"/>
            </a:avLst>
          </a:prstGeom>
          <a:ln w="12700">
            <a:solidFill>
              <a:srgbClr val="A6AAA9"/>
            </a:solidFill>
            <a:miter lim="400000"/>
          </a:ln>
        </p:spPr>
        <p:txBody>
          <a:bodyPr lIns="14284" tIns="14284" rIns="14284" bIns="14284"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51204" name="矩形 2"/>
          <p:cNvSpPr>
            <a:spLocks noChangeArrowheads="1"/>
          </p:cNvSpPr>
          <p:nvPr/>
        </p:nvSpPr>
        <p:spPr bwMode="auto">
          <a:xfrm>
            <a:off x="711333" y="2960304"/>
            <a:ext cx="7939283" cy="111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buFont typeface="Monotype Sorts"/>
              <a:buNone/>
            </a:pPr>
            <a:r>
              <a:rPr lang="zh-CN" altLang="en-US" sz="1866" b="1" dirty="0">
                <a:latin typeface="Book Antiqua" panose="02040602050305030304" pitchFamily="18" charset="0"/>
                <a:ea typeface="微软雅黑" panose="020B0503020204020204" pitchFamily="34" charset="-122"/>
              </a:rPr>
              <a:t>一些大型企业或公司</a:t>
            </a:r>
            <a:r>
              <a:rPr lang="en-US" altLang="zh-CN" sz="1866" b="1" dirty="0">
                <a:latin typeface="Book Antiqua" panose="02040602050305030304" pitchFamily="18" charset="0"/>
                <a:ea typeface="微软雅黑" panose="020B0503020204020204" pitchFamily="34" charset="-122"/>
              </a:rPr>
              <a:t>, </a:t>
            </a:r>
            <a:r>
              <a:rPr lang="zh-CN" altLang="en-US" sz="1866" b="1" dirty="0">
                <a:latin typeface="Book Antiqua" panose="02040602050305030304" pitchFamily="18" charset="0"/>
                <a:ea typeface="微软雅黑" panose="020B0503020204020204" pitchFamily="34" charset="-122"/>
              </a:rPr>
              <a:t>由于软件工程工作的需要</a:t>
            </a:r>
            <a:r>
              <a:rPr lang="en-US" altLang="zh-CN" sz="1866" b="1" dirty="0">
                <a:latin typeface="Book Antiqua" panose="02040602050305030304" pitchFamily="18" charset="0"/>
                <a:ea typeface="微软雅黑" panose="020B0503020204020204" pitchFamily="34" charset="-122"/>
              </a:rPr>
              <a:t>, </a:t>
            </a:r>
            <a:r>
              <a:rPr lang="zh-CN" altLang="en-US" sz="1866" b="1" dirty="0">
                <a:latin typeface="Book Antiqua" panose="02040602050305030304" pitchFamily="18" charset="0"/>
                <a:ea typeface="微软雅黑" panose="020B0503020204020204" pitchFamily="34" charset="-122"/>
              </a:rPr>
              <a:t>制定适用于本部门的规范</a:t>
            </a:r>
          </a:p>
          <a:p>
            <a:pPr eaLnBrk="1" hangingPunct="1">
              <a:buFont typeface="Monotype Sorts"/>
              <a:buNone/>
            </a:pPr>
            <a:r>
              <a:rPr lang="zh-CN" altLang="en-US" sz="1599" b="1" dirty="0">
                <a:solidFill>
                  <a:srgbClr val="FF0000"/>
                </a:solidFill>
                <a:latin typeface="Book Antiqua" panose="02040602050305030304" pitchFamily="18" charset="0"/>
                <a:ea typeface="微软雅黑" panose="020B0503020204020204" pitchFamily="34" charset="-122"/>
              </a:rPr>
              <a:t>例如</a:t>
            </a:r>
            <a:r>
              <a:rPr lang="en-US" altLang="zh-CN" sz="1599" b="1" dirty="0">
                <a:solidFill>
                  <a:srgbClr val="FF0000"/>
                </a:solidFill>
                <a:latin typeface="Book Antiqua" panose="02040602050305030304" pitchFamily="18" charset="0"/>
                <a:ea typeface="微软雅黑" panose="020B0503020204020204" pitchFamily="34" charset="-122"/>
              </a:rPr>
              <a:t>, </a:t>
            </a:r>
            <a:r>
              <a:rPr lang="zh-CN" altLang="en-US" sz="1599" b="1" dirty="0">
                <a:solidFill>
                  <a:srgbClr val="FF0000"/>
                </a:solidFill>
                <a:latin typeface="Book Antiqua" panose="02040602050305030304" pitchFamily="18" charset="0"/>
                <a:ea typeface="微软雅黑" panose="020B0503020204020204" pitchFamily="34" charset="-122"/>
              </a:rPr>
              <a:t>美国</a:t>
            </a:r>
            <a:r>
              <a:rPr lang="en-US" altLang="zh-CN" sz="1599" b="1" dirty="0">
                <a:solidFill>
                  <a:srgbClr val="FF0000"/>
                </a:solidFill>
                <a:latin typeface="Book Antiqua" panose="02040602050305030304" pitchFamily="18" charset="0"/>
                <a:ea typeface="微软雅黑" panose="020B0503020204020204" pitchFamily="34" charset="-122"/>
              </a:rPr>
              <a:t>IBM</a:t>
            </a:r>
            <a:r>
              <a:rPr lang="zh-CN" altLang="en-US" sz="1599" b="1" dirty="0">
                <a:solidFill>
                  <a:srgbClr val="FF0000"/>
                </a:solidFill>
                <a:latin typeface="Book Antiqua" panose="02040602050305030304" pitchFamily="18" charset="0"/>
                <a:ea typeface="微软雅黑" panose="020B0503020204020204" pitchFamily="34" charset="-122"/>
              </a:rPr>
              <a:t>公司通用产品部</a:t>
            </a:r>
            <a:r>
              <a:rPr lang="en-US" altLang="zh-CN" sz="1599" b="1" dirty="0">
                <a:solidFill>
                  <a:srgbClr val="FF0000"/>
                </a:solidFill>
                <a:latin typeface="Book Antiqua" panose="02040602050305030304" pitchFamily="18" charset="0"/>
                <a:ea typeface="微软雅黑" panose="020B0503020204020204" pitchFamily="34" charset="-122"/>
              </a:rPr>
              <a:t>1984</a:t>
            </a:r>
            <a:r>
              <a:rPr lang="zh-CN" altLang="en-US" sz="1599" b="1" dirty="0">
                <a:solidFill>
                  <a:srgbClr val="FF0000"/>
                </a:solidFill>
                <a:latin typeface="Book Antiqua" panose="02040602050305030304" pitchFamily="18" charset="0"/>
                <a:ea typeface="微软雅黑" panose="020B0503020204020204" pitchFamily="34" charset="-122"/>
              </a:rPr>
              <a:t>年制定的</a:t>
            </a:r>
            <a:r>
              <a:rPr lang="en-US" altLang="zh-CN" sz="1599" b="1" dirty="0">
                <a:solidFill>
                  <a:srgbClr val="FF0000"/>
                </a:solidFill>
                <a:latin typeface="Book Antiqua" panose="02040602050305030304" pitchFamily="18" charset="0"/>
                <a:ea typeface="微软雅黑" panose="020B0503020204020204" pitchFamily="34" charset="-122"/>
              </a:rPr>
              <a:t>《</a:t>
            </a:r>
            <a:r>
              <a:rPr lang="zh-CN" altLang="en-US" sz="1599" b="1" dirty="0">
                <a:solidFill>
                  <a:srgbClr val="FF0000"/>
                </a:solidFill>
                <a:latin typeface="Book Antiqua" panose="02040602050305030304" pitchFamily="18" charset="0"/>
                <a:ea typeface="微软雅黑" panose="020B0503020204020204" pitchFamily="34" charset="-122"/>
              </a:rPr>
              <a:t>程序设计开发指南</a:t>
            </a:r>
            <a:r>
              <a:rPr lang="en-US" altLang="zh-CN" sz="1599" b="1" dirty="0">
                <a:solidFill>
                  <a:srgbClr val="FF0000"/>
                </a:solidFill>
                <a:latin typeface="Book Antiqua" panose="02040602050305030304" pitchFamily="18" charset="0"/>
                <a:ea typeface="微软雅黑" panose="020B0503020204020204" pitchFamily="34" charset="-122"/>
              </a:rPr>
              <a:t>》, </a:t>
            </a:r>
            <a:r>
              <a:rPr lang="zh-CN" altLang="en-US" sz="1599" b="1" dirty="0">
                <a:solidFill>
                  <a:srgbClr val="FF0000"/>
                </a:solidFill>
                <a:latin typeface="Book Antiqua" panose="02040602050305030304" pitchFamily="18" charset="0"/>
                <a:ea typeface="微软雅黑" panose="020B0503020204020204" pitchFamily="34" charset="-122"/>
              </a:rPr>
              <a:t>仅供该公司内部使用</a:t>
            </a:r>
            <a:endParaRPr lang="en-US" altLang="zh-CN" sz="1599" b="1" dirty="0">
              <a:solidFill>
                <a:srgbClr val="0000FF"/>
              </a:solidFill>
              <a:latin typeface="Book Antiqua" panose="02040602050305030304" pitchFamily="18" charset="0"/>
              <a:ea typeface="微软雅黑" panose="020B0503020204020204" pitchFamily="34" charset="-122"/>
            </a:endParaRPr>
          </a:p>
          <a:p>
            <a:pPr eaLnBrk="1" hangingPunct="1">
              <a:buFont typeface="Monotype Sorts"/>
              <a:buNone/>
            </a:pPr>
            <a:endParaRPr lang="en-US" altLang="zh-CN" sz="1599" b="1" dirty="0">
              <a:latin typeface="Book Antiqua" panose="02040602050305030304" pitchFamily="18" charset="0"/>
              <a:ea typeface="微软雅黑" panose="020B0503020204020204" pitchFamily="34" charset="-122"/>
            </a:endParaRPr>
          </a:p>
        </p:txBody>
      </p:sp>
      <p:sp>
        <p:nvSpPr>
          <p:cNvPr id="8" name="Shape 1471"/>
          <p:cNvSpPr/>
          <p:nvPr/>
        </p:nvSpPr>
        <p:spPr>
          <a:xfrm>
            <a:off x="616114" y="1595474"/>
            <a:ext cx="1263259" cy="12632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lIns="14284" tIns="14284" rIns="14284" bIns="14284" anchor="ctr"/>
          <a:lstStyle/>
          <a:p>
            <a:pPr algn="ctr" eaLnBrk="1" fontAlgn="auto" hangingPunct="1">
              <a:lnSpc>
                <a:spcPct val="120000"/>
              </a:lnSpc>
              <a:spcBef>
                <a:spcPts val="0"/>
              </a:spcBef>
              <a:spcAft>
                <a:spcPts val="0"/>
              </a:spcAft>
              <a:defRPr/>
            </a:pPr>
            <a:r>
              <a:rPr lang="zh-CN" altLang="en-US" sz="1866" dirty="0">
                <a:latin typeface="Times New Roman" panose="02020603050405020304" pitchFamily="18" charset="0"/>
                <a:ea typeface="楷体_GB2312" pitchFamily="49" charset="-122"/>
              </a:rPr>
              <a:t>企业规范</a:t>
            </a:r>
            <a:endParaRPr sz="1866" dirty="0">
              <a:ea typeface="微软雅黑" panose="020B0503020204020204" pitchFamily="34" charset="-122"/>
              <a:cs typeface="+mn-ea"/>
              <a:sym typeface="Arial" panose="020B0604020202020204" pitchFamily="34" charset="0"/>
            </a:endParaRPr>
          </a:p>
        </p:txBody>
      </p:sp>
      <p:grpSp>
        <p:nvGrpSpPr>
          <p:cNvPr id="9" name="Group 40"/>
          <p:cNvGrpSpPr>
            <a:grpSpLocks/>
          </p:cNvGrpSpPr>
          <p:nvPr/>
        </p:nvGrpSpPr>
        <p:grpSpPr bwMode="auto">
          <a:xfrm>
            <a:off x="548401" y="1622983"/>
            <a:ext cx="355490" cy="355490"/>
            <a:chOff x="8994965" y="2088733"/>
            <a:chExt cx="474017" cy="474017"/>
          </a:xfrm>
        </p:grpSpPr>
        <p:sp>
          <p:nvSpPr>
            <p:cNvPr id="10" name="Shape 1476"/>
            <p:cNvSpPr/>
            <p:nvPr/>
          </p:nvSpPr>
          <p:spPr>
            <a:xfrm>
              <a:off x="8994965" y="2088733"/>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45" tIns="19045" rIns="19045" bIns="19045"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sp>
          <p:nvSpPr>
            <p:cNvPr id="11" name="Shape 1481"/>
            <p:cNvSpPr/>
            <p:nvPr/>
          </p:nvSpPr>
          <p:spPr>
            <a:xfrm>
              <a:off x="9133219" y="2212880"/>
              <a:ext cx="194686" cy="186221"/>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bg1"/>
            </a:solidFill>
            <a:ln w="12700">
              <a:miter lim="400000"/>
            </a:ln>
          </p:spPr>
          <p:txBody>
            <a:bodyPr lIns="0" tIns="0" rIns="0" bIns="0" anchor="ctr"/>
            <a:lstStyle/>
            <a:p>
              <a:pPr eaLnBrk="1" fontAlgn="auto" hangingPunct="1">
                <a:lnSpc>
                  <a:spcPct val="120000"/>
                </a:lnSpc>
                <a:spcBef>
                  <a:spcPts val="0"/>
                </a:spcBef>
                <a:spcAft>
                  <a:spcPts val="0"/>
                </a:spcAft>
                <a:defRPr/>
              </a:pPr>
              <a:endParaRPr sz="1300">
                <a:ea typeface="微软雅黑" panose="020B0503020204020204" pitchFamily="34" charset="-122"/>
                <a:cs typeface="+mn-ea"/>
                <a:sym typeface="Arial" panose="020B0604020202020204" pitchFamily="34" charset="0"/>
              </a:endParaRPr>
            </a:p>
          </p:txBody>
        </p:sp>
      </p:gr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54</a:t>
            </a:fld>
            <a:endParaRPr lang="zh-CN" altLang="en-US"/>
          </a:p>
        </p:txBody>
      </p:sp>
    </p:spTree>
    <p:extLst>
      <p:ext uri="{BB962C8B-B14F-4D97-AF65-F5344CB8AC3E}">
        <p14:creationId xmlns:p14="http://schemas.microsoft.com/office/powerpoint/2010/main" val="2197908085"/>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000"/>
                            </p:stCondLst>
                            <p:childTnLst>
                              <p:par>
                                <p:cTn id="13" presetID="53" presetClass="entr" presetSubtype="1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13656" r="14071"/>
          <a:stretch/>
        </p:blipFill>
        <p:spPr>
          <a:xfrm>
            <a:off x="6157989" y="1132609"/>
            <a:ext cx="3141661" cy="4346952"/>
          </a:xfrm>
          <a:prstGeom prst="rect">
            <a:avLst/>
          </a:prstGeom>
        </p:spPr>
      </p:pic>
      <p:sp>
        <p:nvSpPr>
          <p:cNvPr id="2" name="矩形 1"/>
          <p:cNvSpPr/>
          <p:nvPr/>
        </p:nvSpPr>
        <p:spPr>
          <a:xfrm>
            <a:off x="1202401" y="25732"/>
            <a:ext cx="4780476"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技术标准</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中国的软件标准</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55</a:t>
            </a:fld>
            <a:endParaRPr lang="zh-CN" altLang="en-US"/>
          </a:p>
        </p:txBody>
      </p:sp>
      <p:pic>
        <p:nvPicPr>
          <p:cNvPr id="5" name="图片 4">
            <a:hlinkClick r:id="rId5"/>
          </p:cNvPr>
          <p:cNvPicPr>
            <a:picLocks noChangeAspect="1"/>
          </p:cNvPicPr>
          <p:nvPr/>
        </p:nvPicPr>
        <p:blipFill rotWithShape="1">
          <a:blip r:embed="rId6">
            <a:extLst>
              <a:ext uri="{28A0092B-C50C-407E-A947-70E740481C1C}">
                <a14:useLocalDpi xmlns:a14="http://schemas.microsoft.com/office/drawing/2010/main" val="0"/>
              </a:ext>
            </a:extLst>
          </a:blip>
          <a:srcRect l="13992" r="13778"/>
          <a:stretch/>
        </p:blipFill>
        <p:spPr>
          <a:xfrm>
            <a:off x="-25415" y="1132609"/>
            <a:ext cx="3114727" cy="4312227"/>
          </a:xfrm>
          <a:prstGeom prst="rect">
            <a:avLst/>
          </a:prstGeom>
        </p:spPr>
      </p:pic>
      <p:pic>
        <p:nvPicPr>
          <p:cNvPr id="7" name="图片 6">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14110" r="13660"/>
          <a:stretch/>
        </p:blipFill>
        <p:spPr>
          <a:xfrm>
            <a:off x="3043262" y="1132609"/>
            <a:ext cx="3114727" cy="4312227"/>
          </a:xfrm>
          <a:prstGeom prst="rect">
            <a:avLst/>
          </a:prstGeom>
        </p:spPr>
      </p:pic>
      <p:sp>
        <p:nvSpPr>
          <p:cNvPr id="9" name="文本框 8">
            <a:extLst>
              <a:ext uri="{FF2B5EF4-FFF2-40B4-BE49-F238E27FC236}">
                <a16:creationId xmlns:a16="http://schemas.microsoft.com/office/drawing/2014/main" id="{DE06AAF8-88AB-44F1-8A06-3A4B42E4FAE6}"/>
              </a:ext>
            </a:extLst>
          </p:cNvPr>
          <p:cNvSpPr txBox="1"/>
          <p:nvPr/>
        </p:nvSpPr>
        <p:spPr>
          <a:xfrm>
            <a:off x="0" y="5766916"/>
            <a:ext cx="9143999" cy="523220"/>
          </a:xfrm>
          <a:prstGeom prst="rect">
            <a:avLst/>
          </a:prstGeom>
          <a:noFill/>
        </p:spPr>
        <p:txBody>
          <a:bodyPr wrap="square">
            <a:spAutoFit/>
          </a:bodyPr>
          <a:lstStyle/>
          <a:p>
            <a:pPr algn="ctr" eaLnBrk="1" hangingPunct="1">
              <a:spcBef>
                <a:spcPct val="0"/>
              </a:spcBef>
            </a:pPr>
            <a:r>
              <a:rPr lang="zh-CN" altLang="en-US" sz="2800" b="1" dirty="0">
                <a:solidFill>
                  <a:srgbClr val="C00000"/>
                </a:solidFill>
                <a:latin typeface="Book Antiqua" panose="02040602050305030304" pitchFamily="18" charset="0"/>
                <a:ea typeface="微软雅黑" panose="020B0503020204020204" pitchFamily="34" charset="-122"/>
              </a:rPr>
              <a:t>国家市场监督管理总局</a:t>
            </a:r>
            <a:r>
              <a:rPr lang="en-US" altLang="zh-CN" sz="2800" b="1" dirty="0">
                <a:solidFill>
                  <a:srgbClr val="C00000"/>
                </a:solidFill>
                <a:latin typeface="Book Antiqua" panose="02040602050305030304" pitchFamily="18" charset="0"/>
                <a:ea typeface="微软雅黑" panose="020B0503020204020204" pitchFamily="34" charset="-122"/>
              </a:rPr>
              <a:t>(</a:t>
            </a:r>
            <a:r>
              <a:rPr lang="zh-CN" altLang="en-US" sz="2800" b="1" dirty="0">
                <a:solidFill>
                  <a:srgbClr val="C00000"/>
                </a:solidFill>
                <a:latin typeface="Book Antiqua" panose="02040602050305030304" pitchFamily="18" charset="0"/>
                <a:ea typeface="微软雅黑" panose="020B0503020204020204" pitchFamily="34" charset="-122"/>
                <a:hlinkClick r:id="rId9"/>
              </a:rPr>
              <a:t>国家标准化管理委员会</a:t>
            </a:r>
            <a:r>
              <a:rPr lang="en-US" altLang="zh-CN" sz="2800" b="1" dirty="0">
                <a:solidFill>
                  <a:srgbClr val="C00000"/>
                </a:solidFill>
                <a:latin typeface="Book Antiqua" panose="02040602050305030304" pitchFamily="18" charset="0"/>
                <a:ea typeface="微软雅黑" panose="020B0503020204020204" pitchFamily="34" charset="-122"/>
              </a:rPr>
              <a:t>)</a:t>
            </a:r>
          </a:p>
        </p:txBody>
      </p:sp>
    </p:spTree>
    <p:extLst>
      <p:ext uri="{BB962C8B-B14F-4D97-AF65-F5344CB8AC3E}">
        <p14:creationId xmlns:p14="http://schemas.microsoft.com/office/powerpoint/2010/main" val="2657481631"/>
      </p:ext>
    </p:extLst>
  </p:cSld>
  <p:clrMapOvr>
    <a:masterClrMapping/>
  </p:clrMapOvr>
  <p:transition spd="med" advClick="0" advTm="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pPr>
              <a:lnSpc>
                <a:spcPct val="150000"/>
              </a:lnSpc>
            </a:pPr>
            <a:r>
              <a:rPr lang="zh-CN" altLang="en-US" dirty="0"/>
              <a:t>软件文档的作用与分类</a:t>
            </a:r>
          </a:p>
          <a:p>
            <a:pPr lvl="1">
              <a:lnSpc>
                <a:spcPct val="150000"/>
              </a:lnSpc>
            </a:pPr>
            <a:r>
              <a:rPr lang="en-US" altLang="zh-CN" dirty="0"/>
              <a:t> </a:t>
            </a:r>
            <a:r>
              <a:rPr lang="zh-CN" altLang="en-US" dirty="0"/>
              <a:t>什么是文档</a:t>
            </a:r>
          </a:p>
          <a:p>
            <a:pPr lvl="1">
              <a:lnSpc>
                <a:spcPct val="150000"/>
              </a:lnSpc>
            </a:pPr>
            <a:r>
              <a:rPr lang="en-US" altLang="zh-CN" dirty="0"/>
              <a:t> </a:t>
            </a:r>
            <a:r>
              <a:rPr lang="zh-CN" altLang="en-US" dirty="0"/>
              <a:t>软件文档的作用</a:t>
            </a:r>
          </a:p>
          <a:p>
            <a:pPr lvl="1">
              <a:lnSpc>
                <a:spcPct val="150000"/>
              </a:lnSpc>
            </a:pPr>
            <a:r>
              <a:rPr lang="en-US" altLang="zh-CN" dirty="0"/>
              <a:t> </a:t>
            </a:r>
            <a:r>
              <a:rPr lang="zh-CN" altLang="en-US" dirty="0"/>
              <a:t>文档的分类</a:t>
            </a:r>
          </a:p>
          <a:p>
            <a:pPr lvl="1">
              <a:lnSpc>
                <a:spcPct val="150000"/>
              </a:lnSpc>
            </a:pPr>
            <a:r>
              <a:rPr lang="en-US" altLang="zh-CN" dirty="0"/>
              <a:t> </a:t>
            </a:r>
            <a:r>
              <a:rPr lang="zh-CN" altLang="en-US" dirty="0"/>
              <a:t>软件文档的工作</a:t>
            </a:r>
          </a:p>
          <a:p>
            <a:pPr lvl="1">
              <a:lnSpc>
                <a:spcPct val="150000"/>
              </a:lnSpc>
            </a:pPr>
            <a:r>
              <a:rPr lang="en-US" altLang="zh-CN" dirty="0"/>
              <a:t> </a:t>
            </a:r>
            <a:r>
              <a:rPr lang="zh-CN" altLang="en-US" dirty="0"/>
              <a:t>软件生存期各阶段与各种文档编制的关系</a:t>
            </a:r>
            <a:endParaRPr lang="en-US" altLang="zh-CN" dirty="0"/>
          </a:p>
        </p:txBody>
      </p:sp>
    </p:spTree>
    <p:extLst>
      <p:ext uri="{BB962C8B-B14F-4D97-AF65-F5344CB8AC3E}">
        <p14:creationId xmlns:p14="http://schemas.microsoft.com/office/powerpoint/2010/main" val="35144445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34205" y="0"/>
            <a:ext cx="6043642"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什么是文档</a:t>
            </a:r>
            <a:endParaRPr lang="zh-CN" altLang="en-US" sz="2666" kern="0" dirty="0">
              <a:solidFill>
                <a:schemeClr val="tx1">
                  <a:lumMod val="85000"/>
                  <a:lumOff val="15000"/>
                </a:schemeClr>
              </a:solidFill>
              <a:latin typeface="微软雅黑" pitchFamily="34" charset="-122"/>
              <a:ea typeface="微软雅黑" pitchFamily="34" charset="-122"/>
            </a:endParaRPr>
          </a:p>
        </p:txBody>
      </p:sp>
      <p:sp>
        <p:nvSpPr>
          <p:cNvPr id="2" name="矩形 1"/>
          <p:cNvSpPr/>
          <p:nvPr/>
        </p:nvSpPr>
        <p:spPr>
          <a:xfrm>
            <a:off x="351611" y="1650491"/>
            <a:ext cx="8214365" cy="666593"/>
          </a:xfrm>
          <a:prstGeom prst="rect">
            <a:avLst/>
          </a:prstGeom>
        </p:spPr>
        <p:txBody>
          <a:bodyPr>
            <a:spAutoFit/>
          </a:bodyPr>
          <a:lstStyle/>
          <a:p>
            <a:pPr eaLnBrk="1" fontAlgn="auto" hangingPunct="1">
              <a:spcBef>
                <a:spcPts val="0"/>
              </a:spcBef>
              <a:spcAft>
                <a:spcPts val="0"/>
              </a:spcAft>
              <a:defRPr/>
            </a:pPr>
            <a:r>
              <a:rPr lang="en-US" altLang="zh-CN" sz="1866" b="1" dirty="0">
                <a:solidFill>
                  <a:schemeClr val="tx1">
                    <a:lumMod val="85000"/>
                    <a:lumOff val="15000"/>
                  </a:schemeClr>
                </a:solidFill>
                <a:latin typeface="微软雅黑" pitchFamily="34" charset="-122"/>
                <a:ea typeface="微软雅黑" pitchFamily="34" charset="-122"/>
              </a:rPr>
              <a:t>QUESTION:</a:t>
            </a:r>
          </a:p>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在第一章技术标准中提及的若干标准</a:t>
            </a:r>
            <a:r>
              <a:rPr lang="en-US" altLang="zh-CN" sz="1866" b="1" dirty="0">
                <a:solidFill>
                  <a:schemeClr val="tx1">
                    <a:lumMod val="85000"/>
                    <a:lumOff val="15000"/>
                  </a:schemeClr>
                </a:solidFill>
                <a:latin typeface="微软雅黑" pitchFamily="34" charset="-122"/>
                <a:ea typeface="微软雅黑" pitchFamily="34" charset="-122"/>
              </a:rPr>
              <a:t>, </a:t>
            </a:r>
            <a:r>
              <a:rPr lang="zh-CN" altLang="en-US" sz="1866" b="1" dirty="0">
                <a:solidFill>
                  <a:schemeClr val="tx1">
                    <a:lumMod val="85000"/>
                    <a:lumOff val="15000"/>
                  </a:schemeClr>
                </a:solidFill>
                <a:latin typeface="微软雅黑" pitchFamily="34" charset="-122"/>
                <a:ea typeface="微软雅黑" pitchFamily="34" charset="-122"/>
              </a:rPr>
              <a:t>如何应用于软件开发和管理过程中呢</a:t>
            </a:r>
            <a:r>
              <a:rPr lang="en-US" altLang="zh-CN" sz="1866" b="1" dirty="0">
                <a:solidFill>
                  <a:schemeClr val="tx1">
                    <a:lumMod val="85000"/>
                    <a:lumOff val="15000"/>
                  </a:schemeClr>
                </a:solidFill>
                <a:latin typeface="微软雅黑" pitchFamily="34" charset="-122"/>
                <a:ea typeface="微软雅黑" pitchFamily="34" charset="-122"/>
              </a:rPr>
              <a:t>?</a:t>
            </a:r>
            <a:endParaRPr lang="zh-CN" altLang="en-US" sz="1866" dirty="0">
              <a:latin typeface="+mn-lt"/>
            </a:endParaRPr>
          </a:p>
        </p:txBody>
      </p:sp>
      <p:sp>
        <p:nvSpPr>
          <p:cNvPr id="3" name="矩形: 圆角 2"/>
          <p:cNvSpPr/>
          <p:nvPr/>
        </p:nvSpPr>
        <p:spPr>
          <a:xfrm>
            <a:off x="3170141" y="3197297"/>
            <a:ext cx="1902297" cy="988178"/>
          </a:xfrm>
          <a:prstGeom prst="roundRect">
            <a:avLst/>
          </a:prstGeom>
          <a:solidFill>
            <a:srgbClr val="008AF2"/>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3199" dirty="0">
                <a:solidFill>
                  <a:schemeClr val="bg1"/>
                </a:solidFill>
                <a:latin typeface="微软雅黑" panose="020B0503020204020204" pitchFamily="34" charset="-122"/>
                <a:ea typeface="微软雅黑" panose="020B0503020204020204" pitchFamily="34" charset="-122"/>
              </a:rPr>
              <a:t>载体</a:t>
            </a:r>
          </a:p>
        </p:txBody>
      </p:sp>
      <p:sp>
        <p:nvSpPr>
          <p:cNvPr id="4" name="矩形 3"/>
          <p:cNvSpPr/>
          <p:nvPr/>
        </p:nvSpPr>
        <p:spPr>
          <a:xfrm>
            <a:off x="1035084" y="3201530"/>
            <a:ext cx="662361" cy="953723"/>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标准</a:t>
            </a:r>
            <a:endParaRPr lang="en-US" altLang="zh-CN" sz="1866" b="1" dirty="0">
              <a:solidFill>
                <a:schemeClr val="tx1">
                  <a:lumMod val="85000"/>
                  <a:lumOff val="15000"/>
                </a:schemeClr>
              </a:solidFill>
              <a:latin typeface="微软雅黑" pitchFamily="34" charset="-122"/>
              <a:ea typeface="微软雅黑" pitchFamily="34" charset="-122"/>
            </a:endParaRPr>
          </a:p>
          <a:p>
            <a:pPr eaLnBrk="1" fontAlgn="auto" hangingPunct="1">
              <a:spcBef>
                <a:spcPts val="0"/>
              </a:spcBef>
              <a:spcAft>
                <a:spcPts val="0"/>
              </a:spcAft>
              <a:defRPr/>
            </a:pPr>
            <a:endParaRPr lang="en-US" altLang="zh-CN" sz="1866" b="1" dirty="0">
              <a:solidFill>
                <a:schemeClr val="tx1">
                  <a:lumMod val="85000"/>
                  <a:lumOff val="15000"/>
                </a:scheme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规范</a:t>
            </a:r>
            <a:endParaRPr lang="zh-CN" altLang="en-US" sz="1866" dirty="0"/>
          </a:p>
        </p:txBody>
      </p:sp>
      <p:sp>
        <p:nvSpPr>
          <p:cNvPr id="7" name="矩形 6"/>
          <p:cNvSpPr/>
          <p:nvPr/>
        </p:nvSpPr>
        <p:spPr>
          <a:xfrm>
            <a:off x="6339930" y="3184602"/>
            <a:ext cx="1617751" cy="953723"/>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软件开发过程</a:t>
            </a:r>
            <a:endParaRPr lang="en-US" altLang="zh-CN" sz="1866" b="1" dirty="0">
              <a:solidFill>
                <a:schemeClr val="tx1">
                  <a:lumMod val="85000"/>
                  <a:lumOff val="15000"/>
                </a:schemeClr>
              </a:solidFill>
              <a:latin typeface="微软雅黑" pitchFamily="34" charset="-122"/>
              <a:ea typeface="微软雅黑" pitchFamily="34" charset="-122"/>
            </a:endParaRPr>
          </a:p>
          <a:p>
            <a:pPr eaLnBrk="1" fontAlgn="auto" hangingPunct="1">
              <a:spcBef>
                <a:spcPts val="0"/>
              </a:spcBef>
              <a:spcAft>
                <a:spcPts val="0"/>
              </a:spcAft>
              <a:defRPr/>
            </a:pPr>
            <a:endParaRPr lang="en-US" altLang="zh-CN" sz="1866" b="1" dirty="0">
              <a:solidFill>
                <a:schemeClr val="tx1">
                  <a:lumMod val="85000"/>
                  <a:lumOff val="15000"/>
                </a:schemeClr>
              </a:solidFill>
              <a:latin typeface="微软雅黑" pitchFamily="34" charset="-122"/>
              <a:ea typeface="微软雅黑" pitchFamily="34" charset="-122"/>
            </a:endParaRPr>
          </a:p>
          <a:p>
            <a:pPr eaLnBrk="1" fontAlgn="auto" hangingPunct="1">
              <a:spcBef>
                <a:spcPts val="0"/>
              </a:spcBef>
              <a:spcAft>
                <a:spcPts val="0"/>
              </a:spcAft>
              <a:defRPr/>
            </a:pPr>
            <a:r>
              <a:rPr lang="zh-CN" altLang="en-US" sz="1866" b="1" dirty="0">
                <a:solidFill>
                  <a:schemeClr val="tx1">
                    <a:lumMod val="85000"/>
                    <a:lumOff val="15000"/>
                  </a:schemeClr>
                </a:solidFill>
                <a:latin typeface="微软雅黑" pitchFamily="34" charset="-122"/>
                <a:ea typeface="微软雅黑" pitchFamily="34" charset="-122"/>
              </a:rPr>
              <a:t>软件管理过程</a:t>
            </a:r>
            <a:endParaRPr lang="zh-CN" altLang="en-US" sz="1866" dirty="0"/>
          </a:p>
        </p:txBody>
      </p:sp>
      <p:cxnSp>
        <p:nvCxnSpPr>
          <p:cNvPr id="6" name="直接箭头连接符 5"/>
          <p:cNvCxnSpPr>
            <a:cxnSpLocks/>
            <a:stCxn id="4" idx="3"/>
            <a:endCxn id="3" idx="1"/>
          </p:cNvCxnSpPr>
          <p:nvPr/>
        </p:nvCxnSpPr>
        <p:spPr>
          <a:xfrm flipV="1">
            <a:off x="1760876" y="3692445"/>
            <a:ext cx="1409265" cy="211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a:cxnSpLocks/>
            <a:stCxn id="3" idx="3"/>
          </p:cNvCxnSpPr>
          <p:nvPr/>
        </p:nvCxnSpPr>
        <p:spPr>
          <a:xfrm>
            <a:off x="5072438" y="3692444"/>
            <a:ext cx="1267491" cy="0"/>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13" name="直接箭头连接符 12"/>
          <p:cNvCxnSpPr>
            <a:cxnSpLocks/>
            <a:stCxn id="3" idx="2"/>
          </p:cNvCxnSpPr>
          <p:nvPr/>
        </p:nvCxnSpPr>
        <p:spPr>
          <a:xfrm flipH="1">
            <a:off x="4122347" y="4185475"/>
            <a:ext cx="0" cy="51419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8" name="矩形: 圆角 17"/>
          <p:cNvSpPr/>
          <p:nvPr/>
        </p:nvSpPr>
        <p:spPr>
          <a:xfrm>
            <a:off x="3170141" y="4712363"/>
            <a:ext cx="1902297" cy="986062"/>
          </a:xfrm>
          <a:prstGeom prst="roundRect">
            <a:avLst/>
          </a:prstGeom>
          <a:solidFill>
            <a:srgbClr val="008AF2"/>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3199" dirty="0">
                <a:solidFill>
                  <a:schemeClr val="bg1"/>
                </a:solidFill>
                <a:latin typeface="微软雅黑" panose="020B0503020204020204" pitchFamily="34" charset="-122"/>
                <a:ea typeface="微软雅黑" panose="020B0503020204020204" pitchFamily="34" charset="-122"/>
              </a:rPr>
              <a:t>文档</a:t>
            </a:r>
          </a:p>
        </p:txBody>
      </p:sp>
      <p:sp>
        <p:nvSpPr>
          <p:cNvPr id="5" name="灯片编号占位符 4"/>
          <p:cNvSpPr>
            <a:spLocks noGrp="1"/>
          </p:cNvSpPr>
          <p:nvPr>
            <p:ph type="sldNum" sz="quarter" idx="10"/>
          </p:nvPr>
        </p:nvSpPr>
        <p:spPr/>
        <p:txBody>
          <a:bodyPr/>
          <a:lstStyle/>
          <a:p>
            <a:pPr>
              <a:defRPr/>
            </a:pPr>
            <a:fld id="{34688030-AEB3-4C20-83D0-D052D4D9BCD0}" type="slidenum">
              <a:rPr lang="zh-CN" altLang="en-US" smtClean="0"/>
              <a:pPr>
                <a:defRPr/>
              </a:pPr>
              <a:t>57</a:t>
            </a:fld>
            <a:endParaRPr lang="zh-CN" altLang="en-US"/>
          </a:p>
        </p:txBody>
      </p:sp>
    </p:spTree>
    <p:custDataLst>
      <p:tags r:id="rId1"/>
    </p:custDataLst>
    <p:extLst>
      <p:ext uri="{BB962C8B-B14F-4D97-AF65-F5344CB8AC3E}">
        <p14:creationId xmlns:p14="http://schemas.microsoft.com/office/powerpoint/2010/main" val="3483310782"/>
      </p:ext>
    </p:extLst>
  </p:cSld>
  <p:clrMapOvr>
    <a:masterClrMapping/>
  </p:clrMapOvr>
  <p:transition spd="slow" advClick="0" advTm="0">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bwMode="auto">
          <a:xfrm>
            <a:off x="323004" y="3878358"/>
            <a:ext cx="8580434" cy="103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spcBef>
                <a:spcPts val="750"/>
              </a:spcBef>
              <a:buClr>
                <a:schemeClr val="accent1"/>
              </a:buClr>
              <a:buFont typeface="Wingdings 3" panose="05040102010807070707" pitchFamily="18" charset="2"/>
              <a:buChar char=""/>
              <a:defRPr sz="1300">
                <a:solidFill>
                  <a:srgbClr val="404040"/>
                </a:solidFill>
                <a:latin typeface="Century Gothic" panose="020B0502020202020204" pitchFamily="34" charset="0"/>
              </a:defRPr>
            </a:lvl1pPr>
            <a:lvl2pPr marL="171450" defTabSz="685800">
              <a:spcBef>
                <a:spcPts val="75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2pPr>
            <a:lvl3pPr marL="514350" indent="-171450" defTabSz="685800">
              <a:spcBef>
                <a:spcPts val="750"/>
              </a:spcBef>
              <a:buClr>
                <a:schemeClr val="accent1"/>
              </a:buClr>
              <a:buFont typeface="Wingdings 3" panose="05040102010807070707" pitchFamily="18" charset="2"/>
              <a:buChar char=""/>
              <a:defRPr sz="1000">
                <a:solidFill>
                  <a:srgbClr val="404040"/>
                </a:solidFill>
                <a:latin typeface="Century Gothic" panose="020B0502020202020204" pitchFamily="34" charset="0"/>
              </a:defRPr>
            </a:lvl3pPr>
            <a:lvl4pPr marL="68580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4pPr>
            <a:lvl5pPr marL="85725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5pPr>
            <a:lvl6pPr marL="13144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6pPr>
            <a:lvl7pPr marL="17716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7pPr>
            <a:lvl8pPr marL="22288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8pPr>
            <a:lvl9pPr marL="26860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9pPr>
          </a:lstStyle>
          <a:p>
            <a:pPr lvl="1" eaLnBrk="1" hangingPunct="1">
              <a:lnSpc>
                <a:spcPct val="150000"/>
              </a:lnSpc>
              <a:buClr>
                <a:schemeClr val="accent2"/>
              </a:buClr>
              <a:buFont typeface="Arial" panose="020B0604020202020204" pitchFamily="34" charset="0"/>
              <a:buNone/>
            </a:pP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在软件工程中</a:t>
            </a:r>
            <a:r>
              <a:rPr lang="en-US" altLang="zh-CN"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文档常常用来表示对</a:t>
            </a:r>
            <a:r>
              <a:rPr lang="zh-CN" altLang="en-US" sz="1866"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活动</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66"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需求</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66"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66"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结果</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进行</a:t>
            </a:r>
            <a:r>
              <a:rPr lang="zh-CN" altLang="en-US" sz="1866"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描述</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66"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66"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规定</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66"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报告</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或</a:t>
            </a:r>
            <a:r>
              <a:rPr lang="zh-CN" altLang="en-US" sz="1866"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认证</a:t>
            </a:r>
            <a:r>
              <a:rPr lang="zh-CN" altLang="en-US" sz="1866" b="1"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的任何书面或图示的信息</a:t>
            </a:r>
          </a:p>
        </p:txBody>
      </p:sp>
      <p:sp>
        <p:nvSpPr>
          <p:cNvPr id="18" name="矩形: 圆角 17"/>
          <p:cNvSpPr/>
          <p:nvPr/>
        </p:nvSpPr>
        <p:spPr>
          <a:xfrm>
            <a:off x="474339" y="2302223"/>
            <a:ext cx="1904412" cy="988179"/>
          </a:xfrm>
          <a:prstGeom prst="roundRect">
            <a:avLst/>
          </a:prstGeom>
          <a:solidFill>
            <a:srgbClr val="008AF2"/>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3199" dirty="0">
                <a:solidFill>
                  <a:schemeClr val="bg1"/>
                </a:solidFill>
                <a:latin typeface="微软雅黑" panose="020B0503020204020204" pitchFamily="34" charset="-122"/>
                <a:ea typeface="微软雅黑" panose="020B0503020204020204" pitchFamily="34" charset="-122"/>
              </a:rPr>
              <a:t>文档</a:t>
            </a:r>
          </a:p>
        </p:txBody>
      </p:sp>
      <p:sp>
        <p:nvSpPr>
          <p:cNvPr id="5" name="矩形 4"/>
          <p:cNvSpPr>
            <a:spLocks noChangeArrowheads="1"/>
          </p:cNvSpPr>
          <p:nvPr/>
        </p:nvSpPr>
        <p:spPr bwMode="auto">
          <a:xfrm>
            <a:off x="2251791" y="2302222"/>
            <a:ext cx="6475002" cy="90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entury Gothic" panose="020B0502020202020204" pitchFamily="34" charset="0"/>
              </a:defRPr>
            </a:lvl1pPr>
            <a:lvl2pPr marL="1714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lvl="1" eaLnBrk="1" hangingPunct="1">
              <a:lnSpc>
                <a:spcPct val="150000"/>
              </a:lnSpc>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是指某种数据媒体和其中所记录的数据</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它具有</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永久性</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并可以由人或机器阅读</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通常仅用于描述人工</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可读</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的东西</a:t>
            </a: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58</a:t>
            </a:fld>
            <a:endParaRPr lang="zh-CN" altLang="en-US"/>
          </a:p>
        </p:txBody>
      </p:sp>
      <p:sp>
        <p:nvSpPr>
          <p:cNvPr id="7" name="矩形 6"/>
          <p:cNvSpPr/>
          <p:nvPr/>
        </p:nvSpPr>
        <p:spPr>
          <a:xfrm>
            <a:off x="1234205" y="0"/>
            <a:ext cx="6043642"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什么是文档</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797119975"/>
      </p:ext>
    </p:extLst>
  </p:cSld>
  <p:clrMapOvr>
    <a:masterClrMapping/>
  </p:clrMapOvr>
  <p:transition spd="slow" advClick="0" advTm="0">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967" y="2685222"/>
            <a:ext cx="1617751" cy="953723"/>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algn="ctr" eaLnBrk="1" fontAlgn="auto" hangingPunct="1">
              <a:spcBef>
                <a:spcPts val="0"/>
              </a:spcBef>
              <a:spcAft>
                <a:spcPts val="0"/>
              </a:spcAft>
              <a:defRPr/>
            </a:pPr>
            <a:r>
              <a:rPr lang="zh-CN" altLang="en-US" sz="1866" b="1" dirty="0">
                <a:solidFill>
                  <a:schemeClr val="tx1"/>
                </a:solidFill>
                <a:latin typeface="Times New Roman" panose="02020603050405020304" pitchFamily="18" charset="0"/>
                <a:ea typeface="微软雅黑" pitchFamily="34" charset="-122"/>
                <a:cs typeface="Times New Roman" panose="02020603050405020304" pitchFamily="18" charset="0"/>
              </a:rPr>
              <a:t>软件开发过程</a:t>
            </a:r>
            <a:endParaRPr lang="en-US" altLang="zh-CN" sz="1866"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eaLnBrk="1" fontAlgn="auto" hangingPunct="1">
              <a:spcBef>
                <a:spcPts val="0"/>
              </a:spcBef>
              <a:spcAft>
                <a:spcPts val="0"/>
              </a:spcAft>
              <a:defRPr/>
            </a:pPr>
            <a:endParaRPr lang="en-US" altLang="zh-CN" sz="1866"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eaLnBrk="1" fontAlgn="auto" hangingPunct="1">
              <a:spcBef>
                <a:spcPts val="0"/>
              </a:spcBef>
              <a:spcAft>
                <a:spcPts val="0"/>
              </a:spcAft>
              <a:defRPr/>
            </a:pPr>
            <a:r>
              <a:rPr lang="zh-CN" altLang="en-US" sz="1866" b="1" dirty="0">
                <a:solidFill>
                  <a:schemeClr val="tx1"/>
                </a:solidFill>
                <a:latin typeface="Times New Roman" panose="02020603050405020304" pitchFamily="18" charset="0"/>
                <a:ea typeface="微软雅黑" pitchFamily="34" charset="-122"/>
                <a:cs typeface="Times New Roman" panose="02020603050405020304" pitchFamily="18" charset="0"/>
              </a:rPr>
              <a:t>软件管理过程</a:t>
            </a:r>
            <a:endParaRPr lang="zh-CN" altLang="en-US" sz="1866" dirty="0">
              <a:solidFill>
                <a:schemeClr val="tx1"/>
              </a:solidFill>
              <a:latin typeface="Times New Roman" panose="02020603050405020304" pitchFamily="18" charset="0"/>
              <a:cs typeface="Times New Roman" panose="02020603050405020304" pitchFamily="18" charset="0"/>
            </a:endParaRPr>
          </a:p>
        </p:txBody>
      </p:sp>
      <p:cxnSp>
        <p:nvCxnSpPr>
          <p:cNvPr id="5" name="直接箭头连接符 4"/>
          <p:cNvCxnSpPr>
            <a:cxnSpLocks/>
          </p:cNvCxnSpPr>
          <p:nvPr/>
        </p:nvCxnSpPr>
        <p:spPr>
          <a:xfrm flipV="1">
            <a:off x="2035957" y="1561618"/>
            <a:ext cx="914118" cy="1616634"/>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 name="直接箭头连接符 6"/>
          <p:cNvCxnSpPr>
            <a:cxnSpLocks/>
            <a:stCxn id="4" idx="3"/>
          </p:cNvCxnSpPr>
          <p:nvPr/>
        </p:nvCxnSpPr>
        <p:spPr>
          <a:xfrm flipV="1">
            <a:off x="2035957" y="2116014"/>
            <a:ext cx="914118" cy="1062239"/>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a:cxnSpLocks/>
            <a:stCxn id="4" idx="3"/>
          </p:cNvCxnSpPr>
          <p:nvPr/>
        </p:nvCxnSpPr>
        <p:spPr>
          <a:xfrm flipV="1">
            <a:off x="2035957" y="2647133"/>
            <a:ext cx="914118" cy="531119"/>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3" name="直接箭头连接符 12"/>
          <p:cNvCxnSpPr>
            <a:cxnSpLocks/>
          </p:cNvCxnSpPr>
          <p:nvPr/>
        </p:nvCxnSpPr>
        <p:spPr>
          <a:xfrm>
            <a:off x="2035957" y="3178252"/>
            <a:ext cx="914118" cy="0"/>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a:cxnSpLocks/>
            <a:stCxn id="4" idx="3"/>
          </p:cNvCxnSpPr>
          <p:nvPr/>
        </p:nvCxnSpPr>
        <p:spPr>
          <a:xfrm>
            <a:off x="2035957" y="3178252"/>
            <a:ext cx="914118" cy="490915"/>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9" name="直接箭头连接符 18"/>
          <p:cNvCxnSpPr>
            <a:cxnSpLocks/>
            <a:stCxn id="4" idx="3"/>
          </p:cNvCxnSpPr>
          <p:nvPr/>
        </p:nvCxnSpPr>
        <p:spPr>
          <a:xfrm>
            <a:off x="2035957" y="3178252"/>
            <a:ext cx="914118" cy="1015687"/>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2" name="直接箭头连接符 21"/>
          <p:cNvCxnSpPr>
            <a:cxnSpLocks/>
          </p:cNvCxnSpPr>
          <p:nvPr/>
        </p:nvCxnSpPr>
        <p:spPr>
          <a:xfrm>
            <a:off x="2035957" y="3169789"/>
            <a:ext cx="914118" cy="1739363"/>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
        <p:nvSpPr>
          <p:cNvPr id="27" name="矩形 26"/>
          <p:cNvSpPr>
            <a:spLocks noChangeArrowheads="1"/>
          </p:cNvSpPr>
          <p:nvPr/>
        </p:nvSpPr>
        <p:spPr bwMode="auto">
          <a:xfrm>
            <a:off x="2660183" y="1441006"/>
            <a:ext cx="1441005"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r>
              <a:rPr lang="zh-CN" altLang="en-US"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8" name="矩形 27"/>
          <p:cNvSpPr>
            <a:spLocks noChangeArrowheads="1"/>
          </p:cNvSpPr>
          <p:nvPr/>
        </p:nvSpPr>
        <p:spPr bwMode="auto">
          <a:xfrm>
            <a:off x="2660183" y="1948849"/>
            <a:ext cx="1441005"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r>
              <a:rPr lang="zh-CN" altLang="en-US"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9" name="矩形 28"/>
          <p:cNvSpPr>
            <a:spLocks noChangeArrowheads="1"/>
          </p:cNvSpPr>
          <p:nvPr/>
        </p:nvSpPr>
        <p:spPr bwMode="auto">
          <a:xfrm>
            <a:off x="2668647" y="2482085"/>
            <a:ext cx="1441005"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r>
              <a:rPr lang="zh-CN" altLang="en-US"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p>
        </p:txBody>
      </p:sp>
      <p:sp>
        <p:nvSpPr>
          <p:cNvPr id="30" name="矩形 29"/>
          <p:cNvSpPr>
            <a:spLocks noChangeArrowheads="1"/>
          </p:cNvSpPr>
          <p:nvPr/>
        </p:nvSpPr>
        <p:spPr bwMode="auto">
          <a:xfrm>
            <a:off x="3244276" y="3476611"/>
            <a:ext cx="471796" cy="410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r>
              <a:rPr lang="en-US" altLang="zh-CN"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1" name="矩形 30"/>
          <p:cNvSpPr>
            <a:spLocks noChangeArrowheads="1"/>
          </p:cNvSpPr>
          <p:nvPr/>
        </p:nvSpPr>
        <p:spPr bwMode="auto">
          <a:xfrm>
            <a:off x="2660182" y="4663694"/>
            <a:ext cx="1438889"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r>
              <a:rPr lang="zh-CN" altLang="en-US" sz="1866"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sz="1866" b="1" i="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p:txBody>
      </p:sp>
      <p:sp>
        <p:nvSpPr>
          <p:cNvPr id="32" name="矩形 31"/>
          <p:cNvSpPr/>
          <p:nvPr/>
        </p:nvSpPr>
        <p:spPr>
          <a:xfrm>
            <a:off x="1906881" y="5440272"/>
            <a:ext cx="3111927" cy="461665"/>
          </a:xfrm>
          <a:prstGeom prst="rect">
            <a:avLst/>
          </a:prstGeom>
        </p:spPr>
        <p:txBody>
          <a:bodyPr wrap="square">
            <a:spAutoFit/>
          </a:bodyPr>
          <a:lstStyle/>
          <a:p>
            <a:pPr algn="ctr" eaLnBrk="1" fontAlgn="auto" hangingPunct="1">
              <a:spcBef>
                <a:spcPts val="0"/>
              </a:spcBef>
              <a:spcAft>
                <a:spcPts val="0"/>
              </a:spcAft>
              <a:defRPr/>
            </a:pP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不可见性或不易见性</a:t>
            </a:r>
            <a:endParaRPr lang="en-US" altLang="zh-CN" sz="2400" b="1" i="1" dirty="0">
              <a:solidFill>
                <a:srgbClr val="C00000"/>
              </a:solidFill>
              <a:latin typeface="Times New Roman" panose="02020603050405020304" pitchFamily="18" charset="0"/>
              <a:ea typeface="微软雅黑" pitchFamily="34" charset="-122"/>
              <a:cs typeface="Times New Roman" panose="02020603050405020304" pitchFamily="18" charset="0"/>
            </a:endParaRPr>
          </a:p>
        </p:txBody>
      </p:sp>
      <p:cxnSp>
        <p:nvCxnSpPr>
          <p:cNvPr id="33" name="直接箭头连接符 32"/>
          <p:cNvCxnSpPr>
            <a:cxnSpLocks/>
            <a:endCxn id="55" idx="1"/>
          </p:cNvCxnSpPr>
          <p:nvPr/>
        </p:nvCxnSpPr>
        <p:spPr>
          <a:xfrm>
            <a:off x="3716073" y="3169788"/>
            <a:ext cx="1072820" cy="27509"/>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4" name="直接箭头连接符 33"/>
          <p:cNvCxnSpPr>
            <a:cxnSpLocks/>
            <a:endCxn id="55" idx="1"/>
          </p:cNvCxnSpPr>
          <p:nvPr/>
        </p:nvCxnSpPr>
        <p:spPr>
          <a:xfrm>
            <a:off x="3716073" y="2685222"/>
            <a:ext cx="1072820" cy="512075"/>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7" name="直接箭头连接符 36"/>
          <p:cNvCxnSpPr>
            <a:cxnSpLocks/>
            <a:stCxn id="30" idx="3"/>
            <a:endCxn id="55" idx="1"/>
          </p:cNvCxnSpPr>
          <p:nvPr/>
        </p:nvCxnSpPr>
        <p:spPr>
          <a:xfrm flipV="1">
            <a:off x="3716073" y="3197298"/>
            <a:ext cx="1072820" cy="48456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1" name="直接箭头连接符 40"/>
          <p:cNvCxnSpPr>
            <a:cxnSpLocks/>
            <a:endCxn id="55" idx="1"/>
          </p:cNvCxnSpPr>
          <p:nvPr/>
        </p:nvCxnSpPr>
        <p:spPr>
          <a:xfrm flipV="1">
            <a:off x="3716073" y="3197297"/>
            <a:ext cx="1072820" cy="9014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直接箭头连接符 43"/>
          <p:cNvCxnSpPr>
            <a:cxnSpLocks/>
            <a:endCxn id="55" idx="1"/>
          </p:cNvCxnSpPr>
          <p:nvPr/>
        </p:nvCxnSpPr>
        <p:spPr>
          <a:xfrm flipV="1">
            <a:off x="3716073" y="3197298"/>
            <a:ext cx="1072820" cy="171185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直接箭头连接符 46"/>
          <p:cNvCxnSpPr>
            <a:cxnSpLocks/>
            <a:endCxn id="55" idx="1"/>
          </p:cNvCxnSpPr>
          <p:nvPr/>
        </p:nvCxnSpPr>
        <p:spPr>
          <a:xfrm>
            <a:off x="3811294" y="2228163"/>
            <a:ext cx="977598" cy="969134"/>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直接箭头连接符 51"/>
          <p:cNvCxnSpPr>
            <a:cxnSpLocks/>
            <a:endCxn id="55" idx="1"/>
          </p:cNvCxnSpPr>
          <p:nvPr/>
        </p:nvCxnSpPr>
        <p:spPr>
          <a:xfrm>
            <a:off x="3811294" y="1684347"/>
            <a:ext cx="977598" cy="151295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5" name="矩形 54"/>
          <p:cNvSpPr/>
          <p:nvPr/>
        </p:nvSpPr>
        <p:spPr>
          <a:xfrm>
            <a:off x="4819812" y="2992043"/>
            <a:ext cx="1140056" cy="379463"/>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algn="ctr" eaLnBrk="1" fontAlgn="auto" hangingPunct="1">
              <a:spcBef>
                <a:spcPts val="0"/>
              </a:spcBef>
              <a:spcAft>
                <a:spcPts val="0"/>
              </a:spcAft>
              <a:defRPr/>
            </a:pPr>
            <a:r>
              <a:rPr lang="zh-CN" altLang="en-US" sz="1866" b="1" dirty="0">
                <a:solidFill>
                  <a:srgbClr val="0000FF"/>
                </a:solidFill>
                <a:latin typeface="Times New Roman" panose="02020603050405020304" pitchFamily="18" charset="0"/>
                <a:ea typeface="微软雅黑" pitchFamily="34" charset="-122"/>
                <a:cs typeface="Times New Roman" panose="02020603050405020304" pitchFamily="18" charset="0"/>
              </a:rPr>
              <a:t>信息记录</a:t>
            </a:r>
            <a:endParaRPr lang="zh-CN" altLang="en-US" sz="1866" dirty="0">
              <a:solidFill>
                <a:srgbClr val="0000FF"/>
              </a:solidFill>
              <a:latin typeface="Times New Roman" panose="02020603050405020304" pitchFamily="18" charset="0"/>
              <a:cs typeface="Times New Roman" panose="02020603050405020304" pitchFamily="18" charset="0"/>
            </a:endParaRPr>
          </a:p>
        </p:txBody>
      </p:sp>
      <p:sp>
        <p:nvSpPr>
          <p:cNvPr id="56" name="流程图: 文档 55"/>
          <p:cNvSpPr/>
          <p:nvPr/>
        </p:nvSpPr>
        <p:spPr>
          <a:xfrm>
            <a:off x="6904906" y="2782559"/>
            <a:ext cx="1472745" cy="827761"/>
          </a:xfrm>
          <a:prstGeom prst="flowChartDocument">
            <a:avLst/>
          </a:prstGeom>
        </p:spPr>
        <p:style>
          <a:lnRef idx="2">
            <a:schemeClr val="accent4"/>
          </a:lnRef>
          <a:fillRef idx="1">
            <a:schemeClr val="lt1"/>
          </a:fillRef>
          <a:effectRef idx="0">
            <a:schemeClr val="accent4"/>
          </a:effectRef>
          <a:fontRef idx="minor">
            <a:schemeClr val="dk1"/>
          </a:fontRef>
        </p:style>
        <p:txBody>
          <a:bodyPr>
            <a:spAutoFit/>
          </a:bodyPr>
          <a:lstStyle/>
          <a:p>
            <a:pPr algn="ctr" eaLnBrk="1" fontAlgn="auto" hangingPunct="1">
              <a:spcBef>
                <a:spcPts val="0"/>
              </a:spcBef>
              <a:spcAft>
                <a:spcPts val="0"/>
              </a:spcAft>
              <a:defRPr/>
            </a:pPr>
            <a:r>
              <a:rPr lang="zh-CN" altLang="en-US" sz="1866" b="1" dirty="0">
                <a:solidFill>
                  <a:srgbClr val="0000FF"/>
                </a:solidFill>
                <a:latin typeface="Times New Roman" panose="02020603050405020304" pitchFamily="18" charset="0"/>
                <a:ea typeface="微软雅黑" pitchFamily="34" charset="-122"/>
                <a:cs typeface="Times New Roman" panose="02020603050405020304" pitchFamily="18" charset="0"/>
              </a:rPr>
              <a:t>可阅读的</a:t>
            </a:r>
            <a:endParaRPr lang="en-US" altLang="zh-CN" sz="1866" b="1" dirty="0">
              <a:solidFill>
                <a:srgbClr val="0000FF"/>
              </a:solidFill>
              <a:latin typeface="Times New Roman" panose="02020603050405020304" pitchFamily="18" charset="0"/>
              <a:ea typeface="微软雅黑" pitchFamily="34" charset="-122"/>
              <a:cs typeface="Times New Roman" panose="02020603050405020304" pitchFamily="18" charset="0"/>
            </a:endParaRPr>
          </a:p>
          <a:p>
            <a:pPr algn="ctr" eaLnBrk="1" fontAlgn="auto" hangingPunct="1">
              <a:spcBef>
                <a:spcPts val="0"/>
              </a:spcBef>
              <a:spcAft>
                <a:spcPts val="0"/>
              </a:spcAft>
              <a:defRPr/>
            </a:pPr>
            <a:r>
              <a:rPr lang="zh-CN" altLang="en-US" sz="1866" b="1" dirty="0">
                <a:solidFill>
                  <a:srgbClr val="0000FF"/>
                </a:solidFill>
                <a:latin typeface="Times New Roman" panose="02020603050405020304" pitchFamily="18" charset="0"/>
                <a:ea typeface="微软雅黑" pitchFamily="34" charset="-122"/>
                <a:cs typeface="Times New Roman" panose="02020603050405020304" pitchFamily="18" charset="0"/>
              </a:rPr>
              <a:t>文档</a:t>
            </a:r>
          </a:p>
        </p:txBody>
      </p:sp>
      <p:cxnSp>
        <p:nvCxnSpPr>
          <p:cNvPr id="57" name="直接箭头连接符 56"/>
          <p:cNvCxnSpPr>
            <a:cxnSpLocks/>
          </p:cNvCxnSpPr>
          <p:nvPr/>
        </p:nvCxnSpPr>
        <p:spPr>
          <a:xfrm>
            <a:off x="5990787" y="3169788"/>
            <a:ext cx="914118" cy="0"/>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65" name="矩形 64"/>
          <p:cNvSpPr/>
          <p:nvPr/>
        </p:nvSpPr>
        <p:spPr>
          <a:xfrm>
            <a:off x="6526871" y="5440271"/>
            <a:ext cx="2132715" cy="461665"/>
          </a:xfrm>
          <a:prstGeom prst="rect">
            <a:avLst/>
          </a:prstGeom>
        </p:spPr>
        <p:txBody>
          <a:bodyPr wrap="square">
            <a:spAutoFit/>
          </a:bodyPr>
          <a:lstStyle/>
          <a:p>
            <a:pPr algn="ctr" eaLnBrk="1" fontAlgn="auto" hangingPunct="1">
              <a:spcBef>
                <a:spcPts val="0"/>
              </a:spcBef>
              <a:spcAft>
                <a:spcPts val="0"/>
              </a:spcAft>
              <a:defRPr/>
            </a:pP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过程可见性</a:t>
            </a:r>
            <a:endParaRPr lang="en-US" altLang="zh-CN" sz="2400" b="1" dirty="0">
              <a:solidFill>
                <a:srgbClr val="C00000"/>
              </a:solidFill>
              <a:latin typeface="Times New Roman" panose="02020603050405020304" pitchFamily="18" charset="0"/>
              <a:ea typeface="微软雅黑" pitchFamily="34" charset="-122"/>
              <a:cs typeface="Times New Roman" panose="02020603050405020304" pitchFamily="18" charset="0"/>
            </a:endParaRPr>
          </a:p>
        </p:txBody>
      </p:sp>
      <p:sp>
        <p:nvSpPr>
          <p:cNvPr id="66" name="对话气泡: 椭圆形 65"/>
          <p:cNvSpPr/>
          <p:nvPr/>
        </p:nvSpPr>
        <p:spPr>
          <a:xfrm>
            <a:off x="5201513" y="889803"/>
            <a:ext cx="3454113" cy="1640950"/>
          </a:xfrm>
          <a:prstGeom prst="wedgeEllipseCallout">
            <a:avLst>
              <a:gd name="adj1" fmla="val -46526"/>
              <a:gd name="adj2" fmla="val 78485"/>
            </a:avLst>
          </a:prstGeom>
          <a:solidFill>
            <a:srgbClr val="008AF2"/>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2400" dirty="0">
                <a:solidFill>
                  <a:schemeClr val="bg1"/>
                </a:solidFill>
                <a:latin typeface="微软雅黑" panose="020B0503020204020204" pitchFamily="34" charset="-122"/>
                <a:ea typeface="微软雅黑" panose="020B0503020204020204" pitchFamily="34" charset="-122"/>
              </a:rPr>
              <a:t>记录方式：</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pPr>
            <a:r>
              <a:rPr lang="zh-CN" altLang="en-US" sz="2400" dirty="0">
                <a:solidFill>
                  <a:schemeClr val="bg1"/>
                </a:solidFill>
                <a:latin typeface="微软雅黑" panose="020B0503020204020204" pitchFamily="34" charset="-122"/>
                <a:ea typeface="微软雅黑" panose="020B0503020204020204" pitchFamily="34" charset="-122"/>
              </a:rPr>
              <a:t>自然语言、形式化语言、半形式语言、图表等</a:t>
            </a: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59</a:t>
            </a:fld>
            <a:endParaRPr lang="zh-CN" altLang="en-US"/>
          </a:p>
        </p:txBody>
      </p:sp>
      <p:sp>
        <p:nvSpPr>
          <p:cNvPr id="35" name="矩形 34"/>
          <p:cNvSpPr/>
          <p:nvPr/>
        </p:nvSpPr>
        <p:spPr>
          <a:xfrm>
            <a:off x="1234205" y="0"/>
            <a:ext cx="6043642"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什么是文档</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213285852"/>
      </p:ext>
    </p:extLst>
  </p:cSld>
  <p:clrMapOvr>
    <a:masterClrMapping/>
  </p:clrMapOvr>
  <p:transition spd="slow" advClick="0" advTm="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2F8C6A-BFB8-4716-B876-DD9FD24CC6A1}" type="slidenum">
              <a:rPr lang="zh-CN" altLang="en-US" smtClean="0">
                <a:solidFill>
                  <a:schemeClr val="bg1"/>
                </a:solidFill>
                <a:latin typeface="Book Antiqua" panose="02040602050305030304" pitchFamily="18" charset="0"/>
                <a:ea typeface="微软雅黑" panose="020B0503020204020204" pitchFamily="34" charset="-122"/>
              </a:rPr>
              <a:pPr/>
              <a:t>6</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12291" name="Text Box 6"/>
          <p:cNvSpPr txBox="1">
            <a:spLocks noChangeArrowheads="1"/>
          </p:cNvSpPr>
          <p:nvPr/>
        </p:nvSpPr>
        <p:spPr bwMode="auto">
          <a:xfrm>
            <a:off x="3324225" y="1803400"/>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技能</a:t>
            </a:r>
          </a:p>
        </p:txBody>
      </p:sp>
      <p:sp>
        <p:nvSpPr>
          <p:cNvPr id="12292" name="矩形 3"/>
          <p:cNvSpPr>
            <a:spLocks noChangeArrowheads="1"/>
          </p:cNvSpPr>
          <p:nvPr/>
        </p:nvSpPr>
        <p:spPr bwMode="auto">
          <a:xfrm>
            <a:off x="4532313" y="2568575"/>
            <a:ext cx="1568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600" b="1">
                <a:latin typeface="Book Antiqua" panose="02040602050305030304" pitchFamily="18" charset="0"/>
                <a:ea typeface="微软雅黑" panose="020B0503020204020204" pitchFamily="34" charset="-122"/>
              </a:rPr>
              <a:t>SKILL</a:t>
            </a:r>
            <a:endParaRPr lang="zh-CN" altLang="en-US" sz="3600" b="1">
              <a:latin typeface="Book Antiqua" panose="02040602050305030304" pitchFamily="18" charset="0"/>
              <a:ea typeface="微软雅黑" panose="020B0503020204020204" pitchFamily="34" charset="-122"/>
            </a:endParaRPr>
          </a:p>
        </p:txBody>
      </p:sp>
      <p:sp>
        <p:nvSpPr>
          <p:cNvPr id="12293" name="Text Box 7"/>
          <p:cNvSpPr txBox="1">
            <a:spLocks noChangeArrowheads="1"/>
          </p:cNvSpPr>
          <p:nvPr/>
        </p:nvSpPr>
        <p:spPr bwMode="auto">
          <a:xfrm>
            <a:off x="4527550" y="3473450"/>
            <a:ext cx="40068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你最擅长用什么技能解决问题</a:t>
            </a:r>
            <a:r>
              <a:rPr lang="en-US" altLang="zh-CN" sz="2000" b="1">
                <a:latin typeface="Book Antiqua" panose="02040602050305030304" pitchFamily="18" charset="0"/>
                <a:ea typeface="微软雅黑" panose="020B0503020204020204" pitchFamily="34" charset="-122"/>
              </a:rPr>
              <a:t>?</a:t>
            </a:r>
            <a:r>
              <a:rPr lang="zh-CN" altLang="en-US" sz="2000" b="1">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你最大程度发挥你的技能了么</a:t>
            </a:r>
            <a:r>
              <a:rPr lang="en-US" altLang="zh-CN" sz="2000" b="1">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你是否有获得新技能的机会呢</a:t>
            </a:r>
            <a:r>
              <a:rPr lang="en-US" altLang="zh-CN" sz="2000" b="1">
                <a:latin typeface="Book Antiqua" panose="02040602050305030304" pitchFamily="18" charset="0"/>
                <a:ea typeface="微软雅黑" panose="020B0503020204020204" pitchFamily="34" charset="-122"/>
              </a:rPr>
              <a:t>?</a:t>
            </a:r>
          </a:p>
        </p:txBody>
      </p:sp>
      <p:sp>
        <p:nvSpPr>
          <p:cNvPr id="6" name="矩形 5"/>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3</a:t>
            </a:r>
            <a:endParaRPr lang="zh-CN" altLang="en-US" dirty="0"/>
          </a:p>
        </p:txBody>
      </p:sp>
      <p:pic>
        <p:nvPicPr>
          <p:cNvPr id="7"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466655" y="1628801"/>
            <a:ext cx="2462793" cy="3819917"/>
          </a:xfrm>
          <a:prstGeom prst="rect">
            <a:avLst/>
          </a:prstGeom>
          <a:noFill/>
          <a:ln>
            <a:noFill/>
          </a:ln>
          <a:effectLst/>
        </p:spPr>
      </p:pic>
    </p:spTree>
    <p:extLst>
      <p:ext uri="{BB962C8B-B14F-4D97-AF65-F5344CB8AC3E}">
        <p14:creationId xmlns:p14="http://schemas.microsoft.com/office/powerpoint/2010/main" val="4243834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ChangeArrowheads="1"/>
          </p:cNvSpPr>
          <p:nvPr/>
        </p:nvSpPr>
        <p:spPr bwMode="auto">
          <a:xfrm>
            <a:off x="351611" y="1191316"/>
            <a:ext cx="7987952" cy="526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entury Gothic" panose="020B0502020202020204" pitchFamily="34" charset="0"/>
              </a:defRPr>
            </a:lvl1pPr>
            <a:lvl2pPr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marL="514350" lvl="1" indent="-342900" eaLnBrk="1" hangingPunct="1">
              <a:lnSpc>
                <a:spcPct val="150000"/>
              </a:lnSpc>
              <a:buFont typeface="Wingdings" panose="05000000000000000000" pitchFamily="2" charset="2"/>
              <a:buChar char="Ø"/>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管理人员可把这些记载下来的材料</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作为检查软件开发进度和开发质量的依据</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实现对软件开发的工程管理</a:t>
            </a:r>
            <a:endPar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endParaRPr>
          </a:p>
          <a:p>
            <a:pPr marL="514350" lvl="1" indent="-342900" eaLnBrk="1" hangingPunct="1">
              <a:lnSpc>
                <a:spcPct val="150000"/>
              </a:lnSpc>
              <a:buFont typeface="Wingdings" panose="05000000000000000000" pitchFamily="2" charset="2"/>
              <a:buChar char="Ø"/>
            </a:pP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提高开发效率</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软件文档的编制</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使得开发人员对各个阶段的工作都进行周密思考、全盘权衡、</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减少返工</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并且可在开发早期发现错误和不一致性</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便于及时加以纠正。</a:t>
            </a:r>
          </a:p>
          <a:p>
            <a:pPr marL="514350" lvl="1" indent="-342900" eaLnBrk="1" hangingPunct="1">
              <a:lnSpc>
                <a:spcPct val="150000"/>
              </a:lnSpc>
              <a:buFont typeface="Wingdings" panose="05000000000000000000" pitchFamily="2" charset="2"/>
              <a:buChar char="Ø"/>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作为开发人员在一定阶段的</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工作成果和结束标志</a:t>
            </a:r>
            <a:endPar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endParaRPr>
          </a:p>
          <a:p>
            <a:pPr marL="514350" lvl="1" indent="-342900" eaLnBrk="1" hangingPunct="1">
              <a:lnSpc>
                <a:spcPct val="150000"/>
              </a:lnSpc>
              <a:buFont typeface="Wingdings" panose="05000000000000000000" pitchFamily="2" charset="2"/>
              <a:buChar char="Ø"/>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记录开发过程中有关信息</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便于</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协调以后的软件开发、使用和维护</a:t>
            </a:r>
            <a:endParaRPr lang="en-US" altLang="zh-CN"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1" indent="-342900" eaLnBrk="1" hangingPunct="1">
              <a:lnSpc>
                <a:spcPct val="150000"/>
              </a:lnSpc>
              <a:buFont typeface="Wingdings" panose="05000000000000000000" pitchFamily="2" charset="2"/>
              <a:buChar char="Ø"/>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提供对软件的运行</a:t>
            </a:r>
            <a:r>
              <a:rPr lang="zh-CN" altLang="en-US" sz="1866"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、维护和培训的有关信息</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便于管理人员、开发人员、操作人员、用户之间的协作、交流和了解</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使软件开发活动更科学、更有成效</a:t>
            </a:r>
          </a:p>
          <a:p>
            <a:pPr marL="514350" lvl="1" indent="-342900" eaLnBrk="1" hangingPunct="1">
              <a:lnSpc>
                <a:spcPct val="150000"/>
              </a:lnSpc>
              <a:buFont typeface="Wingdings" panose="05000000000000000000" pitchFamily="2" charset="2"/>
              <a:buChar char="Ø"/>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便于潜在用户了解软件的功能、性能等各项指标</a:t>
            </a:r>
            <a:r>
              <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为他们选购符合自己需要的软件提供依据</a:t>
            </a: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60</a:t>
            </a:fld>
            <a:endParaRPr lang="zh-CN" altLang="en-US"/>
          </a:p>
        </p:txBody>
      </p:sp>
      <p:sp>
        <p:nvSpPr>
          <p:cNvPr id="5" name="矩形 4"/>
          <p:cNvSpPr/>
          <p:nvPr/>
        </p:nvSpPr>
        <p:spPr>
          <a:xfrm>
            <a:off x="1234205" y="0"/>
            <a:ext cx="6043642"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什么是文档</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181114893"/>
      </p:ext>
    </p:extLst>
  </p:cSld>
  <p:clrMapOvr>
    <a:masterClrMapping/>
  </p:clrMapOvr>
  <p:transition spd="slow" advClick="0" advTm="0">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487" y="1766304"/>
            <a:ext cx="5293204" cy="3226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15637" y="5616930"/>
            <a:ext cx="2879895" cy="461665"/>
          </a:xfrm>
          <a:prstGeom prst="rect">
            <a:avLst/>
          </a:prstGeom>
        </p:spPr>
        <p:txBody>
          <a:bodyPr>
            <a:spAutoFit/>
          </a:bodyPr>
          <a:lstStyle/>
          <a:p>
            <a:pPr algn="ctr" eaLnBrk="1" fontAlgn="auto" hangingPunct="1">
              <a:spcBef>
                <a:spcPts val="0"/>
              </a:spcBef>
              <a:spcAft>
                <a:spcPts val="0"/>
              </a:spcAft>
              <a:defRPr/>
            </a:pP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桥梁作用</a:t>
            </a:r>
            <a:endParaRPr lang="en-US" altLang="zh-CN" sz="2400" b="1" i="1" dirty="0">
              <a:solidFill>
                <a:srgbClr val="C00000"/>
              </a:solidFill>
              <a:latin typeface="Times New Roman" panose="02020603050405020304" pitchFamily="18" charset="0"/>
              <a:ea typeface="微软雅黑" pitchFamily="34" charset="-122"/>
              <a:cs typeface="Times New Roman" panose="02020603050405020304" pitchFamily="18" charset="0"/>
            </a:endParaRP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61</a:t>
            </a:fld>
            <a:endParaRPr lang="zh-CN" altLang="en-US"/>
          </a:p>
        </p:txBody>
      </p:sp>
      <p:sp>
        <p:nvSpPr>
          <p:cNvPr id="6" name="矩形 5"/>
          <p:cNvSpPr/>
          <p:nvPr/>
        </p:nvSpPr>
        <p:spPr>
          <a:xfrm>
            <a:off x="1234205" y="0"/>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软件文档的作用</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590325423"/>
      </p:ext>
    </p:extLst>
  </p:cSld>
  <p:clrMapOvr>
    <a:masterClrMapping/>
  </p:clrMapOvr>
  <p:transition spd="slow" advClick="0" advTm="0">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txBox="1">
            <a:spLocks noChangeArrowheads="1"/>
          </p:cNvSpPr>
          <p:nvPr/>
        </p:nvSpPr>
        <p:spPr bwMode="auto">
          <a:xfrm>
            <a:off x="306189" y="1246521"/>
            <a:ext cx="8582551" cy="543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spcBef>
                <a:spcPts val="750"/>
              </a:spcBef>
              <a:buClr>
                <a:schemeClr val="accent1"/>
              </a:buClr>
              <a:buFont typeface="Wingdings 3" panose="05040102010807070707" pitchFamily="18" charset="2"/>
              <a:buChar char=""/>
              <a:defRPr sz="1300">
                <a:solidFill>
                  <a:srgbClr val="404040"/>
                </a:solidFill>
                <a:latin typeface="Century Gothic" panose="020B0502020202020204" pitchFamily="34" charset="0"/>
              </a:defRPr>
            </a:lvl1pPr>
            <a:lvl2pPr marL="171450" defTabSz="685800">
              <a:spcBef>
                <a:spcPts val="75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2pPr>
            <a:lvl3pPr marL="514350" indent="-171450" defTabSz="685800">
              <a:spcBef>
                <a:spcPts val="750"/>
              </a:spcBef>
              <a:buClr>
                <a:schemeClr val="accent1"/>
              </a:buClr>
              <a:buFont typeface="Wingdings 3" panose="05040102010807070707" pitchFamily="18" charset="2"/>
              <a:buChar char=""/>
              <a:defRPr sz="1000">
                <a:solidFill>
                  <a:srgbClr val="404040"/>
                </a:solidFill>
                <a:latin typeface="Century Gothic" panose="020B0502020202020204" pitchFamily="34" charset="0"/>
              </a:defRPr>
            </a:lvl3pPr>
            <a:lvl4pPr marL="68580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4pPr>
            <a:lvl5pPr marL="85725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5pPr>
            <a:lvl6pPr marL="13144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6pPr>
            <a:lvl7pPr marL="17716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7pPr>
            <a:lvl8pPr marL="22288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8pPr>
            <a:lvl9pPr marL="26860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9pPr>
          </a:lstStyle>
          <a:p>
            <a:pPr lvl="1" eaLnBrk="1" hangingPunct="1">
              <a:buClr>
                <a:schemeClr val="accent2"/>
              </a:buClr>
              <a:buFont typeface="Arial" panose="020B0604020202020204" pitchFamily="34" charset="0"/>
              <a:buNone/>
            </a:pPr>
            <a:endParaRPr lang="zh-CN" altLang="en-US" sz="1866"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流程图: 文档 3"/>
          <p:cNvSpPr/>
          <p:nvPr/>
        </p:nvSpPr>
        <p:spPr>
          <a:xfrm>
            <a:off x="3857846" y="1441006"/>
            <a:ext cx="1301348" cy="573286"/>
          </a:xfrm>
          <a:prstGeom prst="flowChartDocument">
            <a:avLst/>
          </a:prstGeom>
        </p:spPr>
        <p:style>
          <a:lnRef idx="2">
            <a:schemeClr val="accent4"/>
          </a:lnRef>
          <a:fillRef idx="1">
            <a:schemeClr val="lt1"/>
          </a:fillRef>
          <a:effectRef idx="0">
            <a:schemeClr val="accent4"/>
          </a:effectRef>
          <a:fontRef idx="minor">
            <a:schemeClr val="dk1"/>
          </a:fontRef>
        </p:style>
        <p:txBody>
          <a:bodyPr>
            <a:spAutoFit/>
          </a:bodyPr>
          <a:lstStyle/>
          <a:p>
            <a:pPr algn="ctr" eaLnBrk="1" fontAlgn="auto" hangingPunct="1">
              <a:spcBef>
                <a:spcPts val="0"/>
              </a:spcBef>
              <a:spcAft>
                <a:spcPts val="0"/>
              </a:spcAft>
              <a:defRPr/>
            </a:pPr>
            <a:r>
              <a:rPr lang="zh-CN" altLang="en-US" sz="2400" b="1" dirty="0">
                <a:solidFill>
                  <a:srgbClr val="C00000"/>
                </a:solidFill>
                <a:latin typeface="Times New Roman" panose="02020603050405020304" pitchFamily="18" charset="0"/>
                <a:ea typeface="微软雅黑" pitchFamily="34" charset="-122"/>
                <a:cs typeface="Times New Roman" panose="02020603050405020304" pitchFamily="18" charset="0"/>
              </a:rPr>
              <a:t>文档</a:t>
            </a:r>
          </a:p>
        </p:txBody>
      </p:sp>
      <p:cxnSp>
        <p:nvCxnSpPr>
          <p:cNvPr id="5" name="直接箭头连接符 4"/>
          <p:cNvCxnSpPr>
            <a:cxnSpLocks/>
            <a:endCxn id="13" idx="0"/>
          </p:cNvCxnSpPr>
          <p:nvPr/>
        </p:nvCxnSpPr>
        <p:spPr>
          <a:xfrm>
            <a:off x="5159194" y="1896581"/>
            <a:ext cx="2534985" cy="1002990"/>
          </a:xfrm>
          <a:prstGeom prst="straightConnector1">
            <a:avLst/>
          </a:prstGeom>
          <a:ln w="38100">
            <a:solidFill>
              <a:srgbClr val="ED7D31"/>
            </a:solidFill>
            <a:tailEnd type="triangle"/>
          </a:ln>
        </p:spPr>
        <p:style>
          <a:lnRef idx="1">
            <a:schemeClr val="accent4"/>
          </a:lnRef>
          <a:fillRef idx="0">
            <a:schemeClr val="accent4"/>
          </a:fillRef>
          <a:effectRef idx="0">
            <a:schemeClr val="accent4"/>
          </a:effectRef>
          <a:fontRef idx="minor">
            <a:schemeClr val="tx1"/>
          </a:fontRef>
        </p:style>
      </p:cxnSp>
      <p:cxnSp>
        <p:nvCxnSpPr>
          <p:cNvPr id="6" name="直接箭头连接符 5"/>
          <p:cNvCxnSpPr>
            <a:cxnSpLocks/>
            <a:stCxn id="4" idx="2"/>
            <a:endCxn id="12" idx="0"/>
          </p:cNvCxnSpPr>
          <p:nvPr/>
        </p:nvCxnSpPr>
        <p:spPr>
          <a:xfrm>
            <a:off x="4508520" y="1976391"/>
            <a:ext cx="0" cy="865566"/>
          </a:xfrm>
          <a:prstGeom prst="straightConnector1">
            <a:avLst/>
          </a:prstGeom>
          <a:ln w="38100">
            <a:solidFill>
              <a:srgbClr val="ED7D31"/>
            </a:solidFill>
            <a:tailEnd type="triangle"/>
          </a:ln>
        </p:spPr>
        <p:style>
          <a:lnRef idx="1">
            <a:schemeClr val="accent4"/>
          </a:lnRef>
          <a:fillRef idx="0">
            <a:schemeClr val="accent4"/>
          </a:fillRef>
          <a:effectRef idx="0">
            <a:schemeClr val="accent4"/>
          </a:effectRef>
          <a:fontRef idx="minor">
            <a:schemeClr val="tx1"/>
          </a:fontRef>
        </p:style>
      </p:cxnSp>
      <p:sp>
        <p:nvSpPr>
          <p:cNvPr id="11" name="流程图: 文档 10"/>
          <p:cNvSpPr/>
          <p:nvPr/>
        </p:nvSpPr>
        <p:spPr>
          <a:xfrm>
            <a:off x="575908" y="2920099"/>
            <a:ext cx="1396569" cy="496848"/>
          </a:xfrm>
          <a:prstGeom prst="flowChartDocument">
            <a:avLst/>
          </a:prstGeom>
        </p:spPr>
        <p:style>
          <a:lnRef idx="2">
            <a:schemeClr val="accent4"/>
          </a:lnRef>
          <a:fillRef idx="1">
            <a:schemeClr val="lt1"/>
          </a:fillRef>
          <a:effectRef idx="0">
            <a:schemeClr val="accent4"/>
          </a:effectRef>
          <a:fontRef idx="minor">
            <a:schemeClr val="dk1"/>
          </a:fontRef>
        </p:style>
        <p:txBody>
          <a:bodyPr>
            <a:spAutoFit/>
          </a:bodyPr>
          <a:lstStyle/>
          <a:p>
            <a:pPr algn="ctr" eaLnBrk="1" fontAlgn="auto" hangingPunct="1">
              <a:spcBef>
                <a:spcPts val="0"/>
              </a:spcBef>
              <a:spcAft>
                <a:spcPts val="0"/>
              </a:spcAft>
              <a:defRPr/>
            </a:pPr>
            <a:r>
              <a:rPr lang="zh-CN" altLang="en-US" sz="2000" b="1" dirty="0">
                <a:solidFill>
                  <a:srgbClr val="C00000"/>
                </a:solidFill>
                <a:latin typeface="Times New Roman" panose="02020603050405020304" pitchFamily="18" charset="0"/>
                <a:ea typeface="微软雅黑" pitchFamily="34" charset="-122"/>
                <a:cs typeface="Times New Roman" panose="02020603050405020304" pitchFamily="18" charset="0"/>
              </a:rPr>
              <a:t>开发文档</a:t>
            </a:r>
          </a:p>
        </p:txBody>
      </p:sp>
      <p:sp>
        <p:nvSpPr>
          <p:cNvPr id="12" name="流程图: 文档 11"/>
          <p:cNvSpPr/>
          <p:nvPr/>
        </p:nvSpPr>
        <p:spPr>
          <a:xfrm>
            <a:off x="3857846" y="2841957"/>
            <a:ext cx="1301348" cy="496848"/>
          </a:xfrm>
          <a:prstGeom prst="flowChartDocument">
            <a:avLst/>
          </a:prstGeom>
        </p:spPr>
        <p:style>
          <a:lnRef idx="2">
            <a:schemeClr val="accent4"/>
          </a:lnRef>
          <a:fillRef idx="1">
            <a:schemeClr val="lt1"/>
          </a:fillRef>
          <a:effectRef idx="0">
            <a:schemeClr val="accent4"/>
          </a:effectRef>
          <a:fontRef idx="minor">
            <a:schemeClr val="dk1"/>
          </a:fontRef>
        </p:style>
        <p:txBody>
          <a:bodyPr>
            <a:spAutoFit/>
          </a:bodyPr>
          <a:lstStyle/>
          <a:p>
            <a:pPr algn="ctr" eaLnBrk="1" fontAlgn="auto" hangingPunct="1">
              <a:spcBef>
                <a:spcPts val="0"/>
              </a:spcBef>
              <a:spcAft>
                <a:spcPts val="0"/>
              </a:spcAft>
              <a:defRPr/>
            </a:pPr>
            <a:r>
              <a:rPr lang="zh-CN" altLang="en-US" sz="2000" b="1" dirty="0">
                <a:solidFill>
                  <a:srgbClr val="C00000"/>
                </a:solidFill>
                <a:latin typeface="Times New Roman" panose="02020603050405020304" pitchFamily="18" charset="0"/>
                <a:ea typeface="微软雅黑" pitchFamily="34" charset="-122"/>
                <a:cs typeface="Times New Roman" panose="02020603050405020304" pitchFamily="18" charset="0"/>
              </a:rPr>
              <a:t>管理文档</a:t>
            </a:r>
          </a:p>
        </p:txBody>
      </p:sp>
      <p:sp>
        <p:nvSpPr>
          <p:cNvPr id="13" name="流程图: 文档 12"/>
          <p:cNvSpPr/>
          <p:nvPr/>
        </p:nvSpPr>
        <p:spPr>
          <a:xfrm>
            <a:off x="7044563" y="2899571"/>
            <a:ext cx="1299232" cy="496848"/>
          </a:xfrm>
          <a:prstGeom prst="flowChartDocument">
            <a:avLst/>
          </a:prstGeom>
        </p:spPr>
        <p:style>
          <a:lnRef idx="2">
            <a:schemeClr val="accent4"/>
          </a:lnRef>
          <a:fillRef idx="1">
            <a:schemeClr val="lt1"/>
          </a:fillRef>
          <a:effectRef idx="0">
            <a:schemeClr val="accent4"/>
          </a:effectRef>
          <a:fontRef idx="minor">
            <a:schemeClr val="dk1"/>
          </a:fontRef>
        </p:style>
        <p:txBody>
          <a:bodyPr>
            <a:spAutoFit/>
          </a:bodyPr>
          <a:lstStyle/>
          <a:p>
            <a:pPr algn="ctr" eaLnBrk="1" fontAlgn="auto" hangingPunct="1">
              <a:spcBef>
                <a:spcPts val="0"/>
              </a:spcBef>
              <a:spcAft>
                <a:spcPts val="0"/>
              </a:spcAft>
              <a:defRPr/>
            </a:pPr>
            <a:r>
              <a:rPr lang="zh-CN" altLang="en-US" sz="2000" b="1" dirty="0">
                <a:solidFill>
                  <a:srgbClr val="C00000"/>
                </a:solidFill>
                <a:latin typeface="Times New Roman" panose="02020603050405020304" pitchFamily="18" charset="0"/>
                <a:ea typeface="微软雅黑" pitchFamily="34" charset="-122"/>
                <a:cs typeface="Times New Roman" panose="02020603050405020304" pitchFamily="18" charset="0"/>
              </a:rPr>
              <a:t>用户文档</a:t>
            </a:r>
          </a:p>
        </p:txBody>
      </p:sp>
      <p:cxnSp>
        <p:nvCxnSpPr>
          <p:cNvPr id="23" name="直接箭头连接符 22"/>
          <p:cNvCxnSpPr>
            <a:cxnSpLocks/>
          </p:cNvCxnSpPr>
          <p:nvPr/>
        </p:nvCxnSpPr>
        <p:spPr>
          <a:xfrm flipH="1">
            <a:off x="1221293" y="1950965"/>
            <a:ext cx="2636553" cy="969134"/>
          </a:xfrm>
          <a:prstGeom prst="straightConnector1">
            <a:avLst/>
          </a:prstGeom>
          <a:ln w="38100">
            <a:solidFill>
              <a:srgbClr val="ED7D31"/>
            </a:solidFill>
            <a:tailEnd type="triangle"/>
          </a:ln>
        </p:spPr>
        <p:style>
          <a:lnRef idx="1">
            <a:schemeClr val="accent5"/>
          </a:lnRef>
          <a:fillRef idx="0">
            <a:schemeClr val="accent5"/>
          </a:fillRef>
          <a:effectRef idx="0">
            <a:schemeClr val="accent5"/>
          </a:effectRef>
          <a:fontRef idx="minor">
            <a:schemeClr val="tx1"/>
          </a:fontRef>
        </p:style>
      </p:cxnSp>
      <p:sp>
        <p:nvSpPr>
          <p:cNvPr id="26" name="矩形 25"/>
          <p:cNvSpPr>
            <a:spLocks noChangeArrowheads="1"/>
          </p:cNvSpPr>
          <p:nvPr/>
        </p:nvSpPr>
        <p:spPr bwMode="auto">
          <a:xfrm>
            <a:off x="99806" y="3614152"/>
            <a:ext cx="2439763" cy="267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entury Gothic" panose="020B0502020202020204" pitchFamily="34" charset="0"/>
              </a:defRPr>
            </a:lvl1pPr>
            <a:lvl2pPr marL="1714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软件需求说明书</a:t>
            </a:r>
            <a:endParaRPr lang="en-US" altLang="zh-CN" sz="1866"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数据要求说明书</a:t>
            </a: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概要设计说明书</a:t>
            </a:r>
            <a:endParaRPr lang="en-US" altLang="zh-CN" sz="1866"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详细设计说明书</a:t>
            </a: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可行性研究报告</a:t>
            </a:r>
            <a:endParaRPr lang="en-US" altLang="zh-CN" sz="1866"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项目开发计划</a:t>
            </a:r>
          </a:p>
        </p:txBody>
      </p:sp>
      <p:sp>
        <p:nvSpPr>
          <p:cNvPr id="27" name="矩形 26"/>
          <p:cNvSpPr>
            <a:spLocks noChangeArrowheads="1"/>
          </p:cNvSpPr>
          <p:nvPr/>
        </p:nvSpPr>
        <p:spPr bwMode="auto">
          <a:xfrm>
            <a:off x="3432527" y="3597223"/>
            <a:ext cx="1953081" cy="224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entury Gothic" panose="020B0502020202020204" pitchFamily="34" charset="0"/>
              </a:defRPr>
            </a:lvl1pPr>
            <a:lvl2pPr marL="1714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项目开发计划</a:t>
            </a:r>
            <a:endParaRPr lang="en-US" altLang="zh-CN" sz="1866"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测试计划</a:t>
            </a: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测试报告</a:t>
            </a:r>
            <a:endParaRPr lang="en-US" altLang="zh-CN" sz="1866" b="1">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开发进度月报</a:t>
            </a:r>
          </a:p>
          <a:p>
            <a:pPr lvl="1" eaLnBrk="1" hangingPunct="1">
              <a:lnSpc>
                <a:spcPct val="150000"/>
              </a:lnSpc>
            </a:pPr>
            <a:r>
              <a:rPr lang="zh-CN" altLang="en-US" sz="1866" b="1">
                <a:latin typeface="Times New Roman" panose="02020603050405020304" pitchFamily="18" charset="0"/>
                <a:ea typeface="微软雅黑" panose="020B0503020204020204" pitchFamily="34" charset="-122"/>
                <a:cs typeface="Times New Roman" panose="02020603050405020304" pitchFamily="18" charset="0"/>
              </a:rPr>
              <a:t>项目开发总结</a:t>
            </a:r>
            <a:endParaRPr lang="zh-CN" altLang="en-US">
              <a:cs typeface="Times New Roman" panose="02020603050405020304" pitchFamily="18" charset="0"/>
            </a:endParaRPr>
          </a:p>
        </p:txBody>
      </p:sp>
      <p:sp>
        <p:nvSpPr>
          <p:cNvPr id="28" name="矩形 27"/>
          <p:cNvSpPr>
            <a:spLocks noChangeArrowheads="1"/>
          </p:cNvSpPr>
          <p:nvPr/>
        </p:nvSpPr>
        <p:spPr bwMode="auto">
          <a:xfrm>
            <a:off x="6729276" y="3614151"/>
            <a:ext cx="2314919" cy="181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entury Gothic" panose="020B0502020202020204" pitchFamily="34" charset="0"/>
              </a:defRPr>
            </a:lvl1pPr>
            <a:lvl2pPr marL="1714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lvl="1" eaLnBrk="1" hangingPunct="1">
              <a:lnSpc>
                <a:spcPct val="150000"/>
              </a:lnSpc>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用户手册</a:t>
            </a:r>
            <a:endPar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操作手册</a:t>
            </a:r>
          </a:p>
          <a:p>
            <a:pPr lvl="1" eaLnBrk="1" hangingPunct="1">
              <a:lnSpc>
                <a:spcPct val="150000"/>
              </a:lnSpc>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维护修改建议</a:t>
            </a:r>
            <a:endParaRPr lang="en-US" altLang="zh-CN" sz="1866" b="1" dirty="0">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pPr>
            <a:r>
              <a:rPr lang="zh-CN" altLang="en-US" sz="1866" b="1" dirty="0">
                <a:latin typeface="Times New Roman" panose="02020603050405020304" pitchFamily="18" charset="0"/>
                <a:ea typeface="微软雅黑" panose="020B0503020204020204" pitchFamily="34" charset="-122"/>
                <a:cs typeface="Times New Roman" panose="02020603050405020304" pitchFamily="18" charset="0"/>
              </a:rPr>
              <a:t>软件需求说明书</a:t>
            </a:r>
            <a:endParaRPr lang="zh-CN" altLang="en-US" dirty="0">
              <a:cs typeface="Times New Roman" panose="02020603050405020304" pitchFamily="18" charset="0"/>
            </a:endParaRP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62</a:t>
            </a:fld>
            <a:endParaRPr lang="zh-CN" altLang="en-US"/>
          </a:p>
        </p:txBody>
      </p:sp>
      <p:sp>
        <p:nvSpPr>
          <p:cNvPr id="15" name="矩形 14"/>
          <p:cNvSpPr/>
          <p:nvPr/>
        </p:nvSpPr>
        <p:spPr>
          <a:xfrm>
            <a:off x="1234205" y="0"/>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软件文档的作用</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247201354"/>
      </p:ext>
    </p:extLst>
  </p:cSld>
  <p:clrMapOvr>
    <a:masterClrMapping/>
  </p:clrMapOvr>
  <p:transition spd="slow" advClick="0" advTm="0">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18303" y="25732"/>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软件文档的工作</a:t>
            </a:r>
            <a:endParaRPr lang="zh-CN" altLang="en-US" sz="2666" kern="0" dirty="0">
              <a:solidFill>
                <a:schemeClr val="tx1">
                  <a:lumMod val="85000"/>
                  <a:lumOff val="15000"/>
                </a:schemeClr>
              </a:solidFill>
              <a:latin typeface="微软雅黑" pitchFamily="34" charset="-122"/>
              <a:ea typeface="微软雅黑" pitchFamily="34" charset="-122"/>
            </a:endParaRPr>
          </a:p>
        </p:txBody>
      </p:sp>
      <p:sp>
        <p:nvSpPr>
          <p:cNvPr id="15" name="Rectangle 3"/>
          <p:cNvSpPr txBox="1">
            <a:spLocks noChangeArrowheads="1"/>
          </p:cNvSpPr>
          <p:nvPr/>
        </p:nvSpPr>
        <p:spPr bwMode="auto">
          <a:xfrm>
            <a:off x="405585" y="1111440"/>
            <a:ext cx="8312387" cy="494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spcBef>
                <a:spcPts val="750"/>
              </a:spcBef>
              <a:buClr>
                <a:schemeClr val="accent1"/>
              </a:buClr>
              <a:buFont typeface="Wingdings 3" panose="05040102010807070707" pitchFamily="18" charset="2"/>
              <a:buChar char=""/>
              <a:defRPr sz="1300">
                <a:solidFill>
                  <a:srgbClr val="404040"/>
                </a:solidFill>
                <a:latin typeface="Century Gothic" panose="020B0502020202020204" pitchFamily="34" charset="0"/>
              </a:defRPr>
            </a:lvl1pPr>
            <a:lvl2pPr marL="171450" defTabSz="685800">
              <a:spcBef>
                <a:spcPts val="75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2pPr>
            <a:lvl3pPr marL="514350" indent="-171450" defTabSz="685800">
              <a:spcBef>
                <a:spcPts val="750"/>
              </a:spcBef>
              <a:buClr>
                <a:schemeClr val="accent1"/>
              </a:buClr>
              <a:buFont typeface="Wingdings 3" panose="05040102010807070707" pitchFamily="18" charset="2"/>
              <a:buChar char=""/>
              <a:defRPr sz="1000">
                <a:solidFill>
                  <a:srgbClr val="404040"/>
                </a:solidFill>
                <a:latin typeface="Century Gothic" panose="020B0502020202020204" pitchFamily="34" charset="0"/>
              </a:defRPr>
            </a:lvl3pPr>
            <a:lvl4pPr marL="68580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4pPr>
            <a:lvl5pPr marL="857250" indent="-171450" defTabSz="685800">
              <a:spcBef>
                <a:spcPts val="750"/>
              </a:spcBef>
              <a:buClr>
                <a:schemeClr val="accent1"/>
              </a:buClr>
              <a:buFont typeface="Wingdings 3" panose="05040102010807070707" pitchFamily="18" charset="2"/>
              <a:buChar char=""/>
              <a:defRPr sz="900">
                <a:solidFill>
                  <a:srgbClr val="404040"/>
                </a:solidFill>
                <a:latin typeface="Century Gothic" panose="020B0502020202020204" pitchFamily="34" charset="0"/>
              </a:defRPr>
            </a:lvl5pPr>
            <a:lvl6pPr marL="13144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6pPr>
            <a:lvl7pPr marL="17716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7pPr>
            <a:lvl8pPr marL="22288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8pPr>
            <a:lvl9pPr marL="2686050" indent="-171450" defTabSz="685800" eaLnBrk="0" fontAlgn="base" hangingPunct="0">
              <a:spcBef>
                <a:spcPts val="750"/>
              </a:spcBef>
              <a:spcAft>
                <a:spcPct val="0"/>
              </a:spcAft>
              <a:buClr>
                <a:schemeClr val="accent1"/>
              </a:buClr>
              <a:buFont typeface="Wingdings 3" panose="05040102010807070707" pitchFamily="18" charset="2"/>
              <a:buChar char=""/>
              <a:defRPr sz="900">
                <a:solidFill>
                  <a:srgbClr val="404040"/>
                </a:solidFill>
                <a:latin typeface="Century Gothic" panose="020B0502020202020204" pitchFamily="34" charset="0"/>
              </a:defRPr>
            </a:lvl9pPr>
          </a:lstStyle>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文档最终要向软件管理部门</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或向用户回答下列问题</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Q1</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：哪些需求要被满足（</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What</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Q2</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：软件在什么环境中实现</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所需信息从哪里来（</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Where</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Q3</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：开发时间如何安排（</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When</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Q4</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：开发</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或维护</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工作打算由谁来做（</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Who</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Q5</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：需求应如何实现（</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How</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Q6</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：为什么要进行这些软件开发或维护修改工作（</a:t>
            </a:r>
            <a:r>
              <a:rPr lang="en-US" altLang="zh-CN" sz="24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Why</a:t>
            </a:r>
            <a:r>
              <a:rPr lang="zh-CN" altLang="en-US" sz="2400" b="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a:t>
            </a:r>
          </a:p>
          <a:p>
            <a:pPr lvl="1" eaLnBrk="1" hangingPunct="1">
              <a:lnSpc>
                <a:spcPct val="150000"/>
              </a:lnSpc>
              <a:buClr>
                <a:schemeClr val="accent2"/>
              </a:buClr>
              <a:buFont typeface="Arial" panose="020B0604020202020204" pitchFamily="34" charset="0"/>
              <a:buNone/>
            </a:pPr>
            <a:endParaRPr lang="en-US" altLang="zh-CN" sz="1866"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eaLnBrk="1" hangingPunct="1">
              <a:lnSpc>
                <a:spcPct val="150000"/>
              </a:lnSpc>
              <a:buClr>
                <a:schemeClr val="accent2"/>
              </a:buClr>
              <a:buFont typeface="Arial" panose="020B0604020202020204" pitchFamily="34" charset="0"/>
              <a:buNone/>
            </a:pPr>
            <a:endParaRPr lang="zh-CN" altLang="en-US" sz="1866"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63</a:t>
            </a:fld>
            <a:endParaRPr lang="zh-CN" altLang="en-US"/>
          </a:p>
        </p:txBody>
      </p:sp>
    </p:spTree>
    <p:custDataLst>
      <p:tags r:id="rId1"/>
    </p:custDataLst>
    <p:extLst>
      <p:ext uri="{BB962C8B-B14F-4D97-AF65-F5344CB8AC3E}">
        <p14:creationId xmlns:p14="http://schemas.microsoft.com/office/powerpoint/2010/main" val="2057058841"/>
      </p:ext>
    </p:extLst>
  </p:cSld>
  <p:clrMapOvr>
    <a:masterClrMapping/>
  </p:clrMapOvr>
  <p:transition spd="slow" advClick="0" advTm="0">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382" y="1567777"/>
            <a:ext cx="7302362" cy="40817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64</a:t>
            </a:fld>
            <a:endParaRPr lang="zh-CN" altLang="en-US"/>
          </a:p>
        </p:txBody>
      </p:sp>
      <p:sp>
        <p:nvSpPr>
          <p:cNvPr id="5" name="矩形 4"/>
          <p:cNvSpPr/>
          <p:nvPr/>
        </p:nvSpPr>
        <p:spPr>
          <a:xfrm>
            <a:off x="1218303" y="25732"/>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软件文档的工作</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042224061"/>
      </p:ext>
    </p:extLst>
  </p:cSld>
  <p:clrMapOvr>
    <a:masterClrMapping/>
  </p:clrMapOvr>
  <p:transition spd="slow" advClick="0" advTm="0">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371" y="1551038"/>
            <a:ext cx="7209258" cy="42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65</a:t>
            </a:fld>
            <a:endParaRPr lang="zh-CN" altLang="en-US"/>
          </a:p>
        </p:txBody>
      </p:sp>
      <p:sp>
        <p:nvSpPr>
          <p:cNvPr id="5" name="矩形 4"/>
          <p:cNvSpPr/>
          <p:nvPr/>
        </p:nvSpPr>
        <p:spPr>
          <a:xfrm>
            <a:off x="1218303" y="25732"/>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软件文档的工作</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3469990859"/>
      </p:ext>
    </p:extLst>
  </p:cSld>
  <p:clrMapOvr>
    <a:masterClrMapping/>
  </p:clrMapOvr>
  <p:transition spd="slow" advClick="0" advTm="0">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852" y="2103317"/>
            <a:ext cx="6849535" cy="265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66</a:t>
            </a:fld>
            <a:endParaRPr lang="zh-CN" altLang="en-US"/>
          </a:p>
        </p:txBody>
      </p:sp>
      <p:sp>
        <p:nvSpPr>
          <p:cNvPr id="5" name="矩形 4"/>
          <p:cNvSpPr/>
          <p:nvPr/>
        </p:nvSpPr>
        <p:spPr>
          <a:xfrm>
            <a:off x="1218303" y="25732"/>
            <a:ext cx="6726521"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r>
              <a:rPr lang="en-US" altLang="zh-CN" sz="2666" b="1" dirty="0">
                <a:solidFill>
                  <a:schemeClr val="tx1">
                    <a:lumMod val="85000"/>
                    <a:lumOff val="15000"/>
                  </a:schemeClr>
                </a:solidFill>
                <a:latin typeface="微软雅黑" pitchFamily="34" charset="-122"/>
                <a:ea typeface="微软雅黑" pitchFamily="34" charset="-122"/>
              </a:rPr>
              <a:t>——</a:t>
            </a:r>
            <a:r>
              <a:rPr lang="zh-CN" altLang="en-US" sz="2666" b="1" dirty="0">
                <a:solidFill>
                  <a:schemeClr val="tx1">
                    <a:lumMod val="85000"/>
                    <a:lumOff val="15000"/>
                  </a:schemeClr>
                </a:solidFill>
                <a:latin typeface="微软雅黑" pitchFamily="34" charset="-122"/>
                <a:ea typeface="微软雅黑" pitchFamily="34" charset="-122"/>
              </a:rPr>
              <a:t>软件文档的工作</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674977798"/>
      </p:ext>
    </p:extLst>
  </p:cSld>
  <p:clrMapOvr>
    <a:masterClrMapping/>
  </p:clrMapOvr>
  <p:transition spd="slow" advClick="0" advTm="0">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26255" y="0"/>
            <a:ext cx="7786106" cy="1323054"/>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itchFamily="34" charset="-122"/>
                <a:ea typeface="微软雅黑" pitchFamily="34" charset="-122"/>
              </a:rPr>
              <a:t>软件生存期各阶段与各种文档编制的关系</a:t>
            </a:r>
            <a:endParaRPr lang="zh-CN" altLang="en-US" sz="2666" kern="0" dirty="0">
              <a:solidFill>
                <a:schemeClr val="tx1">
                  <a:lumMod val="85000"/>
                  <a:lumOff val="15000"/>
                </a:schemeClr>
              </a:solidFill>
              <a:latin typeface="微软雅黑" pitchFamily="34" charset="-122"/>
              <a:ea typeface="微软雅黑" pitchFamily="34" charset="-122"/>
            </a:endParaRPr>
          </a:p>
        </p:txBody>
      </p:sp>
      <p:pic>
        <p:nvPicPr>
          <p:cNvPr id="8192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353" y="1728783"/>
            <a:ext cx="6913017" cy="391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67</a:t>
            </a:fld>
            <a:endParaRPr lang="zh-CN" altLang="en-US"/>
          </a:p>
        </p:txBody>
      </p:sp>
    </p:spTree>
    <p:custDataLst>
      <p:tags r:id="rId1"/>
    </p:custDataLst>
    <p:extLst>
      <p:ext uri="{BB962C8B-B14F-4D97-AF65-F5344CB8AC3E}">
        <p14:creationId xmlns:p14="http://schemas.microsoft.com/office/powerpoint/2010/main" val="2465526547"/>
      </p:ext>
    </p:extLst>
  </p:cSld>
  <p:clrMapOvr>
    <a:masterClrMapping/>
  </p:clrMapOvr>
  <p:transition spd="slow" advClick="0" advTm="0">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21" y="1557385"/>
            <a:ext cx="6667558" cy="446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68</a:t>
            </a:fld>
            <a:endParaRPr lang="zh-CN" altLang="en-US"/>
          </a:p>
        </p:txBody>
      </p:sp>
      <p:sp>
        <p:nvSpPr>
          <p:cNvPr id="5" name="矩形 4"/>
          <p:cNvSpPr/>
          <p:nvPr/>
        </p:nvSpPr>
        <p:spPr>
          <a:xfrm>
            <a:off x="1226255" y="0"/>
            <a:ext cx="7786106" cy="1323054"/>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itchFamily="34" charset="-122"/>
                <a:ea typeface="微软雅黑" pitchFamily="34" charset="-122"/>
              </a:rPr>
              <a:t>软件生存期各阶段与各种文档编制的关系</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350559642"/>
      </p:ext>
    </p:extLst>
  </p:cSld>
  <p:clrMapOvr>
    <a:masterClrMapping/>
  </p:clrMapOvr>
  <p:transition spd="slow" advClick="0" advTm="0">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199" y="1369061"/>
            <a:ext cx="7302364" cy="493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69</a:t>
            </a:fld>
            <a:endParaRPr lang="zh-CN" altLang="en-US"/>
          </a:p>
        </p:txBody>
      </p:sp>
      <p:sp>
        <p:nvSpPr>
          <p:cNvPr id="5" name="矩形 4"/>
          <p:cNvSpPr/>
          <p:nvPr/>
        </p:nvSpPr>
        <p:spPr>
          <a:xfrm>
            <a:off x="1226255" y="0"/>
            <a:ext cx="7786106" cy="1323054"/>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软件文档的作用与分类</a:t>
            </a: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endParaRPr lang="en-US" altLang="zh-CN" sz="2666" b="1" dirty="0">
              <a:solidFill>
                <a:schemeClr val="tx1">
                  <a:lumMod val="85000"/>
                  <a:lumOff val="15000"/>
                </a:schemeClr>
              </a:solidFill>
              <a:latin typeface="微软雅黑" pitchFamily="34" charset="-122"/>
              <a:ea typeface="微软雅黑" pitchFamily="34" charset="-122"/>
            </a:endParaRPr>
          </a:p>
          <a:p>
            <a:pPr defTabSz="685829" eaLnBrk="1" fontAlgn="auto" hangingPunct="1">
              <a:spcBef>
                <a:spcPts val="0"/>
              </a:spcBef>
              <a:spcAft>
                <a:spcPts val="0"/>
              </a:spcAft>
              <a:defRPr/>
            </a:pP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itchFamily="34" charset="-122"/>
                <a:ea typeface="微软雅黑" pitchFamily="34" charset="-122"/>
              </a:rPr>
              <a:t>软件生存期各阶段与各种文档编制的关系</a:t>
            </a:r>
            <a:endParaRPr lang="zh-CN" altLang="en-US" sz="2666" kern="0" dirty="0">
              <a:solidFill>
                <a:schemeClr val="tx1">
                  <a:lumMod val="85000"/>
                  <a:lumOff val="1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970212734"/>
      </p:ext>
    </p:extLst>
  </p:cSld>
  <p:clrMapOvr>
    <a:masterClrMapping/>
  </p:clrMapOvr>
  <p:transition spd="slow" advClick="0" advTm="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C208A4-FCAE-4FB8-91DE-2CFCF725733B}" type="slidenum">
              <a:rPr lang="zh-CN" altLang="en-US" smtClean="0">
                <a:solidFill>
                  <a:schemeClr val="bg1"/>
                </a:solidFill>
                <a:latin typeface="Book Antiqua" panose="02040602050305030304" pitchFamily="18" charset="0"/>
                <a:ea typeface="微软雅黑" panose="020B0503020204020204" pitchFamily="34" charset="-122"/>
              </a:rPr>
              <a:pPr/>
              <a:t>7</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13315" name="Text Box 6"/>
          <p:cNvSpPr txBox="1">
            <a:spLocks noChangeArrowheads="1"/>
          </p:cNvSpPr>
          <p:nvPr/>
        </p:nvSpPr>
        <p:spPr bwMode="auto">
          <a:xfrm>
            <a:off x="3324225" y="1785938"/>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价值</a:t>
            </a:r>
          </a:p>
        </p:txBody>
      </p:sp>
      <p:sp>
        <p:nvSpPr>
          <p:cNvPr id="13316" name="矩形 3"/>
          <p:cNvSpPr>
            <a:spLocks noChangeArrowheads="1"/>
          </p:cNvSpPr>
          <p:nvPr/>
        </p:nvSpPr>
        <p:spPr bwMode="auto">
          <a:xfrm>
            <a:off x="4451350" y="2595563"/>
            <a:ext cx="18716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b="1">
                <a:latin typeface="Book Antiqua" panose="02040602050305030304" pitchFamily="18" charset="0"/>
                <a:ea typeface="微软雅黑" panose="020B0503020204020204" pitchFamily="34" charset="-122"/>
              </a:rPr>
              <a:t>VALUE</a:t>
            </a:r>
            <a:endParaRPr lang="zh-CN" altLang="en-US" sz="3200" b="1">
              <a:latin typeface="Book Antiqua" panose="02040602050305030304" pitchFamily="18" charset="0"/>
              <a:ea typeface="微软雅黑" panose="020B0503020204020204" pitchFamily="34" charset="-122"/>
            </a:endParaRPr>
          </a:p>
        </p:txBody>
      </p:sp>
      <p:sp>
        <p:nvSpPr>
          <p:cNvPr id="13317" name="Text Box 7"/>
          <p:cNvSpPr txBox="1">
            <a:spLocks noChangeArrowheads="1"/>
          </p:cNvSpPr>
          <p:nvPr/>
        </p:nvSpPr>
        <p:spPr bwMode="auto">
          <a:xfrm>
            <a:off x="4527550" y="3473450"/>
            <a:ext cx="441007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sz="2000" b="1">
                <a:latin typeface="Book Antiqua" panose="02040602050305030304" pitchFamily="18" charset="0"/>
                <a:ea typeface="微软雅黑" panose="020B0503020204020204" pitchFamily="34" charset="-122"/>
              </a:rPr>
              <a:t>什么价值对你是最重要的</a:t>
            </a:r>
            <a:r>
              <a:rPr lang="en-US" altLang="zh-CN" sz="2000" b="1">
                <a:latin typeface="Book Antiqua" panose="02040602050305030304" pitchFamily="18" charset="0"/>
                <a:ea typeface="微软雅黑" panose="020B0503020204020204" pitchFamily="34" charset="-122"/>
              </a:rPr>
              <a:t>?    </a:t>
            </a:r>
          </a:p>
          <a:p>
            <a:pPr lvl="1">
              <a:spcBef>
                <a:spcPct val="50000"/>
              </a:spcBef>
              <a:buFont typeface="Arial" panose="020B0604020202020204" pitchFamily="34" charset="0"/>
              <a:buChar char="•"/>
            </a:pPr>
            <a:r>
              <a:rPr lang="zh-CN" altLang="en-US" sz="1600" b="1">
                <a:latin typeface="Book Antiqua" panose="02040602050305030304" pitchFamily="18" charset="0"/>
                <a:ea typeface="微软雅黑" panose="020B0503020204020204" pitchFamily="34" charset="-122"/>
              </a:rPr>
              <a:t>挑战</a:t>
            </a:r>
            <a:r>
              <a:rPr lang="en-US" altLang="zh-CN" sz="1600" b="1">
                <a:latin typeface="Book Antiqua" panose="02040602050305030304" pitchFamily="18" charset="0"/>
                <a:ea typeface="微软雅黑" panose="020B0503020204020204" pitchFamily="34" charset="-122"/>
              </a:rPr>
              <a:t>, </a:t>
            </a:r>
            <a:r>
              <a:rPr lang="zh-CN" altLang="en-US" sz="1600" b="1">
                <a:latin typeface="Book Antiqua" panose="02040602050305030304" pitchFamily="18" charset="0"/>
                <a:ea typeface="微软雅黑" panose="020B0503020204020204" pitchFamily="34" charset="-122"/>
              </a:rPr>
              <a:t>多变</a:t>
            </a:r>
            <a:r>
              <a:rPr lang="en-US" altLang="zh-CN" sz="1600" b="1">
                <a:latin typeface="Book Antiqua" panose="02040602050305030304" pitchFamily="18" charset="0"/>
                <a:ea typeface="微软雅黑" panose="020B0503020204020204" pitchFamily="34" charset="-122"/>
              </a:rPr>
              <a:t>, </a:t>
            </a:r>
            <a:r>
              <a:rPr lang="zh-CN" altLang="en-US" sz="1600" b="1">
                <a:latin typeface="Book Antiqua" panose="02040602050305030304" pitchFamily="18" charset="0"/>
                <a:ea typeface="微软雅黑" panose="020B0503020204020204" pitchFamily="34" charset="-122"/>
              </a:rPr>
              <a:t>影响力</a:t>
            </a:r>
            <a:r>
              <a:rPr lang="en-US" altLang="zh-CN" sz="1600" b="1">
                <a:latin typeface="Book Antiqua" panose="02040602050305030304" pitchFamily="18" charset="0"/>
                <a:ea typeface="微软雅黑" panose="020B0503020204020204" pitchFamily="34" charset="-122"/>
              </a:rPr>
              <a:t>, </a:t>
            </a:r>
            <a:r>
              <a:rPr lang="zh-CN" altLang="en-US" sz="1600" b="1">
                <a:latin typeface="Book Antiqua" panose="02040602050305030304" pitchFamily="18" charset="0"/>
                <a:ea typeface="微软雅黑" panose="020B0503020204020204" pitchFamily="34" charset="-122"/>
              </a:rPr>
              <a:t>责任</a:t>
            </a:r>
            <a:r>
              <a:rPr lang="en-US" altLang="zh-CN" sz="1600" b="1">
                <a:latin typeface="Book Antiqua" panose="02040602050305030304" pitchFamily="18" charset="0"/>
                <a:ea typeface="微软雅黑" panose="020B0503020204020204" pitchFamily="34" charset="-122"/>
              </a:rPr>
              <a:t>, </a:t>
            </a:r>
            <a:r>
              <a:rPr lang="zh-CN" altLang="en-US" sz="1600" b="1">
                <a:latin typeface="Book Antiqua" panose="02040602050305030304" pitchFamily="18" charset="0"/>
                <a:ea typeface="微软雅黑" panose="020B0503020204020204" pitchFamily="34" charset="-122"/>
              </a:rPr>
              <a:t>冒险</a:t>
            </a:r>
            <a:r>
              <a:rPr lang="en-US" altLang="zh-CN" sz="1600" b="1">
                <a:latin typeface="Book Antiqua" panose="02040602050305030304" pitchFamily="18" charset="0"/>
                <a:ea typeface="微软雅黑" panose="020B0503020204020204" pitchFamily="34" charset="-122"/>
              </a:rPr>
              <a:t>, </a:t>
            </a:r>
            <a:r>
              <a:rPr lang="zh-CN" altLang="en-US" sz="1600" b="1">
                <a:latin typeface="Book Antiqua" panose="02040602050305030304" pitchFamily="18" charset="0"/>
                <a:ea typeface="微软雅黑" panose="020B0503020204020204" pitchFamily="34" charset="-122"/>
              </a:rPr>
              <a:t>关心</a:t>
            </a:r>
            <a:r>
              <a:rPr lang="en-US" altLang="zh-CN" sz="1600" b="1">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en-US" altLang="zh-CN" sz="2000" b="1">
                <a:latin typeface="Book Antiqua" panose="02040602050305030304" pitchFamily="18" charset="0"/>
                <a:ea typeface="微软雅黑" panose="020B0503020204020204" pitchFamily="34" charset="-122"/>
              </a:rPr>
              <a:t> </a:t>
            </a:r>
            <a:r>
              <a:rPr lang="zh-CN" altLang="en-US" sz="2000" b="1">
                <a:latin typeface="Book Antiqua" panose="02040602050305030304" pitchFamily="18" charset="0"/>
                <a:ea typeface="微软雅黑" panose="020B0503020204020204" pitchFamily="34" charset="-122"/>
              </a:rPr>
              <a:t>你找的工作中会获得这些吗</a:t>
            </a:r>
            <a:r>
              <a:rPr lang="en-US" altLang="zh-CN" sz="2000" b="1">
                <a:latin typeface="Book Antiqua" panose="02040602050305030304" pitchFamily="18" charset="0"/>
                <a:ea typeface="微软雅黑" panose="020B0503020204020204" pitchFamily="34" charset="-122"/>
              </a:rPr>
              <a:t>?</a:t>
            </a:r>
          </a:p>
        </p:txBody>
      </p:sp>
      <p:sp>
        <p:nvSpPr>
          <p:cNvPr id="6" name="矩形 5"/>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4</a:t>
            </a:r>
            <a:endParaRPr lang="zh-CN" altLang="en-US" dirty="0"/>
          </a:p>
        </p:txBody>
      </p:sp>
      <p:pic>
        <p:nvPicPr>
          <p:cNvPr id="7"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191610" y="1555611"/>
            <a:ext cx="1181197" cy="3894282"/>
          </a:xfrm>
          <a:prstGeom prst="rect">
            <a:avLst/>
          </a:prstGeom>
          <a:noFill/>
          <a:ln>
            <a:noFill/>
          </a:ln>
          <a:effectLst/>
        </p:spPr>
      </p:pic>
    </p:spTree>
    <p:extLst>
      <p:ext uri="{BB962C8B-B14F-4D97-AF65-F5344CB8AC3E}">
        <p14:creationId xmlns:p14="http://schemas.microsoft.com/office/powerpoint/2010/main" val="1072736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pPr>
              <a:lnSpc>
                <a:spcPct val="150000"/>
              </a:lnSpc>
            </a:pPr>
            <a:r>
              <a:rPr lang="zh-CN" altLang="en-US" dirty="0"/>
              <a:t>产业政策</a:t>
            </a:r>
          </a:p>
          <a:p>
            <a:pPr marL="457200" lvl="1" indent="0">
              <a:lnSpc>
                <a:spcPct val="150000"/>
              </a:lnSpc>
              <a:buNone/>
            </a:pPr>
            <a:r>
              <a:rPr lang="en-US" altLang="zh-CN" dirty="0"/>
              <a:t> </a:t>
            </a:r>
          </a:p>
        </p:txBody>
      </p:sp>
      <p:pic>
        <p:nvPicPr>
          <p:cNvPr id="3" name="图片 2"/>
          <p:cNvPicPr>
            <a:picLocks noChangeAspect="1" noChangeArrowheads="1"/>
          </p:cNvPicPr>
          <p:nvPr/>
        </p:nvPicPr>
        <p:blipFill>
          <a:blip r:embed="rId2">
            <a:extLst>
              <a:ext uri="{28A0092B-C50C-407E-A947-70E740481C1C}">
                <a14:useLocalDpi xmlns:a14="http://schemas.microsoft.com/office/drawing/2010/main" val="0"/>
              </a:ext>
            </a:extLst>
          </a:blip>
          <a:srcRect b="8719"/>
          <a:stretch>
            <a:fillRect/>
          </a:stretch>
        </p:blipFill>
        <p:spPr bwMode="auto">
          <a:xfrm>
            <a:off x="3118712" y="1544416"/>
            <a:ext cx="4003498" cy="380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7673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0351" y="-15210"/>
            <a:ext cx="7675499"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产业政策</a:t>
            </a:r>
            <a:r>
              <a:rPr lang="en-US" altLang="zh-CN" sz="2666" b="1" dirty="0">
                <a:solidFill>
                  <a:schemeClr val="tx1">
                    <a:lumMod val="85000"/>
                    <a:lumOff val="15000"/>
                  </a:schemeClr>
                </a:solidFill>
                <a:latin typeface="微软雅黑" pitchFamily="34" charset="-122"/>
                <a:ea typeface="微软雅黑" pitchFamily="34" charset="-122"/>
              </a:rPr>
              <a:t>—— 2019</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年我国软件行业相关政策法规</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0115" name="矩形 3"/>
          <p:cNvSpPr>
            <a:spLocks noChangeArrowheads="1"/>
          </p:cNvSpPr>
          <p:nvPr/>
        </p:nvSpPr>
        <p:spPr bwMode="auto">
          <a:xfrm>
            <a:off x="750024" y="2067926"/>
            <a:ext cx="7846178"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150000"/>
              </a:lnSpc>
            </a:pPr>
            <a:r>
              <a:rPr lang="zh-CN" altLang="en-US" sz="1866"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软件产业作为“十三五”时期战略性新兴产业重点培育的五大产业中“新一代信息技术产业”的重要组成部分</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属于国家鼓励发展的战略性、基础性和先导性支柱产业</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为推动整个产业的发展</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国务院及有关政府部门先后颁布了一系列支持政策</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71</a:t>
            </a:fld>
            <a:endParaRPr lang="zh-CN" altLang="en-US"/>
          </a:p>
        </p:txBody>
      </p:sp>
    </p:spTree>
    <p:extLst>
      <p:ext uri="{BB962C8B-B14F-4D97-AF65-F5344CB8AC3E}">
        <p14:creationId xmlns:p14="http://schemas.microsoft.com/office/powerpoint/2010/main" val="3427013981"/>
      </p:ext>
    </p:extLst>
  </p:cSld>
  <p:clrMapOvr>
    <a:masterClrMapping/>
  </p:clrMapOvr>
  <p:transition spd="med" advClick="0" advTm="0">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2" descr="http://chinabaogao.com/resource/images/201802/201802080909471ou4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629513"/>
            <a:ext cx="4450826" cy="414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4" descr="http://chinabaogao.com/resource/images/201802/20180208090953do5u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789" y="621049"/>
            <a:ext cx="4404907" cy="415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72</a:t>
            </a:fld>
            <a:endParaRPr lang="zh-CN" altLang="en-US"/>
          </a:p>
        </p:txBody>
      </p:sp>
      <p:sp>
        <p:nvSpPr>
          <p:cNvPr id="6" name="矩形 5"/>
          <p:cNvSpPr/>
          <p:nvPr/>
        </p:nvSpPr>
        <p:spPr>
          <a:xfrm>
            <a:off x="1210351" y="-15210"/>
            <a:ext cx="7675499"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产业政策</a:t>
            </a:r>
            <a:r>
              <a:rPr lang="en-US" altLang="zh-CN" sz="2666" b="1" dirty="0">
                <a:solidFill>
                  <a:schemeClr val="tx1">
                    <a:lumMod val="85000"/>
                    <a:lumOff val="15000"/>
                  </a:schemeClr>
                </a:solidFill>
                <a:latin typeface="微软雅黑" pitchFamily="34" charset="-122"/>
                <a:ea typeface="微软雅黑" pitchFamily="34" charset="-122"/>
              </a:rPr>
              <a:t>—— 2018</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年我国软件行业相关政策法规</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1588751" y="2354921"/>
            <a:ext cx="6140075" cy="4360627"/>
          </a:xfrm>
          <a:prstGeom prst="rect">
            <a:avLst/>
          </a:prstGeom>
          <a:ln w="28575">
            <a:solidFill>
              <a:srgbClr val="C00000"/>
            </a:solidFill>
          </a:ln>
        </p:spPr>
      </p:pic>
    </p:spTree>
    <p:extLst>
      <p:ext uri="{BB962C8B-B14F-4D97-AF65-F5344CB8AC3E}">
        <p14:creationId xmlns:p14="http://schemas.microsoft.com/office/powerpoint/2010/main" val="1069183805"/>
      </p:ext>
    </p:extLst>
  </p:cSld>
  <p:clrMapOvr>
    <a:masterClrMapping/>
  </p:clrMapOvr>
  <p:transition spd="med" advClick="0" advTm="0">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lstStyle/>
          <a:p>
            <a:pPr>
              <a:lnSpc>
                <a:spcPct val="150000"/>
              </a:lnSpc>
            </a:pPr>
            <a:r>
              <a:rPr lang="zh-CN" altLang="en-US" dirty="0"/>
              <a:t>知识产权及法律法规</a:t>
            </a:r>
          </a:p>
          <a:p>
            <a:pPr lvl="1">
              <a:lnSpc>
                <a:spcPct val="150000"/>
              </a:lnSpc>
            </a:pPr>
            <a:r>
              <a:rPr lang="en-US" altLang="zh-CN" dirty="0"/>
              <a:t> </a:t>
            </a:r>
            <a:r>
              <a:rPr lang="zh-CN" altLang="en-US" dirty="0"/>
              <a:t>什么是知识产权</a:t>
            </a:r>
          </a:p>
          <a:p>
            <a:pPr lvl="1">
              <a:lnSpc>
                <a:spcPct val="150000"/>
              </a:lnSpc>
            </a:pPr>
            <a:r>
              <a:rPr lang="en-US" altLang="zh-CN" dirty="0"/>
              <a:t> </a:t>
            </a:r>
            <a:r>
              <a:rPr lang="zh-CN" altLang="en-US" dirty="0"/>
              <a:t>软件知识产权保护的法律依据</a:t>
            </a:r>
          </a:p>
          <a:p>
            <a:pPr lvl="1">
              <a:lnSpc>
                <a:spcPct val="150000"/>
              </a:lnSpc>
            </a:pPr>
            <a:r>
              <a:rPr lang="en-US" altLang="zh-CN" dirty="0"/>
              <a:t> </a:t>
            </a:r>
            <a:r>
              <a:rPr lang="zh-CN" altLang="en-US" dirty="0"/>
              <a:t>案例分析</a:t>
            </a:r>
          </a:p>
          <a:p>
            <a:pPr marL="914400" lvl="2" indent="0">
              <a:lnSpc>
                <a:spcPct val="150000"/>
              </a:lnSpc>
              <a:buNone/>
            </a:pPr>
            <a:r>
              <a:rPr lang="en-US" altLang="zh-CN" dirty="0"/>
              <a:t> </a:t>
            </a:r>
          </a:p>
        </p:txBody>
      </p:sp>
    </p:spTree>
    <p:extLst>
      <p:ext uri="{BB962C8B-B14F-4D97-AF65-F5344CB8AC3E}">
        <p14:creationId xmlns:p14="http://schemas.microsoft.com/office/powerpoint/2010/main" val="7439650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6254" y="25732"/>
            <a:ext cx="6487673"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知识产权及法律法规</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什么是知识产权</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6713"/>
            <a:ext cx="5797877" cy="39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757" y="4898571"/>
            <a:ext cx="5476243" cy="195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74</a:t>
            </a:fld>
            <a:endParaRPr lang="zh-CN" altLang="en-US"/>
          </a:p>
        </p:txBody>
      </p:sp>
    </p:spTree>
    <p:extLst>
      <p:ext uri="{BB962C8B-B14F-4D97-AF65-F5344CB8AC3E}">
        <p14:creationId xmlns:p14="http://schemas.microsoft.com/office/powerpoint/2010/main" val="1703009828"/>
      </p:ext>
    </p:extLst>
  </p:cSld>
  <p:clrMapOvr>
    <a:masterClrMapping/>
  </p:clrMapOvr>
  <p:transition spd="med" advClick="0" advTm="0">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1"/>
          <p:cNvSpPr>
            <a:spLocks/>
          </p:cNvSpPr>
          <p:nvPr/>
        </p:nvSpPr>
        <p:spPr bwMode="auto">
          <a:xfrm>
            <a:off x="429904" y="2240859"/>
            <a:ext cx="2200654" cy="2892590"/>
          </a:xfrm>
          <a:custGeom>
            <a:avLst/>
            <a:gdLst/>
            <a:ahLst/>
            <a:cxnLst>
              <a:cxn ang="0">
                <a:pos x="3551" y="145"/>
              </a:cxn>
              <a:cxn ang="0">
                <a:pos x="3622" y="118"/>
              </a:cxn>
              <a:cxn ang="0">
                <a:pos x="3702" y="112"/>
              </a:cxn>
              <a:cxn ang="0">
                <a:pos x="3613" y="195"/>
              </a:cxn>
              <a:cxn ang="0">
                <a:pos x="3780" y="173"/>
              </a:cxn>
              <a:cxn ang="0">
                <a:pos x="3583" y="244"/>
              </a:cxn>
              <a:cxn ang="0">
                <a:pos x="3697" y="255"/>
              </a:cxn>
              <a:cxn ang="0">
                <a:pos x="3428" y="388"/>
              </a:cxn>
              <a:cxn ang="0">
                <a:pos x="3099" y="587"/>
              </a:cxn>
              <a:cxn ang="0">
                <a:pos x="2651" y="875"/>
              </a:cxn>
              <a:cxn ang="0">
                <a:pos x="2509" y="1017"/>
              </a:cxn>
              <a:cxn ang="0">
                <a:pos x="2530" y="2376"/>
              </a:cxn>
              <a:cxn ang="0">
                <a:pos x="2577" y="2908"/>
              </a:cxn>
              <a:cxn ang="0">
                <a:pos x="2680" y="3418"/>
              </a:cxn>
              <a:cxn ang="0">
                <a:pos x="2674" y="3822"/>
              </a:cxn>
              <a:cxn ang="0">
                <a:pos x="2671" y="4261"/>
              </a:cxn>
              <a:cxn ang="0">
                <a:pos x="2803" y="4441"/>
              </a:cxn>
              <a:cxn ang="0">
                <a:pos x="2779" y="4567"/>
              </a:cxn>
              <a:cxn ang="0">
                <a:pos x="2752" y="4676"/>
              </a:cxn>
              <a:cxn ang="0">
                <a:pos x="2799" y="4705"/>
              </a:cxn>
              <a:cxn ang="0">
                <a:pos x="3014" y="4786"/>
              </a:cxn>
              <a:cxn ang="0">
                <a:pos x="2785" y="4967"/>
              </a:cxn>
              <a:cxn ang="0">
                <a:pos x="2461" y="4929"/>
              </a:cxn>
              <a:cxn ang="0">
                <a:pos x="2365" y="4783"/>
              </a:cxn>
              <a:cxn ang="0">
                <a:pos x="2416" y="4667"/>
              </a:cxn>
              <a:cxn ang="0">
                <a:pos x="2351" y="4510"/>
              </a:cxn>
              <a:cxn ang="0">
                <a:pos x="2297" y="4136"/>
              </a:cxn>
              <a:cxn ang="0">
                <a:pos x="2141" y="2760"/>
              </a:cxn>
              <a:cxn ang="0">
                <a:pos x="2009" y="3107"/>
              </a:cxn>
              <a:cxn ang="0">
                <a:pos x="1559" y="4825"/>
              </a:cxn>
              <a:cxn ang="0">
                <a:pos x="1095" y="4959"/>
              </a:cxn>
              <a:cxn ang="0">
                <a:pos x="1125" y="4786"/>
              </a:cxn>
              <a:cxn ang="0">
                <a:pos x="1244" y="4418"/>
              </a:cxn>
              <a:cxn ang="0">
                <a:pos x="1348" y="3780"/>
              </a:cxn>
              <a:cxn ang="0">
                <a:pos x="1474" y="3006"/>
              </a:cxn>
              <a:cxn ang="0">
                <a:pos x="1528" y="2309"/>
              </a:cxn>
              <a:cxn ang="0">
                <a:pos x="1145" y="1397"/>
              </a:cxn>
              <a:cxn ang="0">
                <a:pos x="421" y="1471"/>
              </a:cxn>
              <a:cxn ang="0">
                <a:pos x="251" y="1542"/>
              </a:cxn>
              <a:cxn ang="0">
                <a:pos x="160" y="1534"/>
              </a:cxn>
              <a:cxn ang="0">
                <a:pos x="70" y="1534"/>
              </a:cxn>
              <a:cxn ang="0">
                <a:pos x="0" y="1486"/>
              </a:cxn>
              <a:cxn ang="0">
                <a:pos x="17" y="1397"/>
              </a:cxn>
              <a:cxn ang="0">
                <a:pos x="183" y="1371"/>
              </a:cxn>
              <a:cxn ang="0">
                <a:pos x="213" y="1213"/>
              </a:cxn>
              <a:cxn ang="0">
                <a:pos x="302" y="1342"/>
              </a:cxn>
              <a:cxn ang="0">
                <a:pos x="676" y="1312"/>
              </a:cxn>
              <a:cxn ang="0">
                <a:pos x="976" y="1232"/>
              </a:cxn>
              <a:cxn ang="0">
                <a:pos x="1279" y="1103"/>
              </a:cxn>
              <a:cxn ang="0">
                <a:pos x="1661" y="842"/>
              </a:cxn>
              <a:cxn ang="0">
                <a:pos x="1888" y="751"/>
              </a:cxn>
              <a:cxn ang="0">
                <a:pos x="1816" y="510"/>
              </a:cxn>
              <a:cxn ang="0">
                <a:pos x="1762" y="192"/>
              </a:cxn>
              <a:cxn ang="0">
                <a:pos x="2114" y="71"/>
              </a:cxn>
              <a:cxn ang="0">
                <a:pos x="2255" y="303"/>
              </a:cxn>
              <a:cxn ang="0">
                <a:pos x="2217" y="620"/>
              </a:cxn>
              <a:cxn ang="0">
                <a:pos x="2137" y="707"/>
              </a:cxn>
              <a:cxn ang="0">
                <a:pos x="2918" y="471"/>
              </a:cxn>
              <a:cxn ang="0">
                <a:pos x="3274" y="300"/>
              </a:cxn>
              <a:cxn ang="0">
                <a:pos x="3334" y="39"/>
              </a:cxn>
              <a:cxn ang="0">
                <a:pos x="3382" y="124"/>
              </a:cxn>
              <a:cxn ang="0">
                <a:pos x="3489" y="109"/>
              </a:cxn>
            </a:cxnLst>
            <a:rect l="0" t="0" r="r" b="b"/>
            <a:pathLst>
              <a:path w="3783" h="4970">
                <a:moveTo>
                  <a:pt x="3590" y="0"/>
                </a:moveTo>
                <a:lnTo>
                  <a:pt x="3596" y="0"/>
                </a:lnTo>
                <a:lnTo>
                  <a:pt x="3599" y="3"/>
                </a:lnTo>
                <a:lnTo>
                  <a:pt x="3599" y="12"/>
                </a:lnTo>
                <a:lnTo>
                  <a:pt x="3598" y="26"/>
                </a:lnTo>
                <a:lnTo>
                  <a:pt x="3592" y="44"/>
                </a:lnTo>
                <a:lnTo>
                  <a:pt x="3581" y="69"/>
                </a:lnTo>
                <a:lnTo>
                  <a:pt x="3568" y="101"/>
                </a:lnTo>
                <a:lnTo>
                  <a:pt x="3559" y="125"/>
                </a:lnTo>
                <a:lnTo>
                  <a:pt x="3551" y="145"/>
                </a:lnTo>
                <a:lnTo>
                  <a:pt x="3548" y="157"/>
                </a:lnTo>
                <a:lnTo>
                  <a:pt x="3547" y="164"/>
                </a:lnTo>
                <a:lnTo>
                  <a:pt x="3550" y="169"/>
                </a:lnTo>
                <a:lnTo>
                  <a:pt x="3553" y="169"/>
                </a:lnTo>
                <a:lnTo>
                  <a:pt x="3560" y="164"/>
                </a:lnTo>
                <a:lnTo>
                  <a:pt x="3569" y="158"/>
                </a:lnTo>
                <a:lnTo>
                  <a:pt x="3580" y="149"/>
                </a:lnTo>
                <a:lnTo>
                  <a:pt x="3592" y="140"/>
                </a:lnTo>
                <a:lnTo>
                  <a:pt x="3607" y="128"/>
                </a:lnTo>
                <a:lnTo>
                  <a:pt x="3622" y="118"/>
                </a:lnTo>
                <a:lnTo>
                  <a:pt x="3639" y="106"/>
                </a:lnTo>
                <a:lnTo>
                  <a:pt x="3657" y="95"/>
                </a:lnTo>
                <a:lnTo>
                  <a:pt x="3676" y="86"/>
                </a:lnTo>
                <a:lnTo>
                  <a:pt x="3696" y="78"/>
                </a:lnTo>
                <a:lnTo>
                  <a:pt x="3716" y="72"/>
                </a:lnTo>
                <a:lnTo>
                  <a:pt x="3737" y="71"/>
                </a:lnTo>
                <a:lnTo>
                  <a:pt x="3735" y="78"/>
                </a:lnTo>
                <a:lnTo>
                  <a:pt x="3729" y="88"/>
                </a:lnTo>
                <a:lnTo>
                  <a:pt x="3717" y="98"/>
                </a:lnTo>
                <a:lnTo>
                  <a:pt x="3702" y="112"/>
                </a:lnTo>
                <a:lnTo>
                  <a:pt x="3685" y="124"/>
                </a:lnTo>
                <a:lnTo>
                  <a:pt x="3667" y="137"/>
                </a:lnTo>
                <a:lnTo>
                  <a:pt x="3651" y="149"/>
                </a:lnTo>
                <a:lnTo>
                  <a:pt x="3636" y="161"/>
                </a:lnTo>
                <a:lnTo>
                  <a:pt x="3622" y="173"/>
                </a:lnTo>
                <a:lnTo>
                  <a:pt x="3610" y="183"/>
                </a:lnTo>
                <a:lnTo>
                  <a:pt x="3604" y="189"/>
                </a:lnTo>
                <a:lnTo>
                  <a:pt x="3601" y="193"/>
                </a:lnTo>
                <a:lnTo>
                  <a:pt x="3604" y="196"/>
                </a:lnTo>
                <a:lnTo>
                  <a:pt x="3613" y="195"/>
                </a:lnTo>
                <a:lnTo>
                  <a:pt x="3630" y="193"/>
                </a:lnTo>
                <a:lnTo>
                  <a:pt x="3652" y="187"/>
                </a:lnTo>
                <a:lnTo>
                  <a:pt x="3682" y="180"/>
                </a:lnTo>
                <a:lnTo>
                  <a:pt x="3716" y="170"/>
                </a:lnTo>
                <a:lnTo>
                  <a:pt x="3741" y="166"/>
                </a:lnTo>
                <a:lnTo>
                  <a:pt x="3761" y="163"/>
                </a:lnTo>
                <a:lnTo>
                  <a:pt x="3774" y="163"/>
                </a:lnTo>
                <a:lnTo>
                  <a:pt x="3782" y="164"/>
                </a:lnTo>
                <a:lnTo>
                  <a:pt x="3783" y="167"/>
                </a:lnTo>
                <a:lnTo>
                  <a:pt x="3780" y="173"/>
                </a:lnTo>
                <a:lnTo>
                  <a:pt x="3771" y="180"/>
                </a:lnTo>
                <a:lnTo>
                  <a:pt x="3744" y="193"/>
                </a:lnTo>
                <a:lnTo>
                  <a:pt x="3725" y="201"/>
                </a:lnTo>
                <a:lnTo>
                  <a:pt x="3703" y="208"/>
                </a:lnTo>
                <a:lnTo>
                  <a:pt x="3679" y="214"/>
                </a:lnTo>
                <a:lnTo>
                  <a:pt x="3652" y="222"/>
                </a:lnTo>
                <a:lnTo>
                  <a:pt x="3625" y="226"/>
                </a:lnTo>
                <a:lnTo>
                  <a:pt x="3608" y="231"/>
                </a:lnTo>
                <a:lnTo>
                  <a:pt x="3595" y="237"/>
                </a:lnTo>
                <a:lnTo>
                  <a:pt x="3583" y="244"/>
                </a:lnTo>
                <a:lnTo>
                  <a:pt x="3577" y="252"/>
                </a:lnTo>
                <a:lnTo>
                  <a:pt x="3574" y="259"/>
                </a:lnTo>
                <a:lnTo>
                  <a:pt x="3575" y="266"/>
                </a:lnTo>
                <a:lnTo>
                  <a:pt x="3583" y="269"/>
                </a:lnTo>
                <a:lnTo>
                  <a:pt x="3596" y="269"/>
                </a:lnTo>
                <a:lnTo>
                  <a:pt x="3621" y="266"/>
                </a:lnTo>
                <a:lnTo>
                  <a:pt x="3643" y="262"/>
                </a:lnTo>
                <a:lnTo>
                  <a:pt x="3664" y="259"/>
                </a:lnTo>
                <a:lnTo>
                  <a:pt x="3682" y="258"/>
                </a:lnTo>
                <a:lnTo>
                  <a:pt x="3697" y="255"/>
                </a:lnTo>
                <a:lnTo>
                  <a:pt x="3714" y="255"/>
                </a:lnTo>
                <a:lnTo>
                  <a:pt x="3717" y="256"/>
                </a:lnTo>
                <a:lnTo>
                  <a:pt x="3713" y="259"/>
                </a:lnTo>
                <a:lnTo>
                  <a:pt x="3702" y="266"/>
                </a:lnTo>
                <a:lnTo>
                  <a:pt x="3685" y="273"/>
                </a:lnTo>
                <a:lnTo>
                  <a:pt x="3661" y="284"/>
                </a:lnTo>
                <a:lnTo>
                  <a:pt x="3630" y="297"/>
                </a:lnTo>
                <a:lnTo>
                  <a:pt x="3562" y="326"/>
                </a:lnTo>
                <a:lnTo>
                  <a:pt x="3492" y="356"/>
                </a:lnTo>
                <a:lnTo>
                  <a:pt x="3428" y="388"/>
                </a:lnTo>
                <a:lnTo>
                  <a:pt x="3369" y="422"/>
                </a:lnTo>
                <a:lnTo>
                  <a:pt x="3334" y="447"/>
                </a:lnTo>
                <a:lnTo>
                  <a:pt x="3304" y="472"/>
                </a:lnTo>
                <a:lnTo>
                  <a:pt x="3275" y="495"/>
                </a:lnTo>
                <a:lnTo>
                  <a:pt x="3248" y="517"/>
                </a:lnTo>
                <a:lnTo>
                  <a:pt x="3218" y="535"/>
                </a:lnTo>
                <a:lnTo>
                  <a:pt x="3186" y="549"/>
                </a:lnTo>
                <a:lnTo>
                  <a:pt x="3162" y="558"/>
                </a:lnTo>
                <a:lnTo>
                  <a:pt x="3134" y="570"/>
                </a:lnTo>
                <a:lnTo>
                  <a:pt x="3099" y="587"/>
                </a:lnTo>
                <a:lnTo>
                  <a:pt x="3061" y="603"/>
                </a:lnTo>
                <a:lnTo>
                  <a:pt x="2977" y="646"/>
                </a:lnTo>
                <a:lnTo>
                  <a:pt x="2846" y="718"/>
                </a:lnTo>
                <a:lnTo>
                  <a:pt x="2805" y="744"/>
                </a:lnTo>
                <a:lnTo>
                  <a:pt x="2766" y="768"/>
                </a:lnTo>
                <a:lnTo>
                  <a:pt x="2732" y="792"/>
                </a:lnTo>
                <a:lnTo>
                  <a:pt x="2702" y="815"/>
                </a:lnTo>
                <a:lnTo>
                  <a:pt x="2678" y="837"/>
                </a:lnTo>
                <a:lnTo>
                  <a:pt x="2660" y="857"/>
                </a:lnTo>
                <a:lnTo>
                  <a:pt x="2651" y="875"/>
                </a:lnTo>
                <a:lnTo>
                  <a:pt x="2651" y="897"/>
                </a:lnTo>
                <a:lnTo>
                  <a:pt x="2657" y="920"/>
                </a:lnTo>
                <a:lnTo>
                  <a:pt x="2666" y="943"/>
                </a:lnTo>
                <a:lnTo>
                  <a:pt x="2675" y="967"/>
                </a:lnTo>
                <a:lnTo>
                  <a:pt x="2668" y="970"/>
                </a:lnTo>
                <a:lnTo>
                  <a:pt x="2654" y="973"/>
                </a:lnTo>
                <a:lnTo>
                  <a:pt x="2634" y="979"/>
                </a:lnTo>
                <a:lnTo>
                  <a:pt x="2610" y="986"/>
                </a:lnTo>
                <a:lnTo>
                  <a:pt x="2533" y="1009"/>
                </a:lnTo>
                <a:lnTo>
                  <a:pt x="2509" y="1017"/>
                </a:lnTo>
                <a:lnTo>
                  <a:pt x="2490" y="1023"/>
                </a:lnTo>
                <a:lnTo>
                  <a:pt x="2476" y="1027"/>
                </a:lnTo>
                <a:lnTo>
                  <a:pt x="2469" y="1030"/>
                </a:lnTo>
                <a:lnTo>
                  <a:pt x="2641" y="2326"/>
                </a:lnTo>
                <a:lnTo>
                  <a:pt x="2618" y="2327"/>
                </a:lnTo>
                <a:lnTo>
                  <a:pt x="2600" y="2332"/>
                </a:lnTo>
                <a:lnTo>
                  <a:pt x="2583" y="2336"/>
                </a:lnTo>
                <a:lnTo>
                  <a:pt x="2565" y="2341"/>
                </a:lnTo>
                <a:lnTo>
                  <a:pt x="2543" y="2342"/>
                </a:lnTo>
                <a:lnTo>
                  <a:pt x="2530" y="2376"/>
                </a:lnTo>
                <a:lnTo>
                  <a:pt x="2523" y="2416"/>
                </a:lnTo>
                <a:lnTo>
                  <a:pt x="2518" y="2460"/>
                </a:lnTo>
                <a:lnTo>
                  <a:pt x="2517" y="2510"/>
                </a:lnTo>
                <a:lnTo>
                  <a:pt x="2520" y="2563"/>
                </a:lnTo>
                <a:lnTo>
                  <a:pt x="2524" y="2617"/>
                </a:lnTo>
                <a:lnTo>
                  <a:pt x="2532" y="2676"/>
                </a:lnTo>
                <a:lnTo>
                  <a:pt x="2541" y="2733"/>
                </a:lnTo>
                <a:lnTo>
                  <a:pt x="2552" y="2792"/>
                </a:lnTo>
                <a:lnTo>
                  <a:pt x="2564" y="2851"/>
                </a:lnTo>
                <a:lnTo>
                  <a:pt x="2577" y="2908"/>
                </a:lnTo>
                <a:lnTo>
                  <a:pt x="2589" y="2962"/>
                </a:lnTo>
                <a:lnTo>
                  <a:pt x="2603" y="3015"/>
                </a:lnTo>
                <a:lnTo>
                  <a:pt x="2616" y="3063"/>
                </a:lnTo>
                <a:lnTo>
                  <a:pt x="2628" y="3107"/>
                </a:lnTo>
                <a:lnTo>
                  <a:pt x="2639" y="3146"/>
                </a:lnTo>
                <a:lnTo>
                  <a:pt x="2648" y="3178"/>
                </a:lnTo>
                <a:lnTo>
                  <a:pt x="2665" y="3243"/>
                </a:lnTo>
                <a:lnTo>
                  <a:pt x="2675" y="3305"/>
                </a:lnTo>
                <a:lnTo>
                  <a:pt x="2680" y="3362"/>
                </a:lnTo>
                <a:lnTo>
                  <a:pt x="2680" y="3418"/>
                </a:lnTo>
                <a:lnTo>
                  <a:pt x="2675" y="3471"/>
                </a:lnTo>
                <a:lnTo>
                  <a:pt x="2669" y="3520"/>
                </a:lnTo>
                <a:lnTo>
                  <a:pt x="2663" y="3567"/>
                </a:lnTo>
                <a:lnTo>
                  <a:pt x="2656" y="3612"/>
                </a:lnTo>
                <a:lnTo>
                  <a:pt x="2650" y="3655"/>
                </a:lnTo>
                <a:lnTo>
                  <a:pt x="2647" y="3694"/>
                </a:lnTo>
                <a:lnTo>
                  <a:pt x="2648" y="3732"/>
                </a:lnTo>
                <a:lnTo>
                  <a:pt x="2653" y="3766"/>
                </a:lnTo>
                <a:lnTo>
                  <a:pt x="2665" y="3800"/>
                </a:lnTo>
                <a:lnTo>
                  <a:pt x="2674" y="3822"/>
                </a:lnTo>
                <a:lnTo>
                  <a:pt x="2680" y="3852"/>
                </a:lnTo>
                <a:lnTo>
                  <a:pt x="2684" y="3889"/>
                </a:lnTo>
                <a:lnTo>
                  <a:pt x="2687" y="3929"/>
                </a:lnTo>
                <a:lnTo>
                  <a:pt x="2689" y="3974"/>
                </a:lnTo>
                <a:lnTo>
                  <a:pt x="2689" y="4067"/>
                </a:lnTo>
                <a:lnTo>
                  <a:pt x="2686" y="4113"/>
                </a:lnTo>
                <a:lnTo>
                  <a:pt x="2683" y="4157"/>
                </a:lnTo>
                <a:lnTo>
                  <a:pt x="2680" y="4196"/>
                </a:lnTo>
                <a:lnTo>
                  <a:pt x="2675" y="4232"/>
                </a:lnTo>
                <a:lnTo>
                  <a:pt x="2671" y="4261"/>
                </a:lnTo>
                <a:lnTo>
                  <a:pt x="2665" y="4282"/>
                </a:lnTo>
                <a:lnTo>
                  <a:pt x="2675" y="4297"/>
                </a:lnTo>
                <a:lnTo>
                  <a:pt x="2689" y="4311"/>
                </a:lnTo>
                <a:lnTo>
                  <a:pt x="2705" y="4324"/>
                </a:lnTo>
                <a:lnTo>
                  <a:pt x="2760" y="4365"/>
                </a:lnTo>
                <a:lnTo>
                  <a:pt x="2776" y="4379"/>
                </a:lnTo>
                <a:lnTo>
                  <a:pt x="2790" y="4394"/>
                </a:lnTo>
                <a:lnTo>
                  <a:pt x="2800" y="4409"/>
                </a:lnTo>
                <a:lnTo>
                  <a:pt x="2805" y="4424"/>
                </a:lnTo>
                <a:lnTo>
                  <a:pt x="2803" y="4441"/>
                </a:lnTo>
                <a:lnTo>
                  <a:pt x="2796" y="4460"/>
                </a:lnTo>
                <a:lnTo>
                  <a:pt x="2779" y="4480"/>
                </a:lnTo>
                <a:lnTo>
                  <a:pt x="2761" y="4499"/>
                </a:lnTo>
                <a:lnTo>
                  <a:pt x="2751" y="4516"/>
                </a:lnTo>
                <a:lnTo>
                  <a:pt x="2746" y="4530"/>
                </a:lnTo>
                <a:lnTo>
                  <a:pt x="2746" y="4540"/>
                </a:lnTo>
                <a:lnTo>
                  <a:pt x="2751" y="4549"/>
                </a:lnTo>
                <a:lnTo>
                  <a:pt x="2758" y="4557"/>
                </a:lnTo>
                <a:lnTo>
                  <a:pt x="2767" y="4563"/>
                </a:lnTo>
                <a:lnTo>
                  <a:pt x="2779" y="4567"/>
                </a:lnTo>
                <a:lnTo>
                  <a:pt x="2791" y="4573"/>
                </a:lnTo>
                <a:lnTo>
                  <a:pt x="2812" y="4585"/>
                </a:lnTo>
                <a:lnTo>
                  <a:pt x="2820" y="4593"/>
                </a:lnTo>
                <a:lnTo>
                  <a:pt x="2826" y="4602"/>
                </a:lnTo>
                <a:lnTo>
                  <a:pt x="2826" y="4614"/>
                </a:lnTo>
                <a:lnTo>
                  <a:pt x="2821" y="4629"/>
                </a:lnTo>
                <a:lnTo>
                  <a:pt x="2812" y="4646"/>
                </a:lnTo>
                <a:lnTo>
                  <a:pt x="2796" y="4667"/>
                </a:lnTo>
                <a:lnTo>
                  <a:pt x="2773" y="4668"/>
                </a:lnTo>
                <a:lnTo>
                  <a:pt x="2752" y="4676"/>
                </a:lnTo>
                <a:lnTo>
                  <a:pt x="2737" y="4686"/>
                </a:lnTo>
                <a:lnTo>
                  <a:pt x="2725" y="4703"/>
                </a:lnTo>
                <a:lnTo>
                  <a:pt x="2717" y="4724"/>
                </a:lnTo>
                <a:lnTo>
                  <a:pt x="2714" y="4750"/>
                </a:lnTo>
                <a:lnTo>
                  <a:pt x="2717" y="4735"/>
                </a:lnTo>
                <a:lnTo>
                  <a:pt x="2726" y="4724"/>
                </a:lnTo>
                <a:lnTo>
                  <a:pt x="2740" y="4715"/>
                </a:lnTo>
                <a:lnTo>
                  <a:pt x="2757" y="4709"/>
                </a:lnTo>
                <a:lnTo>
                  <a:pt x="2776" y="4706"/>
                </a:lnTo>
                <a:lnTo>
                  <a:pt x="2799" y="4705"/>
                </a:lnTo>
                <a:lnTo>
                  <a:pt x="2844" y="4705"/>
                </a:lnTo>
                <a:lnTo>
                  <a:pt x="2886" y="4708"/>
                </a:lnTo>
                <a:lnTo>
                  <a:pt x="2904" y="4709"/>
                </a:lnTo>
                <a:lnTo>
                  <a:pt x="2918" y="4709"/>
                </a:lnTo>
                <a:lnTo>
                  <a:pt x="2944" y="4712"/>
                </a:lnTo>
                <a:lnTo>
                  <a:pt x="2966" y="4720"/>
                </a:lnTo>
                <a:lnTo>
                  <a:pt x="2983" y="4732"/>
                </a:lnTo>
                <a:lnTo>
                  <a:pt x="2996" y="4747"/>
                </a:lnTo>
                <a:lnTo>
                  <a:pt x="3007" y="4765"/>
                </a:lnTo>
                <a:lnTo>
                  <a:pt x="3014" y="4786"/>
                </a:lnTo>
                <a:lnTo>
                  <a:pt x="3020" y="4810"/>
                </a:lnTo>
                <a:lnTo>
                  <a:pt x="3023" y="4834"/>
                </a:lnTo>
                <a:lnTo>
                  <a:pt x="3025" y="4858"/>
                </a:lnTo>
                <a:lnTo>
                  <a:pt x="3025" y="4953"/>
                </a:lnTo>
                <a:lnTo>
                  <a:pt x="2998" y="4953"/>
                </a:lnTo>
                <a:lnTo>
                  <a:pt x="2969" y="4955"/>
                </a:lnTo>
                <a:lnTo>
                  <a:pt x="2936" y="4956"/>
                </a:lnTo>
                <a:lnTo>
                  <a:pt x="2864" y="4962"/>
                </a:lnTo>
                <a:lnTo>
                  <a:pt x="2824" y="4964"/>
                </a:lnTo>
                <a:lnTo>
                  <a:pt x="2785" y="4967"/>
                </a:lnTo>
                <a:lnTo>
                  <a:pt x="2746" y="4968"/>
                </a:lnTo>
                <a:lnTo>
                  <a:pt x="2705" y="4970"/>
                </a:lnTo>
                <a:lnTo>
                  <a:pt x="2668" y="4970"/>
                </a:lnTo>
                <a:lnTo>
                  <a:pt x="2630" y="4968"/>
                </a:lnTo>
                <a:lnTo>
                  <a:pt x="2594" y="4967"/>
                </a:lnTo>
                <a:lnTo>
                  <a:pt x="2561" y="4962"/>
                </a:lnTo>
                <a:lnTo>
                  <a:pt x="2530" y="4958"/>
                </a:lnTo>
                <a:lnTo>
                  <a:pt x="2503" y="4950"/>
                </a:lnTo>
                <a:lnTo>
                  <a:pt x="2479" y="4941"/>
                </a:lnTo>
                <a:lnTo>
                  <a:pt x="2461" y="4929"/>
                </a:lnTo>
                <a:lnTo>
                  <a:pt x="2446" y="4916"/>
                </a:lnTo>
                <a:lnTo>
                  <a:pt x="2438" y="4898"/>
                </a:lnTo>
                <a:lnTo>
                  <a:pt x="2435" y="4878"/>
                </a:lnTo>
                <a:lnTo>
                  <a:pt x="2440" y="4855"/>
                </a:lnTo>
                <a:lnTo>
                  <a:pt x="2451" y="4828"/>
                </a:lnTo>
                <a:lnTo>
                  <a:pt x="2469" y="4798"/>
                </a:lnTo>
                <a:lnTo>
                  <a:pt x="2431" y="4797"/>
                </a:lnTo>
                <a:lnTo>
                  <a:pt x="2402" y="4794"/>
                </a:lnTo>
                <a:lnTo>
                  <a:pt x="2380" y="4789"/>
                </a:lnTo>
                <a:lnTo>
                  <a:pt x="2365" y="4783"/>
                </a:lnTo>
                <a:lnTo>
                  <a:pt x="2356" y="4775"/>
                </a:lnTo>
                <a:lnTo>
                  <a:pt x="2351" y="4766"/>
                </a:lnTo>
                <a:lnTo>
                  <a:pt x="2351" y="4757"/>
                </a:lnTo>
                <a:lnTo>
                  <a:pt x="2354" y="4747"/>
                </a:lnTo>
                <a:lnTo>
                  <a:pt x="2369" y="4726"/>
                </a:lnTo>
                <a:lnTo>
                  <a:pt x="2378" y="4714"/>
                </a:lnTo>
                <a:lnTo>
                  <a:pt x="2389" y="4703"/>
                </a:lnTo>
                <a:lnTo>
                  <a:pt x="2398" y="4692"/>
                </a:lnTo>
                <a:lnTo>
                  <a:pt x="2413" y="4674"/>
                </a:lnTo>
                <a:lnTo>
                  <a:pt x="2416" y="4667"/>
                </a:lnTo>
                <a:lnTo>
                  <a:pt x="2416" y="4661"/>
                </a:lnTo>
                <a:lnTo>
                  <a:pt x="2411" y="4656"/>
                </a:lnTo>
                <a:lnTo>
                  <a:pt x="2402" y="4653"/>
                </a:lnTo>
                <a:lnTo>
                  <a:pt x="2387" y="4652"/>
                </a:lnTo>
                <a:lnTo>
                  <a:pt x="2383" y="4647"/>
                </a:lnTo>
                <a:lnTo>
                  <a:pt x="2377" y="4634"/>
                </a:lnTo>
                <a:lnTo>
                  <a:pt x="2371" y="4611"/>
                </a:lnTo>
                <a:lnTo>
                  <a:pt x="2365" y="4582"/>
                </a:lnTo>
                <a:lnTo>
                  <a:pt x="2359" y="4549"/>
                </a:lnTo>
                <a:lnTo>
                  <a:pt x="2351" y="4510"/>
                </a:lnTo>
                <a:lnTo>
                  <a:pt x="2345" y="4468"/>
                </a:lnTo>
                <a:lnTo>
                  <a:pt x="2339" y="4424"/>
                </a:lnTo>
                <a:lnTo>
                  <a:pt x="2331" y="4380"/>
                </a:lnTo>
                <a:lnTo>
                  <a:pt x="2325" y="4335"/>
                </a:lnTo>
                <a:lnTo>
                  <a:pt x="2319" y="4291"/>
                </a:lnTo>
                <a:lnTo>
                  <a:pt x="2315" y="4251"/>
                </a:lnTo>
                <a:lnTo>
                  <a:pt x="2309" y="4214"/>
                </a:lnTo>
                <a:lnTo>
                  <a:pt x="2304" y="4181"/>
                </a:lnTo>
                <a:lnTo>
                  <a:pt x="2300" y="4155"/>
                </a:lnTo>
                <a:lnTo>
                  <a:pt x="2297" y="4136"/>
                </a:lnTo>
                <a:lnTo>
                  <a:pt x="2092" y="2916"/>
                </a:lnTo>
                <a:lnTo>
                  <a:pt x="2105" y="2913"/>
                </a:lnTo>
                <a:lnTo>
                  <a:pt x="2116" y="2904"/>
                </a:lnTo>
                <a:lnTo>
                  <a:pt x="2125" y="2890"/>
                </a:lnTo>
                <a:lnTo>
                  <a:pt x="2131" y="2873"/>
                </a:lnTo>
                <a:lnTo>
                  <a:pt x="2135" y="2854"/>
                </a:lnTo>
                <a:lnTo>
                  <a:pt x="2138" y="2833"/>
                </a:lnTo>
                <a:lnTo>
                  <a:pt x="2140" y="2812"/>
                </a:lnTo>
                <a:lnTo>
                  <a:pt x="2141" y="2792"/>
                </a:lnTo>
                <a:lnTo>
                  <a:pt x="2141" y="2760"/>
                </a:lnTo>
                <a:lnTo>
                  <a:pt x="2138" y="2777"/>
                </a:lnTo>
                <a:lnTo>
                  <a:pt x="2129" y="2796"/>
                </a:lnTo>
                <a:lnTo>
                  <a:pt x="2116" y="2818"/>
                </a:lnTo>
                <a:lnTo>
                  <a:pt x="2099" y="2837"/>
                </a:lnTo>
                <a:lnTo>
                  <a:pt x="2081" y="2855"/>
                </a:lnTo>
                <a:lnTo>
                  <a:pt x="2062" y="2867"/>
                </a:lnTo>
                <a:lnTo>
                  <a:pt x="2043" y="2875"/>
                </a:lnTo>
                <a:lnTo>
                  <a:pt x="2039" y="2953"/>
                </a:lnTo>
                <a:lnTo>
                  <a:pt x="2027" y="3030"/>
                </a:lnTo>
                <a:lnTo>
                  <a:pt x="2009" y="3107"/>
                </a:lnTo>
                <a:lnTo>
                  <a:pt x="1985" y="3183"/>
                </a:lnTo>
                <a:lnTo>
                  <a:pt x="1958" y="3258"/>
                </a:lnTo>
                <a:lnTo>
                  <a:pt x="1863" y="3480"/>
                </a:lnTo>
                <a:lnTo>
                  <a:pt x="1831" y="3555"/>
                </a:lnTo>
                <a:lnTo>
                  <a:pt x="1802" y="3629"/>
                </a:lnTo>
                <a:lnTo>
                  <a:pt x="1777" y="3705"/>
                </a:lnTo>
                <a:lnTo>
                  <a:pt x="1755" y="3780"/>
                </a:lnTo>
                <a:lnTo>
                  <a:pt x="1740" y="3857"/>
                </a:lnTo>
                <a:lnTo>
                  <a:pt x="1576" y="4822"/>
                </a:lnTo>
                <a:lnTo>
                  <a:pt x="1559" y="4825"/>
                </a:lnTo>
                <a:lnTo>
                  <a:pt x="1541" y="4831"/>
                </a:lnTo>
                <a:lnTo>
                  <a:pt x="1523" y="4840"/>
                </a:lnTo>
                <a:lnTo>
                  <a:pt x="1507" y="4849"/>
                </a:lnTo>
                <a:lnTo>
                  <a:pt x="1495" y="4855"/>
                </a:lnTo>
                <a:lnTo>
                  <a:pt x="1484" y="4881"/>
                </a:lnTo>
                <a:lnTo>
                  <a:pt x="1478" y="4907"/>
                </a:lnTo>
                <a:lnTo>
                  <a:pt x="1472" y="4934"/>
                </a:lnTo>
                <a:lnTo>
                  <a:pt x="1461" y="4962"/>
                </a:lnTo>
                <a:lnTo>
                  <a:pt x="1119" y="4962"/>
                </a:lnTo>
                <a:lnTo>
                  <a:pt x="1095" y="4959"/>
                </a:lnTo>
                <a:lnTo>
                  <a:pt x="1079" y="4952"/>
                </a:lnTo>
                <a:lnTo>
                  <a:pt x="1066" y="4941"/>
                </a:lnTo>
                <a:lnTo>
                  <a:pt x="1059" y="4926"/>
                </a:lnTo>
                <a:lnTo>
                  <a:pt x="1056" y="4910"/>
                </a:lnTo>
                <a:lnTo>
                  <a:pt x="1057" y="4890"/>
                </a:lnTo>
                <a:lnTo>
                  <a:pt x="1062" y="4870"/>
                </a:lnTo>
                <a:lnTo>
                  <a:pt x="1069" y="4851"/>
                </a:lnTo>
                <a:lnTo>
                  <a:pt x="1094" y="4815"/>
                </a:lnTo>
                <a:lnTo>
                  <a:pt x="1109" y="4800"/>
                </a:lnTo>
                <a:lnTo>
                  <a:pt x="1125" y="4786"/>
                </a:lnTo>
                <a:lnTo>
                  <a:pt x="1142" y="4778"/>
                </a:lnTo>
                <a:lnTo>
                  <a:pt x="1160" y="4774"/>
                </a:lnTo>
                <a:lnTo>
                  <a:pt x="1164" y="4670"/>
                </a:lnTo>
                <a:lnTo>
                  <a:pt x="1175" y="4566"/>
                </a:lnTo>
                <a:lnTo>
                  <a:pt x="1193" y="4459"/>
                </a:lnTo>
                <a:lnTo>
                  <a:pt x="1199" y="4445"/>
                </a:lnTo>
                <a:lnTo>
                  <a:pt x="1208" y="4435"/>
                </a:lnTo>
                <a:lnTo>
                  <a:pt x="1219" y="4429"/>
                </a:lnTo>
                <a:lnTo>
                  <a:pt x="1232" y="4422"/>
                </a:lnTo>
                <a:lnTo>
                  <a:pt x="1244" y="4418"/>
                </a:lnTo>
                <a:lnTo>
                  <a:pt x="1256" y="4410"/>
                </a:lnTo>
                <a:lnTo>
                  <a:pt x="1265" y="4401"/>
                </a:lnTo>
                <a:lnTo>
                  <a:pt x="1272" y="4386"/>
                </a:lnTo>
                <a:lnTo>
                  <a:pt x="1288" y="4305"/>
                </a:lnTo>
                <a:lnTo>
                  <a:pt x="1300" y="4220"/>
                </a:lnTo>
                <a:lnTo>
                  <a:pt x="1308" y="4134"/>
                </a:lnTo>
                <a:lnTo>
                  <a:pt x="1315" y="4047"/>
                </a:lnTo>
                <a:lnTo>
                  <a:pt x="1324" y="3959"/>
                </a:lnTo>
                <a:lnTo>
                  <a:pt x="1335" y="3869"/>
                </a:lnTo>
                <a:lnTo>
                  <a:pt x="1348" y="3780"/>
                </a:lnTo>
                <a:lnTo>
                  <a:pt x="1365" y="3701"/>
                </a:lnTo>
                <a:lnTo>
                  <a:pt x="1383" y="3623"/>
                </a:lnTo>
                <a:lnTo>
                  <a:pt x="1404" y="3546"/>
                </a:lnTo>
                <a:lnTo>
                  <a:pt x="1424" y="3468"/>
                </a:lnTo>
                <a:lnTo>
                  <a:pt x="1442" y="3392"/>
                </a:lnTo>
                <a:lnTo>
                  <a:pt x="1457" y="3315"/>
                </a:lnTo>
                <a:lnTo>
                  <a:pt x="1468" y="3241"/>
                </a:lnTo>
                <a:lnTo>
                  <a:pt x="1471" y="3169"/>
                </a:lnTo>
                <a:lnTo>
                  <a:pt x="1471" y="3088"/>
                </a:lnTo>
                <a:lnTo>
                  <a:pt x="1474" y="3006"/>
                </a:lnTo>
                <a:lnTo>
                  <a:pt x="1478" y="2925"/>
                </a:lnTo>
                <a:lnTo>
                  <a:pt x="1486" y="2843"/>
                </a:lnTo>
                <a:lnTo>
                  <a:pt x="1496" y="2762"/>
                </a:lnTo>
                <a:lnTo>
                  <a:pt x="1511" y="2680"/>
                </a:lnTo>
                <a:lnTo>
                  <a:pt x="1529" y="2602"/>
                </a:lnTo>
                <a:lnTo>
                  <a:pt x="1553" y="2525"/>
                </a:lnTo>
                <a:lnTo>
                  <a:pt x="1582" y="2450"/>
                </a:lnTo>
                <a:lnTo>
                  <a:pt x="1618" y="2379"/>
                </a:lnTo>
                <a:lnTo>
                  <a:pt x="1659" y="2309"/>
                </a:lnTo>
                <a:lnTo>
                  <a:pt x="1528" y="2309"/>
                </a:lnTo>
                <a:lnTo>
                  <a:pt x="1569" y="1631"/>
                </a:lnTo>
                <a:lnTo>
                  <a:pt x="1540" y="1311"/>
                </a:lnTo>
                <a:lnTo>
                  <a:pt x="1501" y="1306"/>
                </a:lnTo>
                <a:lnTo>
                  <a:pt x="1458" y="1309"/>
                </a:lnTo>
                <a:lnTo>
                  <a:pt x="1413" y="1318"/>
                </a:lnTo>
                <a:lnTo>
                  <a:pt x="1368" y="1330"/>
                </a:lnTo>
                <a:lnTo>
                  <a:pt x="1323" y="1344"/>
                </a:lnTo>
                <a:lnTo>
                  <a:pt x="1232" y="1374"/>
                </a:lnTo>
                <a:lnTo>
                  <a:pt x="1187" y="1388"/>
                </a:lnTo>
                <a:lnTo>
                  <a:pt x="1145" y="1397"/>
                </a:lnTo>
                <a:lnTo>
                  <a:pt x="1106" y="1401"/>
                </a:lnTo>
                <a:lnTo>
                  <a:pt x="756" y="1484"/>
                </a:lnTo>
                <a:lnTo>
                  <a:pt x="720" y="1493"/>
                </a:lnTo>
                <a:lnTo>
                  <a:pt x="680" y="1498"/>
                </a:lnTo>
                <a:lnTo>
                  <a:pt x="638" y="1498"/>
                </a:lnTo>
                <a:lnTo>
                  <a:pt x="595" y="1495"/>
                </a:lnTo>
                <a:lnTo>
                  <a:pt x="551" y="1490"/>
                </a:lnTo>
                <a:lnTo>
                  <a:pt x="507" y="1483"/>
                </a:lnTo>
                <a:lnTo>
                  <a:pt x="463" y="1477"/>
                </a:lnTo>
                <a:lnTo>
                  <a:pt x="421" y="1471"/>
                </a:lnTo>
                <a:lnTo>
                  <a:pt x="382" y="1466"/>
                </a:lnTo>
                <a:lnTo>
                  <a:pt x="346" y="1465"/>
                </a:lnTo>
                <a:lnTo>
                  <a:pt x="340" y="1471"/>
                </a:lnTo>
                <a:lnTo>
                  <a:pt x="337" y="1480"/>
                </a:lnTo>
                <a:lnTo>
                  <a:pt x="334" y="1492"/>
                </a:lnTo>
                <a:lnTo>
                  <a:pt x="332" y="1504"/>
                </a:lnTo>
                <a:lnTo>
                  <a:pt x="329" y="1513"/>
                </a:lnTo>
                <a:lnTo>
                  <a:pt x="323" y="1519"/>
                </a:lnTo>
                <a:lnTo>
                  <a:pt x="285" y="1531"/>
                </a:lnTo>
                <a:lnTo>
                  <a:pt x="251" y="1542"/>
                </a:lnTo>
                <a:lnTo>
                  <a:pt x="222" y="1551"/>
                </a:lnTo>
                <a:lnTo>
                  <a:pt x="198" y="1557"/>
                </a:lnTo>
                <a:lnTo>
                  <a:pt x="175" y="1563"/>
                </a:lnTo>
                <a:lnTo>
                  <a:pt x="157" y="1566"/>
                </a:lnTo>
                <a:lnTo>
                  <a:pt x="144" y="1567"/>
                </a:lnTo>
                <a:lnTo>
                  <a:pt x="135" y="1566"/>
                </a:lnTo>
                <a:lnTo>
                  <a:pt x="132" y="1563"/>
                </a:lnTo>
                <a:lnTo>
                  <a:pt x="135" y="1557"/>
                </a:lnTo>
                <a:lnTo>
                  <a:pt x="144" y="1546"/>
                </a:lnTo>
                <a:lnTo>
                  <a:pt x="160" y="1534"/>
                </a:lnTo>
                <a:lnTo>
                  <a:pt x="184" y="1517"/>
                </a:lnTo>
                <a:lnTo>
                  <a:pt x="159" y="1526"/>
                </a:lnTo>
                <a:lnTo>
                  <a:pt x="136" y="1534"/>
                </a:lnTo>
                <a:lnTo>
                  <a:pt x="115" y="1542"/>
                </a:lnTo>
                <a:lnTo>
                  <a:pt x="98" y="1546"/>
                </a:lnTo>
                <a:lnTo>
                  <a:pt x="85" y="1549"/>
                </a:lnTo>
                <a:lnTo>
                  <a:pt x="74" y="1549"/>
                </a:lnTo>
                <a:lnTo>
                  <a:pt x="68" y="1548"/>
                </a:lnTo>
                <a:lnTo>
                  <a:pt x="67" y="1542"/>
                </a:lnTo>
                <a:lnTo>
                  <a:pt x="70" y="1534"/>
                </a:lnTo>
                <a:lnTo>
                  <a:pt x="77" y="1522"/>
                </a:lnTo>
                <a:lnTo>
                  <a:pt x="89" y="1505"/>
                </a:lnTo>
                <a:lnTo>
                  <a:pt x="108" y="1486"/>
                </a:lnTo>
                <a:lnTo>
                  <a:pt x="132" y="1462"/>
                </a:lnTo>
                <a:lnTo>
                  <a:pt x="92" y="1475"/>
                </a:lnTo>
                <a:lnTo>
                  <a:pt x="61" y="1484"/>
                </a:lnTo>
                <a:lnTo>
                  <a:pt x="35" y="1489"/>
                </a:lnTo>
                <a:lnTo>
                  <a:pt x="17" y="1492"/>
                </a:lnTo>
                <a:lnTo>
                  <a:pt x="5" y="1490"/>
                </a:lnTo>
                <a:lnTo>
                  <a:pt x="0" y="1486"/>
                </a:lnTo>
                <a:lnTo>
                  <a:pt x="4" y="1480"/>
                </a:lnTo>
                <a:lnTo>
                  <a:pt x="13" y="1471"/>
                </a:lnTo>
                <a:lnTo>
                  <a:pt x="29" y="1459"/>
                </a:lnTo>
                <a:lnTo>
                  <a:pt x="50" y="1445"/>
                </a:lnTo>
                <a:lnTo>
                  <a:pt x="80" y="1430"/>
                </a:lnTo>
                <a:lnTo>
                  <a:pt x="115" y="1413"/>
                </a:lnTo>
                <a:lnTo>
                  <a:pt x="77" y="1407"/>
                </a:lnTo>
                <a:lnTo>
                  <a:pt x="49" y="1403"/>
                </a:lnTo>
                <a:lnTo>
                  <a:pt x="28" y="1400"/>
                </a:lnTo>
                <a:lnTo>
                  <a:pt x="17" y="1397"/>
                </a:lnTo>
                <a:lnTo>
                  <a:pt x="13" y="1394"/>
                </a:lnTo>
                <a:lnTo>
                  <a:pt x="14" y="1391"/>
                </a:lnTo>
                <a:lnTo>
                  <a:pt x="22" y="1389"/>
                </a:lnTo>
                <a:lnTo>
                  <a:pt x="34" y="1388"/>
                </a:lnTo>
                <a:lnTo>
                  <a:pt x="49" y="1386"/>
                </a:lnTo>
                <a:lnTo>
                  <a:pt x="68" y="1383"/>
                </a:lnTo>
                <a:lnTo>
                  <a:pt x="89" y="1382"/>
                </a:lnTo>
                <a:lnTo>
                  <a:pt x="112" y="1380"/>
                </a:lnTo>
                <a:lnTo>
                  <a:pt x="160" y="1374"/>
                </a:lnTo>
                <a:lnTo>
                  <a:pt x="183" y="1371"/>
                </a:lnTo>
                <a:lnTo>
                  <a:pt x="204" y="1368"/>
                </a:lnTo>
                <a:lnTo>
                  <a:pt x="222" y="1364"/>
                </a:lnTo>
                <a:lnTo>
                  <a:pt x="237" y="1358"/>
                </a:lnTo>
                <a:lnTo>
                  <a:pt x="248" y="1352"/>
                </a:lnTo>
                <a:lnTo>
                  <a:pt x="234" y="1314"/>
                </a:lnTo>
                <a:lnTo>
                  <a:pt x="224" y="1281"/>
                </a:lnTo>
                <a:lnTo>
                  <a:pt x="218" y="1256"/>
                </a:lnTo>
                <a:lnTo>
                  <a:pt x="213" y="1237"/>
                </a:lnTo>
                <a:lnTo>
                  <a:pt x="212" y="1222"/>
                </a:lnTo>
                <a:lnTo>
                  <a:pt x="213" y="1213"/>
                </a:lnTo>
                <a:lnTo>
                  <a:pt x="216" y="1210"/>
                </a:lnTo>
                <a:lnTo>
                  <a:pt x="221" y="1210"/>
                </a:lnTo>
                <a:lnTo>
                  <a:pt x="228" y="1214"/>
                </a:lnTo>
                <a:lnTo>
                  <a:pt x="236" y="1223"/>
                </a:lnTo>
                <a:lnTo>
                  <a:pt x="245" y="1235"/>
                </a:lnTo>
                <a:lnTo>
                  <a:pt x="254" y="1250"/>
                </a:lnTo>
                <a:lnTo>
                  <a:pt x="264" y="1267"/>
                </a:lnTo>
                <a:lnTo>
                  <a:pt x="285" y="1309"/>
                </a:lnTo>
                <a:lnTo>
                  <a:pt x="294" y="1333"/>
                </a:lnTo>
                <a:lnTo>
                  <a:pt x="302" y="1342"/>
                </a:lnTo>
                <a:lnTo>
                  <a:pt x="319" y="1347"/>
                </a:lnTo>
                <a:lnTo>
                  <a:pt x="341" y="1350"/>
                </a:lnTo>
                <a:lnTo>
                  <a:pt x="370" y="1352"/>
                </a:lnTo>
                <a:lnTo>
                  <a:pt x="405" y="1350"/>
                </a:lnTo>
                <a:lnTo>
                  <a:pt x="444" y="1347"/>
                </a:lnTo>
                <a:lnTo>
                  <a:pt x="486" y="1342"/>
                </a:lnTo>
                <a:lnTo>
                  <a:pt x="533" y="1336"/>
                </a:lnTo>
                <a:lnTo>
                  <a:pt x="579" y="1329"/>
                </a:lnTo>
                <a:lnTo>
                  <a:pt x="628" y="1320"/>
                </a:lnTo>
                <a:lnTo>
                  <a:pt x="676" y="1312"/>
                </a:lnTo>
                <a:lnTo>
                  <a:pt x="724" y="1302"/>
                </a:lnTo>
                <a:lnTo>
                  <a:pt x="771" y="1293"/>
                </a:lnTo>
                <a:lnTo>
                  <a:pt x="813" y="1282"/>
                </a:lnTo>
                <a:lnTo>
                  <a:pt x="854" y="1273"/>
                </a:lnTo>
                <a:lnTo>
                  <a:pt x="890" y="1264"/>
                </a:lnTo>
                <a:lnTo>
                  <a:pt x="920" y="1255"/>
                </a:lnTo>
                <a:lnTo>
                  <a:pt x="944" y="1247"/>
                </a:lnTo>
                <a:lnTo>
                  <a:pt x="962" y="1241"/>
                </a:lnTo>
                <a:lnTo>
                  <a:pt x="965" y="1237"/>
                </a:lnTo>
                <a:lnTo>
                  <a:pt x="976" y="1232"/>
                </a:lnTo>
                <a:lnTo>
                  <a:pt x="993" y="1228"/>
                </a:lnTo>
                <a:lnTo>
                  <a:pt x="1014" y="1225"/>
                </a:lnTo>
                <a:lnTo>
                  <a:pt x="1038" y="1220"/>
                </a:lnTo>
                <a:lnTo>
                  <a:pt x="1089" y="1208"/>
                </a:lnTo>
                <a:lnTo>
                  <a:pt x="1112" y="1201"/>
                </a:lnTo>
                <a:lnTo>
                  <a:pt x="1130" y="1192"/>
                </a:lnTo>
                <a:lnTo>
                  <a:pt x="1172" y="1166"/>
                </a:lnTo>
                <a:lnTo>
                  <a:pt x="1210" y="1143"/>
                </a:lnTo>
                <a:lnTo>
                  <a:pt x="1244" y="1122"/>
                </a:lnTo>
                <a:lnTo>
                  <a:pt x="1279" y="1103"/>
                </a:lnTo>
                <a:lnTo>
                  <a:pt x="1315" y="1085"/>
                </a:lnTo>
                <a:lnTo>
                  <a:pt x="1353" y="1065"/>
                </a:lnTo>
                <a:lnTo>
                  <a:pt x="1395" y="1045"/>
                </a:lnTo>
                <a:lnTo>
                  <a:pt x="1442" y="1024"/>
                </a:lnTo>
                <a:lnTo>
                  <a:pt x="1480" y="977"/>
                </a:lnTo>
                <a:lnTo>
                  <a:pt x="1517" y="938"/>
                </a:lnTo>
                <a:lnTo>
                  <a:pt x="1555" y="907"/>
                </a:lnTo>
                <a:lnTo>
                  <a:pt x="1591" y="879"/>
                </a:lnTo>
                <a:lnTo>
                  <a:pt x="1626" y="858"/>
                </a:lnTo>
                <a:lnTo>
                  <a:pt x="1661" y="842"/>
                </a:lnTo>
                <a:lnTo>
                  <a:pt x="1694" y="828"/>
                </a:lnTo>
                <a:lnTo>
                  <a:pt x="1725" y="818"/>
                </a:lnTo>
                <a:lnTo>
                  <a:pt x="1754" y="810"/>
                </a:lnTo>
                <a:lnTo>
                  <a:pt x="1781" y="804"/>
                </a:lnTo>
                <a:lnTo>
                  <a:pt x="1807" y="798"/>
                </a:lnTo>
                <a:lnTo>
                  <a:pt x="1829" y="792"/>
                </a:lnTo>
                <a:lnTo>
                  <a:pt x="1849" y="784"/>
                </a:lnTo>
                <a:lnTo>
                  <a:pt x="1866" y="777"/>
                </a:lnTo>
                <a:lnTo>
                  <a:pt x="1879" y="765"/>
                </a:lnTo>
                <a:lnTo>
                  <a:pt x="1888" y="751"/>
                </a:lnTo>
                <a:lnTo>
                  <a:pt x="1894" y="733"/>
                </a:lnTo>
                <a:lnTo>
                  <a:pt x="1897" y="710"/>
                </a:lnTo>
                <a:lnTo>
                  <a:pt x="1894" y="683"/>
                </a:lnTo>
                <a:lnTo>
                  <a:pt x="1888" y="649"/>
                </a:lnTo>
                <a:lnTo>
                  <a:pt x="1885" y="634"/>
                </a:lnTo>
                <a:lnTo>
                  <a:pt x="1876" y="617"/>
                </a:lnTo>
                <a:lnTo>
                  <a:pt x="1863" y="597"/>
                </a:lnTo>
                <a:lnTo>
                  <a:pt x="1847" y="575"/>
                </a:lnTo>
                <a:lnTo>
                  <a:pt x="1831" y="545"/>
                </a:lnTo>
                <a:lnTo>
                  <a:pt x="1816" y="510"/>
                </a:lnTo>
                <a:lnTo>
                  <a:pt x="1807" y="487"/>
                </a:lnTo>
                <a:lnTo>
                  <a:pt x="1798" y="459"/>
                </a:lnTo>
                <a:lnTo>
                  <a:pt x="1786" y="427"/>
                </a:lnTo>
                <a:lnTo>
                  <a:pt x="1765" y="361"/>
                </a:lnTo>
                <a:lnTo>
                  <a:pt x="1755" y="327"/>
                </a:lnTo>
                <a:lnTo>
                  <a:pt x="1748" y="299"/>
                </a:lnTo>
                <a:lnTo>
                  <a:pt x="1742" y="273"/>
                </a:lnTo>
                <a:lnTo>
                  <a:pt x="1740" y="255"/>
                </a:lnTo>
                <a:lnTo>
                  <a:pt x="1746" y="223"/>
                </a:lnTo>
                <a:lnTo>
                  <a:pt x="1762" y="192"/>
                </a:lnTo>
                <a:lnTo>
                  <a:pt x="1784" y="161"/>
                </a:lnTo>
                <a:lnTo>
                  <a:pt x="1814" y="133"/>
                </a:lnTo>
                <a:lnTo>
                  <a:pt x="1850" y="106"/>
                </a:lnTo>
                <a:lnTo>
                  <a:pt x="1890" y="85"/>
                </a:lnTo>
                <a:lnTo>
                  <a:pt x="1932" y="66"/>
                </a:lnTo>
                <a:lnTo>
                  <a:pt x="1976" y="54"/>
                </a:lnTo>
                <a:lnTo>
                  <a:pt x="2018" y="48"/>
                </a:lnTo>
                <a:lnTo>
                  <a:pt x="2053" y="50"/>
                </a:lnTo>
                <a:lnTo>
                  <a:pt x="2086" y="59"/>
                </a:lnTo>
                <a:lnTo>
                  <a:pt x="2114" y="71"/>
                </a:lnTo>
                <a:lnTo>
                  <a:pt x="2141" y="88"/>
                </a:lnTo>
                <a:lnTo>
                  <a:pt x="2163" y="104"/>
                </a:lnTo>
                <a:lnTo>
                  <a:pt x="2181" y="121"/>
                </a:lnTo>
                <a:lnTo>
                  <a:pt x="2193" y="134"/>
                </a:lnTo>
                <a:lnTo>
                  <a:pt x="2200" y="145"/>
                </a:lnTo>
                <a:lnTo>
                  <a:pt x="2214" y="170"/>
                </a:lnTo>
                <a:lnTo>
                  <a:pt x="2226" y="201"/>
                </a:lnTo>
                <a:lnTo>
                  <a:pt x="2236" y="232"/>
                </a:lnTo>
                <a:lnTo>
                  <a:pt x="2247" y="267"/>
                </a:lnTo>
                <a:lnTo>
                  <a:pt x="2255" y="303"/>
                </a:lnTo>
                <a:lnTo>
                  <a:pt x="2261" y="341"/>
                </a:lnTo>
                <a:lnTo>
                  <a:pt x="2265" y="380"/>
                </a:lnTo>
                <a:lnTo>
                  <a:pt x="2268" y="416"/>
                </a:lnTo>
                <a:lnTo>
                  <a:pt x="2268" y="454"/>
                </a:lnTo>
                <a:lnTo>
                  <a:pt x="2267" y="489"/>
                </a:lnTo>
                <a:lnTo>
                  <a:pt x="2262" y="522"/>
                </a:lnTo>
                <a:lnTo>
                  <a:pt x="2255" y="552"/>
                </a:lnTo>
                <a:lnTo>
                  <a:pt x="2244" y="579"/>
                </a:lnTo>
                <a:lnTo>
                  <a:pt x="2232" y="602"/>
                </a:lnTo>
                <a:lnTo>
                  <a:pt x="2217" y="620"/>
                </a:lnTo>
                <a:lnTo>
                  <a:pt x="2197" y="634"/>
                </a:lnTo>
                <a:lnTo>
                  <a:pt x="2175" y="640"/>
                </a:lnTo>
                <a:lnTo>
                  <a:pt x="2149" y="640"/>
                </a:lnTo>
                <a:lnTo>
                  <a:pt x="2132" y="641"/>
                </a:lnTo>
                <a:lnTo>
                  <a:pt x="2122" y="647"/>
                </a:lnTo>
                <a:lnTo>
                  <a:pt x="2117" y="655"/>
                </a:lnTo>
                <a:lnTo>
                  <a:pt x="2116" y="665"/>
                </a:lnTo>
                <a:lnTo>
                  <a:pt x="2120" y="679"/>
                </a:lnTo>
                <a:lnTo>
                  <a:pt x="2126" y="692"/>
                </a:lnTo>
                <a:lnTo>
                  <a:pt x="2137" y="707"/>
                </a:lnTo>
                <a:lnTo>
                  <a:pt x="2151" y="723"/>
                </a:lnTo>
                <a:lnTo>
                  <a:pt x="2167" y="738"/>
                </a:lnTo>
                <a:lnTo>
                  <a:pt x="2185" y="753"/>
                </a:lnTo>
                <a:lnTo>
                  <a:pt x="2276" y="727"/>
                </a:lnTo>
                <a:lnTo>
                  <a:pt x="2711" y="603"/>
                </a:lnTo>
                <a:lnTo>
                  <a:pt x="2812" y="517"/>
                </a:lnTo>
                <a:lnTo>
                  <a:pt x="2827" y="507"/>
                </a:lnTo>
                <a:lnTo>
                  <a:pt x="2852" y="496"/>
                </a:lnTo>
                <a:lnTo>
                  <a:pt x="2882" y="484"/>
                </a:lnTo>
                <a:lnTo>
                  <a:pt x="2918" y="471"/>
                </a:lnTo>
                <a:lnTo>
                  <a:pt x="2959" y="456"/>
                </a:lnTo>
                <a:lnTo>
                  <a:pt x="3002" y="440"/>
                </a:lnTo>
                <a:lnTo>
                  <a:pt x="3090" y="407"/>
                </a:lnTo>
                <a:lnTo>
                  <a:pt x="3132" y="392"/>
                </a:lnTo>
                <a:lnTo>
                  <a:pt x="3171" y="376"/>
                </a:lnTo>
                <a:lnTo>
                  <a:pt x="3206" y="359"/>
                </a:lnTo>
                <a:lnTo>
                  <a:pt x="3233" y="344"/>
                </a:lnTo>
                <a:lnTo>
                  <a:pt x="3254" y="329"/>
                </a:lnTo>
                <a:lnTo>
                  <a:pt x="3266" y="314"/>
                </a:lnTo>
                <a:lnTo>
                  <a:pt x="3274" y="300"/>
                </a:lnTo>
                <a:lnTo>
                  <a:pt x="3284" y="281"/>
                </a:lnTo>
                <a:lnTo>
                  <a:pt x="3295" y="255"/>
                </a:lnTo>
                <a:lnTo>
                  <a:pt x="3305" y="222"/>
                </a:lnTo>
                <a:lnTo>
                  <a:pt x="3311" y="193"/>
                </a:lnTo>
                <a:lnTo>
                  <a:pt x="3317" y="163"/>
                </a:lnTo>
                <a:lnTo>
                  <a:pt x="3322" y="133"/>
                </a:lnTo>
                <a:lnTo>
                  <a:pt x="3325" y="106"/>
                </a:lnTo>
                <a:lnTo>
                  <a:pt x="3328" y="80"/>
                </a:lnTo>
                <a:lnTo>
                  <a:pt x="3331" y="57"/>
                </a:lnTo>
                <a:lnTo>
                  <a:pt x="3334" y="39"/>
                </a:lnTo>
                <a:lnTo>
                  <a:pt x="3337" y="27"/>
                </a:lnTo>
                <a:lnTo>
                  <a:pt x="3342" y="21"/>
                </a:lnTo>
                <a:lnTo>
                  <a:pt x="3346" y="21"/>
                </a:lnTo>
                <a:lnTo>
                  <a:pt x="3352" y="32"/>
                </a:lnTo>
                <a:lnTo>
                  <a:pt x="3360" y="50"/>
                </a:lnTo>
                <a:lnTo>
                  <a:pt x="3361" y="54"/>
                </a:lnTo>
                <a:lnTo>
                  <a:pt x="3363" y="62"/>
                </a:lnTo>
                <a:lnTo>
                  <a:pt x="3366" y="75"/>
                </a:lnTo>
                <a:lnTo>
                  <a:pt x="3370" y="91"/>
                </a:lnTo>
                <a:lnTo>
                  <a:pt x="3382" y="124"/>
                </a:lnTo>
                <a:lnTo>
                  <a:pt x="3390" y="140"/>
                </a:lnTo>
                <a:lnTo>
                  <a:pt x="3397" y="155"/>
                </a:lnTo>
                <a:lnTo>
                  <a:pt x="3406" y="167"/>
                </a:lnTo>
                <a:lnTo>
                  <a:pt x="3417" y="175"/>
                </a:lnTo>
                <a:lnTo>
                  <a:pt x="3429" y="178"/>
                </a:lnTo>
                <a:lnTo>
                  <a:pt x="3441" y="175"/>
                </a:lnTo>
                <a:lnTo>
                  <a:pt x="3455" y="164"/>
                </a:lnTo>
                <a:lnTo>
                  <a:pt x="3470" y="146"/>
                </a:lnTo>
                <a:lnTo>
                  <a:pt x="3485" y="118"/>
                </a:lnTo>
                <a:lnTo>
                  <a:pt x="3489" y="109"/>
                </a:lnTo>
                <a:lnTo>
                  <a:pt x="3497" y="97"/>
                </a:lnTo>
                <a:lnTo>
                  <a:pt x="3506" y="85"/>
                </a:lnTo>
                <a:lnTo>
                  <a:pt x="3527" y="57"/>
                </a:lnTo>
                <a:lnTo>
                  <a:pt x="3539" y="44"/>
                </a:lnTo>
                <a:lnTo>
                  <a:pt x="3572" y="11"/>
                </a:lnTo>
                <a:lnTo>
                  <a:pt x="3583" y="5"/>
                </a:lnTo>
                <a:lnTo>
                  <a:pt x="35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eaLnBrk="1" fontAlgn="auto" hangingPunct="1">
              <a:spcBef>
                <a:spcPts val="0"/>
              </a:spcBef>
              <a:spcAft>
                <a:spcPts val="0"/>
              </a:spcAft>
              <a:defRPr/>
            </a:pPr>
            <a:endParaRPr lang="en-US" sz="1799"/>
          </a:p>
        </p:txBody>
      </p:sp>
      <p:sp>
        <p:nvSpPr>
          <p:cNvPr id="3" name="矩形 2"/>
          <p:cNvSpPr>
            <a:spLocks noChangeArrowheads="1"/>
          </p:cNvSpPr>
          <p:nvPr/>
        </p:nvSpPr>
        <p:spPr bwMode="auto">
          <a:xfrm>
            <a:off x="3225157" y="1318277"/>
            <a:ext cx="5391603" cy="468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知识产权</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(Intellectual  Property)</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即智力成果权</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是人们对其智力创造的成果所享有的民事权利</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随着科学技术的不断发展</a:t>
            </a: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知识产权的范围在不断扩大</a:t>
            </a: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下列各项都已经或可能纳入知识产权的的保护范畴</a:t>
            </a: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66"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pPr>
            <a:r>
              <a:rPr lang="en-US" altLang="zh-CN" sz="1866"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1866"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计算机软件</a:t>
            </a:r>
          </a:p>
          <a:p>
            <a:pPr eaLnBrk="1" hangingPunct="1">
              <a:lnSpc>
                <a:spcPct val="150000"/>
              </a:lnSpc>
            </a:pP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  动植物新品种</a:t>
            </a:r>
          </a:p>
          <a:p>
            <a:pPr eaLnBrk="1" hangingPunct="1">
              <a:lnSpc>
                <a:spcPct val="150000"/>
              </a:lnSpc>
            </a:pP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  网络域名</a:t>
            </a:r>
          </a:p>
          <a:p>
            <a:pPr eaLnBrk="1" hangingPunct="1">
              <a:lnSpc>
                <a:spcPct val="150000"/>
              </a:lnSpc>
            </a:pP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  遗传资源</a:t>
            </a:r>
          </a:p>
          <a:p>
            <a:pPr eaLnBrk="1" hangingPunct="1">
              <a:lnSpc>
                <a:spcPct val="150000"/>
              </a:lnSpc>
            </a:pP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E </a:t>
            </a:r>
            <a:r>
              <a:rPr lang="zh-CN" altLang="en-US" sz="1866" dirty="0">
                <a:latin typeface="微软雅黑" panose="020B0503020204020204" pitchFamily="34" charset="-122"/>
                <a:ea typeface="微软雅黑" panose="020B0503020204020204" pitchFamily="34" charset="-122"/>
                <a:cs typeface="Times New Roman" panose="02020603050405020304" pitchFamily="18" charset="0"/>
              </a:rPr>
              <a:t> 非物质文化遗产</a:t>
            </a:r>
            <a:endParaRPr lang="en-US" altLang="zh-CN" sz="1866"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10000"/>
              </a:lnSpc>
            </a:pPr>
            <a:r>
              <a:rPr lang="en-US" altLang="zh-CN" sz="1866" dirty="0">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5" name="灯片编号占位符 4"/>
          <p:cNvSpPr>
            <a:spLocks noGrp="1"/>
          </p:cNvSpPr>
          <p:nvPr>
            <p:ph type="sldNum" sz="quarter" idx="10"/>
          </p:nvPr>
        </p:nvSpPr>
        <p:spPr/>
        <p:txBody>
          <a:bodyPr/>
          <a:lstStyle/>
          <a:p>
            <a:pPr>
              <a:defRPr/>
            </a:pPr>
            <a:fld id="{34688030-AEB3-4C20-83D0-D052D4D9BCD0}" type="slidenum">
              <a:rPr lang="zh-CN" altLang="en-US" smtClean="0"/>
              <a:pPr>
                <a:defRPr/>
              </a:pPr>
              <a:t>75</a:t>
            </a:fld>
            <a:endParaRPr lang="zh-CN" altLang="en-US"/>
          </a:p>
        </p:txBody>
      </p:sp>
      <p:sp>
        <p:nvSpPr>
          <p:cNvPr id="6" name="矩形 5"/>
          <p:cNvSpPr/>
          <p:nvPr/>
        </p:nvSpPr>
        <p:spPr>
          <a:xfrm>
            <a:off x="1226254" y="25732"/>
            <a:ext cx="6487673"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知识产权及法律法规</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什么是知识产权</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759945"/>
      </p:ext>
    </p:extLst>
  </p:cSld>
  <p:clrMapOvr>
    <a:masterClrMapping/>
  </p:clrMapOvr>
  <p:transition spd="med" advClick="0" advTm="0">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4205" y="25732"/>
            <a:ext cx="8474338" cy="502573"/>
          </a:xfrm>
          <a:prstGeom prst="rect">
            <a:avLst/>
          </a:prstGeom>
        </p:spPr>
        <p:txBody>
          <a:bodyPr wrap="square">
            <a:spAutoFit/>
          </a:bodyPr>
          <a:lstStyle/>
          <a:p>
            <a:pPr defTabSz="685829" eaLnBrk="1" fontAlgn="auto" hangingPunct="1">
              <a:spcBef>
                <a:spcPts val="0"/>
              </a:spcBef>
              <a:spcAft>
                <a:spcPts val="0"/>
              </a:spcAft>
              <a:defRPr/>
            </a:pPr>
            <a:r>
              <a:rPr lang="zh-CN" altLang="en-US" sz="2666" b="1" spc="-133" dirty="0">
                <a:solidFill>
                  <a:schemeClr val="tx1">
                    <a:lumMod val="85000"/>
                    <a:lumOff val="15000"/>
                  </a:schemeClr>
                </a:solidFill>
                <a:latin typeface="微软雅黑" pitchFamily="34" charset="-122"/>
                <a:ea typeface="微软雅黑" pitchFamily="34" charset="-122"/>
              </a:rPr>
              <a:t>知识产权及法律法规</a:t>
            </a:r>
            <a:r>
              <a:rPr lang="en-US" altLang="zh-CN" sz="2666" b="1" spc="-133" dirty="0">
                <a:solidFill>
                  <a:schemeClr val="tx1">
                    <a:lumMod val="85000"/>
                    <a:lumOff val="15000"/>
                  </a:schemeClr>
                </a:solidFill>
                <a:latin typeface="微软雅黑" pitchFamily="34" charset="-122"/>
                <a:ea typeface="微软雅黑" pitchFamily="34" charset="-122"/>
              </a:rPr>
              <a:t>——</a:t>
            </a:r>
            <a:r>
              <a:rPr lang="zh-CN" altLang="en-US" sz="2666" b="1" spc="-133" dirty="0">
                <a:solidFill>
                  <a:schemeClr val="tx1">
                    <a:lumMod val="85000"/>
                    <a:lumOff val="15000"/>
                  </a:schemeClr>
                </a:solidFill>
                <a:latin typeface="微软雅黑" panose="020B0503020204020204" pitchFamily="34" charset="-122"/>
                <a:ea typeface="微软雅黑" panose="020B0503020204020204" pitchFamily="34" charset="-122"/>
              </a:rPr>
              <a:t>软件知识产权保护的法律依据</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Freeform 21"/>
          <p:cNvSpPr>
            <a:spLocks/>
          </p:cNvSpPr>
          <p:nvPr/>
        </p:nvSpPr>
        <p:spPr bwMode="auto">
          <a:xfrm>
            <a:off x="2031726" y="3000507"/>
            <a:ext cx="1620866" cy="2342428"/>
          </a:xfrm>
          <a:custGeom>
            <a:avLst/>
            <a:gdLst/>
            <a:ahLst/>
            <a:cxnLst>
              <a:cxn ang="0">
                <a:pos x="3551" y="145"/>
              </a:cxn>
              <a:cxn ang="0">
                <a:pos x="3622" y="118"/>
              </a:cxn>
              <a:cxn ang="0">
                <a:pos x="3702" y="112"/>
              </a:cxn>
              <a:cxn ang="0">
                <a:pos x="3613" y="195"/>
              </a:cxn>
              <a:cxn ang="0">
                <a:pos x="3780" y="173"/>
              </a:cxn>
              <a:cxn ang="0">
                <a:pos x="3583" y="244"/>
              </a:cxn>
              <a:cxn ang="0">
                <a:pos x="3697" y="255"/>
              </a:cxn>
              <a:cxn ang="0">
                <a:pos x="3428" y="388"/>
              </a:cxn>
              <a:cxn ang="0">
                <a:pos x="3099" y="587"/>
              </a:cxn>
              <a:cxn ang="0">
                <a:pos x="2651" y="875"/>
              </a:cxn>
              <a:cxn ang="0">
                <a:pos x="2509" y="1017"/>
              </a:cxn>
              <a:cxn ang="0">
                <a:pos x="2530" y="2376"/>
              </a:cxn>
              <a:cxn ang="0">
                <a:pos x="2577" y="2908"/>
              </a:cxn>
              <a:cxn ang="0">
                <a:pos x="2680" y="3418"/>
              </a:cxn>
              <a:cxn ang="0">
                <a:pos x="2674" y="3822"/>
              </a:cxn>
              <a:cxn ang="0">
                <a:pos x="2671" y="4261"/>
              </a:cxn>
              <a:cxn ang="0">
                <a:pos x="2803" y="4441"/>
              </a:cxn>
              <a:cxn ang="0">
                <a:pos x="2779" y="4567"/>
              </a:cxn>
              <a:cxn ang="0">
                <a:pos x="2752" y="4676"/>
              </a:cxn>
              <a:cxn ang="0">
                <a:pos x="2799" y="4705"/>
              </a:cxn>
              <a:cxn ang="0">
                <a:pos x="3014" y="4786"/>
              </a:cxn>
              <a:cxn ang="0">
                <a:pos x="2785" y="4967"/>
              </a:cxn>
              <a:cxn ang="0">
                <a:pos x="2461" y="4929"/>
              </a:cxn>
              <a:cxn ang="0">
                <a:pos x="2365" y="4783"/>
              </a:cxn>
              <a:cxn ang="0">
                <a:pos x="2416" y="4667"/>
              </a:cxn>
              <a:cxn ang="0">
                <a:pos x="2351" y="4510"/>
              </a:cxn>
              <a:cxn ang="0">
                <a:pos x="2297" y="4136"/>
              </a:cxn>
              <a:cxn ang="0">
                <a:pos x="2141" y="2760"/>
              </a:cxn>
              <a:cxn ang="0">
                <a:pos x="2009" y="3107"/>
              </a:cxn>
              <a:cxn ang="0">
                <a:pos x="1559" y="4825"/>
              </a:cxn>
              <a:cxn ang="0">
                <a:pos x="1095" y="4959"/>
              </a:cxn>
              <a:cxn ang="0">
                <a:pos x="1125" y="4786"/>
              </a:cxn>
              <a:cxn ang="0">
                <a:pos x="1244" y="4418"/>
              </a:cxn>
              <a:cxn ang="0">
                <a:pos x="1348" y="3780"/>
              </a:cxn>
              <a:cxn ang="0">
                <a:pos x="1474" y="3006"/>
              </a:cxn>
              <a:cxn ang="0">
                <a:pos x="1528" y="2309"/>
              </a:cxn>
              <a:cxn ang="0">
                <a:pos x="1145" y="1397"/>
              </a:cxn>
              <a:cxn ang="0">
                <a:pos x="421" y="1471"/>
              </a:cxn>
              <a:cxn ang="0">
                <a:pos x="251" y="1542"/>
              </a:cxn>
              <a:cxn ang="0">
                <a:pos x="160" y="1534"/>
              </a:cxn>
              <a:cxn ang="0">
                <a:pos x="70" y="1534"/>
              </a:cxn>
              <a:cxn ang="0">
                <a:pos x="0" y="1486"/>
              </a:cxn>
              <a:cxn ang="0">
                <a:pos x="17" y="1397"/>
              </a:cxn>
              <a:cxn ang="0">
                <a:pos x="183" y="1371"/>
              </a:cxn>
              <a:cxn ang="0">
                <a:pos x="213" y="1213"/>
              </a:cxn>
              <a:cxn ang="0">
                <a:pos x="302" y="1342"/>
              </a:cxn>
              <a:cxn ang="0">
                <a:pos x="676" y="1312"/>
              </a:cxn>
              <a:cxn ang="0">
                <a:pos x="976" y="1232"/>
              </a:cxn>
              <a:cxn ang="0">
                <a:pos x="1279" y="1103"/>
              </a:cxn>
              <a:cxn ang="0">
                <a:pos x="1661" y="842"/>
              </a:cxn>
              <a:cxn ang="0">
                <a:pos x="1888" y="751"/>
              </a:cxn>
              <a:cxn ang="0">
                <a:pos x="1816" y="510"/>
              </a:cxn>
              <a:cxn ang="0">
                <a:pos x="1762" y="192"/>
              </a:cxn>
              <a:cxn ang="0">
                <a:pos x="2114" y="71"/>
              </a:cxn>
              <a:cxn ang="0">
                <a:pos x="2255" y="303"/>
              </a:cxn>
              <a:cxn ang="0">
                <a:pos x="2217" y="620"/>
              </a:cxn>
              <a:cxn ang="0">
                <a:pos x="2137" y="707"/>
              </a:cxn>
              <a:cxn ang="0">
                <a:pos x="2918" y="471"/>
              </a:cxn>
              <a:cxn ang="0">
                <a:pos x="3274" y="300"/>
              </a:cxn>
              <a:cxn ang="0">
                <a:pos x="3334" y="39"/>
              </a:cxn>
              <a:cxn ang="0">
                <a:pos x="3382" y="124"/>
              </a:cxn>
              <a:cxn ang="0">
                <a:pos x="3489" y="109"/>
              </a:cxn>
            </a:cxnLst>
            <a:rect l="0" t="0" r="r" b="b"/>
            <a:pathLst>
              <a:path w="3783" h="4970">
                <a:moveTo>
                  <a:pt x="3590" y="0"/>
                </a:moveTo>
                <a:lnTo>
                  <a:pt x="3596" y="0"/>
                </a:lnTo>
                <a:lnTo>
                  <a:pt x="3599" y="3"/>
                </a:lnTo>
                <a:lnTo>
                  <a:pt x="3599" y="12"/>
                </a:lnTo>
                <a:lnTo>
                  <a:pt x="3598" y="26"/>
                </a:lnTo>
                <a:lnTo>
                  <a:pt x="3592" y="44"/>
                </a:lnTo>
                <a:lnTo>
                  <a:pt x="3581" y="69"/>
                </a:lnTo>
                <a:lnTo>
                  <a:pt x="3568" y="101"/>
                </a:lnTo>
                <a:lnTo>
                  <a:pt x="3559" y="125"/>
                </a:lnTo>
                <a:lnTo>
                  <a:pt x="3551" y="145"/>
                </a:lnTo>
                <a:lnTo>
                  <a:pt x="3548" y="157"/>
                </a:lnTo>
                <a:lnTo>
                  <a:pt x="3547" y="164"/>
                </a:lnTo>
                <a:lnTo>
                  <a:pt x="3550" y="169"/>
                </a:lnTo>
                <a:lnTo>
                  <a:pt x="3553" y="169"/>
                </a:lnTo>
                <a:lnTo>
                  <a:pt x="3560" y="164"/>
                </a:lnTo>
                <a:lnTo>
                  <a:pt x="3569" y="158"/>
                </a:lnTo>
                <a:lnTo>
                  <a:pt x="3580" y="149"/>
                </a:lnTo>
                <a:lnTo>
                  <a:pt x="3592" y="140"/>
                </a:lnTo>
                <a:lnTo>
                  <a:pt x="3607" y="128"/>
                </a:lnTo>
                <a:lnTo>
                  <a:pt x="3622" y="118"/>
                </a:lnTo>
                <a:lnTo>
                  <a:pt x="3639" y="106"/>
                </a:lnTo>
                <a:lnTo>
                  <a:pt x="3657" y="95"/>
                </a:lnTo>
                <a:lnTo>
                  <a:pt x="3676" y="86"/>
                </a:lnTo>
                <a:lnTo>
                  <a:pt x="3696" y="78"/>
                </a:lnTo>
                <a:lnTo>
                  <a:pt x="3716" y="72"/>
                </a:lnTo>
                <a:lnTo>
                  <a:pt x="3737" y="71"/>
                </a:lnTo>
                <a:lnTo>
                  <a:pt x="3735" y="78"/>
                </a:lnTo>
                <a:lnTo>
                  <a:pt x="3729" y="88"/>
                </a:lnTo>
                <a:lnTo>
                  <a:pt x="3717" y="98"/>
                </a:lnTo>
                <a:lnTo>
                  <a:pt x="3702" y="112"/>
                </a:lnTo>
                <a:lnTo>
                  <a:pt x="3685" y="124"/>
                </a:lnTo>
                <a:lnTo>
                  <a:pt x="3667" y="137"/>
                </a:lnTo>
                <a:lnTo>
                  <a:pt x="3651" y="149"/>
                </a:lnTo>
                <a:lnTo>
                  <a:pt x="3636" y="161"/>
                </a:lnTo>
                <a:lnTo>
                  <a:pt x="3622" y="173"/>
                </a:lnTo>
                <a:lnTo>
                  <a:pt x="3610" y="183"/>
                </a:lnTo>
                <a:lnTo>
                  <a:pt x="3604" y="189"/>
                </a:lnTo>
                <a:lnTo>
                  <a:pt x="3601" y="193"/>
                </a:lnTo>
                <a:lnTo>
                  <a:pt x="3604" y="196"/>
                </a:lnTo>
                <a:lnTo>
                  <a:pt x="3613" y="195"/>
                </a:lnTo>
                <a:lnTo>
                  <a:pt x="3630" y="193"/>
                </a:lnTo>
                <a:lnTo>
                  <a:pt x="3652" y="187"/>
                </a:lnTo>
                <a:lnTo>
                  <a:pt x="3682" y="180"/>
                </a:lnTo>
                <a:lnTo>
                  <a:pt x="3716" y="170"/>
                </a:lnTo>
                <a:lnTo>
                  <a:pt x="3741" y="166"/>
                </a:lnTo>
                <a:lnTo>
                  <a:pt x="3761" y="163"/>
                </a:lnTo>
                <a:lnTo>
                  <a:pt x="3774" y="163"/>
                </a:lnTo>
                <a:lnTo>
                  <a:pt x="3782" y="164"/>
                </a:lnTo>
                <a:lnTo>
                  <a:pt x="3783" y="167"/>
                </a:lnTo>
                <a:lnTo>
                  <a:pt x="3780" y="173"/>
                </a:lnTo>
                <a:lnTo>
                  <a:pt x="3771" y="180"/>
                </a:lnTo>
                <a:lnTo>
                  <a:pt x="3744" y="193"/>
                </a:lnTo>
                <a:lnTo>
                  <a:pt x="3725" y="201"/>
                </a:lnTo>
                <a:lnTo>
                  <a:pt x="3703" y="208"/>
                </a:lnTo>
                <a:lnTo>
                  <a:pt x="3679" y="214"/>
                </a:lnTo>
                <a:lnTo>
                  <a:pt x="3652" y="222"/>
                </a:lnTo>
                <a:lnTo>
                  <a:pt x="3625" y="226"/>
                </a:lnTo>
                <a:lnTo>
                  <a:pt x="3608" y="231"/>
                </a:lnTo>
                <a:lnTo>
                  <a:pt x="3595" y="237"/>
                </a:lnTo>
                <a:lnTo>
                  <a:pt x="3583" y="244"/>
                </a:lnTo>
                <a:lnTo>
                  <a:pt x="3577" y="252"/>
                </a:lnTo>
                <a:lnTo>
                  <a:pt x="3574" y="259"/>
                </a:lnTo>
                <a:lnTo>
                  <a:pt x="3575" y="266"/>
                </a:lnTo>
                <a:lnTo>
                  <a:pt x="3583" y="269"/>
                </a:lnTo>
                <a:lnTo>
                  <a:pt x="3596" y="269"/>
                </a:lnTo>
                <a:lnTo>
                  <a:pt x="3621" y="266"/>
                </a:lnTo>
                <a:lnTo>
                  <a:pt x="3643" y="262"/>
                </a:lnTo>
                <a:lnTo>
                  <a:pt x="3664" y="259"/>
                </a:lnTo>
                <a:lnTo>
                  <a:pt x="3682" y="258"/>
                </a:lnTo>
                <a:lnTo>
                  <a:pt x="3697" y="255"/>
                </a:lnTo>
                <a:lnTo>
                  <a:pt x="3714" y="255"/>
                </a:lnTo>
                <a:lnTo>
                  <a:pt x="3717" y="256"/>
                </a:lnTo>
                <a:lnTo>
                  <a:pt x="3713" y="259"/>
                </a:lnTo>
                <a:lnTo>
                  <a:pt x="3702" y="266"/>
                </a:lnTo>
                <a:lnTo>
                  <a:pt x="3685" y="273"/>
                </a:lnTo>
                <a:lnTo>
                  <a:pt x="3661" y="284"/>
                </a:lnTo>
                <a:lnTo>
                  <a:pt x="3630" y="297"/>
                </a:lnTo>
                <a:lnTo>
                  <a:pt x="3562" y="326"/>
                </a:lnTo>
                <a:lnTo>
                  <a:pt x="3492" y="356"/>
                </a:lnTo>
                <a:lnTo>
                  <a:pt x="3428" y="388"/>
                </a:lnTo>
                <a:lnTo>
                  <a:pt x="3369" y="422"/>
                </a:lnTo>
                <a:lnTo>
                  <a:pt x="3334" y="447"/>
                </a:lnTo>
                <a:lnTo>
                  <a:pt x="3304" y="472"/>
                </a:lnTo>
                <a:lnTo>
                  <a:pt x="3275" y="495"/>
                </a:lnTo>
                <a:lnTo>
                  <a:pt x="3248" y="517"/>
                </a:lnTo>
                <a:lnTo>
                  <a:pt x="3218" y="535"/>
                </a:lnTo>
                <a:lnTo>
                  <a:pt x="3186" y="549"/>
                </a:lnTo>
                <a:lnTo>
                  <a:pt x="3162" y="558"/>
                </a:lnTo>
                <a:lnTo>
                  <a:pt x="3134" y="570"/>
                </a:lnTo>
                <a:lnTo>
                  <a:pt x="3099" y="587"/>
                </a:lnTo>
                <a:lnTo>
                  <a:pt x="3061" y="603"/>
                </a:lnTo>
                <a:lnTo>
                  <a:pt x="2977" y="646"/>
                </a:lnTo>
                <a:lnTo>
                  <a:pt x="2846" y="718"/>
                </a:lnTo>
                <a:lnTo>
                  <a:pt x="2805" y="744"/>
                </a:lnTo>
                <a:lnTo>
                  <a:pt x="2766" y="768"/>
                </a:lnTo>
                <a:lnTo>
                  <a:pt x="2732" y="792"/>
                </a:lnTo>
                <a:lnTo>
                  <a:pt x="2702" y="815"/>
                </a:lnTo>
                <a:lnTo>
                  <a:pt x="2678" y="837"/>
                </a:lnTo>
                <a:lnTo>
                  <a:pt x="2660" y="857"/>
                </a:lnTo>
                <a:lnTo>
                  <a:pt x="2651" y="875"/>
                </a:lnTo>
                <a:lnTo>
                  <a:pt x="2651" y="897"/>
                </a:lnTo>
                <a:lnTo>
                  <a:pt x="2657" y="920"/>
                </a:lnTo>
                <a:lnTo>
                  <a:pt x="2666" y="943"/>
                </a:lnTo>
                <a:lnTo>
                  <a:pt x="2675" y="967"/>
                </a:lnTo>
                <a:lnTo>
                  <a:pt x="2668" y="970"/>
                </a:lnTo>
                <a:lnTo>
                  <a:pt x="2654" y="973"/>
                </a:lnTo>
                <a:lnTo>
                  <a:pt x="2634" y="979"/>
                </a:lnTo>
                <a:lnTo>
                  <a:pt x="2610" y="986"/>
                </a:lnTo>
                <a:lnTo>
                  <a:pt x="2533" y="1009"/>
                </a:lnTo>
                <a:lnTo>
                  <a:pt x="2509" y="1017"/>
                </a:lnTo>
                <a:lnTo>
                  <a:pt x="2490" y="1023"/>
                </a:lnTo>
                <a:lnTo>
                  <a:pt x="2476" y="1027"/>
                </a:lnTo>
                <a:lnTo>
                  <a:pt x="2469" y="1030"/>
                </a:lnTo>
                <a:lnTo>
                  <a:pt x="2641" y="2326"/>
                </a:lnTo>
                <a:lnTo>
                  <a:pt x="2618" y="2327"/>
                </a:lnTo>
                <a:lnTo>
                  <a:pt x="2600" y="2332"/>
                </a:lnTo>
                <a:lnTo>
                  <a:pt x="2583" y="2336"/>
                </a:lnTo>
                <a:lnTo>
                  <a:pt x="2565" y="2341"/>
                </a:lnTo>
                <a:lnTo>
                  <a:pt x="2543" y="2342"/>
                </a:lnTo>
                <a:lnTo>
                  <a:pt x="2530" y="2376"/>
                </a:lnTo>
                <a:lnTo>
                  <a:pt x="2523" y="2416"/>
                </a:lnTo>
                <a:lnTo>
                  <a:pt x="2518" y="2460"/>
                </a:lnTo>
                <a:lnTo>
                  <a:pt x="2517" y="2510"/>
                </a:lnTo>
                <a:lnTo>
                  <a:pt x="2520" y="2563"/>
                </a:lnTo>
                <a:lnTo>
                  <a:pt x="2524" y="2617"/>
                </a:lnTo>
                <a:lnTo>
                  <a:pt x="2532" y="2676"/>
                </a:lnTo>
                <a:lnTo>
                  <a:pt x="2541" y="2733"/>
                </a:lnTo>
                <a:lnTo>
                  <a:pt x="2552" y="2792"/>
                </a:lnTo>
                <a:lnTo>
                  <a:pt x="2564" y="2851"/>
                </a:lnTo>
                <a:lnTo>
                  <a:pt x="2577" y="2908"/>
                </a:lnTo>
                <a:lnTo>
                  <a:pt x="2589" y="2962"/>
                </a:lnTo>
                <a:lnTo>
                  <a:pt x="2603" y="3015"/>
                </a:lnTo>
                <a:lnTo>
                  <a:pt x="2616" y="3063"/>
                </a:lnTo>
                <a:lnTo>
                  <a:pt x="2628" y="3107"/>
                </a:lnTo>
                <a:lnTo>
                  <a:pt x="2639" y="3146"/>
                </a:lnTo>
                <a:lnTo>
                  <a:pt x="2648" y="3178"/>
                </a:lnTo>
                <a:lnTo>
                  <a:pt x="2665" y="3243"/>
                </a:lnTo>
                <a:lnTo>
                  <a:pt x="2675" y="3305"/>
                </a:lnTo>
                <a:lnTo>
                  <a:pt x="2680" y="3362"/>
                </a:lnTo>
                <a:lnTo>
                  <a:pt x="2680" y="3418"/>
                </a:lnTo>
                <a:lnTo>
                  <a:pt x="2675" y="3471"/>
                </a:lnTo>
                <a:lnTo>
                  <a:pt x="2669" y="3520"/>
                </a:lnTo>
                <a:lnTo>
                  <a:pt x="2663" y="3567"/>
                </a:lnTo>
                <a:lnTo>
                  <a:pt x="2656" y="3612"/>
                </a:lnTo>
                <a:lnTo>
                  <a:pt x="2650" y="3655"/>
                </a:lnTo>
                <a:lnTo>
                  <a:pt x="2647" y="3694"/>
                </a:lnTo>
                <a:lnTo>
                  <a:pt x="2648" y="3732"/>
                </a:lnTo>
                <a:lnTo>
                  <a:pt x="2653" y="3766"/>
                </a:lnTo>
                <a:lnTo>
                  <a:pt x="2665" y="3800"/>
                </a:lnTo>
                <a:lnTo>
                  <a:pt x="2674" y="3822"/>
                </a:lnTo>
                <a:lnTo>
                  <a:pt x="2680" y="3852"/>
                </a:lnTo>
                <a:lnTo>
                  <a:pt x="2684" y="3889"/>
                </a:lnTo>
                <a:lnTo>
                  <a:pt x="2687" y="3929"/>
                </a:lnTo>
                <a:lnTo>
                  <a:pt x="2689" y="3974"/>
                </a:lnTo>
                <a:lnTo>
                  <a:pt x="2689" y="4067"/>
                </a:lnTo>
                <a:lnTo>
                  <a:pt x="2686" y="4113"/>
                </a:lnTo>
                <a:lnTo>
                  <a:pt x="2683" y="4157"/>
                </a:lnTo>
                <a:lnTo>
                  <a:pt x="2680" y="4196"/>
                </a:lnTo>
                <a:lnTo>
                  <a:pt x="2675" y="4232"/>
                </a:lnTo>
                <a:lnTo>
                  <a:pt x="2671" y="4261"/>
                </a:lnTo>
                <a:lnTo>
                  <a:pt x="2665" y="4282"/>
                </a:lnTo>
                <a:lnTo>
                  <a:pt x="2675" y="4297"/>
                </a:lnTo>
                <a:lnTo>
                  <a:pt x="2689" y="4311"/>
                </a:lnTo>
                <a:lnTo>
                  <a:pt x="2705" y="4324"/>
                </a:lnTo>
                <a:lnTo>
                  <a:pt x="2760" y="4365"/>
                </a:lnTo>
                <a:lnTo>
                  <a:pt x="2776" y="4379"/>
                </a:lnTo>
                <a:lnTo>
                  <a:pt x="2790" y="4394"/>
                </a:lnTo>
                <a:lnTo>
                  <a:pt x="2800" y="4409"/>
                </a:lnTo>
                <a:lnTo>
                  <a:pt x="2805" y="4424"/>
                </a:lnTo>
                <a:lnTo>
                  <a:pt x="2803" y="4441"/>
                </a:lnTo>
                <a:lnTo>
                  <a:pt x="2796" y="4460"/>
                </a:lnTo>
                <a:lnTo>
                  <a:pt x="2779" y="4480"/>
                </a:lnTo>
                <a:lnTo>
                  <a:pt x="2761" y="4499"/>
                </a:lnTo>
                <a:lnTo>
                  <a:pt x="2751" y="4516"/>
                </a:lnTo>
                <a:lnTo>
                  <a:pt x="2746" y="4530"/>
                </a:lnTo>
                <a:lnTo>
                  <a:pt x="2746" y="4540"/>
                </a:lnTo>
                <a:lnTo>
                  <a:pt x="2751" y="4549"/>
                </a:lnTo>
                <a:lnTo>
                  <a:pt x="2758" y="4557"/>
                </a:lnTo>
                <a:lnTo>
                  <a:pt x="2767" y="4563"/>
                </a:lnTo>
                <a:lnTo>
                  <a:pt x="2779" y="4567"/>
                </a:lnTo>
                <a:lnTo>
                  <a:pt x="2791" y="4573"/>
                </a:lnTo>
                <a:lnTo>
                  <a:pt x="2812" y="4585"/>
                </a:lnTo>
                <a:lnTo>
                  <a:pt x="2820" y="4593"/>
                </a:lnTo>
                <a:lnTo>
                  <a:pt x="2826" y="4602"/>
                </a:lnTo>
                <a:lnTo>
                  <a:pt x="2826" y="4614"/>
                </a:lnTo>
                <a:lnTo>
                  <a:pt x="2821" y="4629"/>
                </a:lnTo>
                <a:lnTo>
                  <a:pt x="2812" y="4646"/>
                </a:lnTo>
                <a:lnTo>
                  <a:pt x="2796" y="4667"/>
                </a:lnTo>
                <a:lnTo>
                  <a:pt x="2773" y="4668"/>
                </a:lnTo>
                <a:lnTo>
                  <a:pt x="2752" y="4676"/>
                </a:lnTo>
                <a:lnTo>
                  <a:pt x="2737" y="4686"/>
                </a:lnTo>
                <a:lnTo>
                  <a:pt x="2725" y="4703"/>
                </a:lnTo>
                <a:lnTo>
                  <a:pt x="2717" y="4724"/>
                </a:lnTo>
                <a:lnTo>
                  <a:pt x="2714" y="4750"/>
                </a:lnTo>
                <a:lnTo>
                  <a:pt x="2717" y="4735"/>
                </a:lnTo>
                <a:lnTo>
                  <a:pt x="2726" y="4724"/>
                </a:lnTo>
                <a:lnTo>
                  <a:pt x="2740" y="4715"/>
                </a:lnTo>
                <a:lnTo>
                  <a:pt x="2757" y="4709"/>
                </a:lnTo>
                <a:lnTo>
                  <a:pt x="2776" y="4706"/>
                </a:lnTo>
                <a:lnTo>
                  <a:pt x="2799" y="4705"/>
                </a:lnTo>
                <a:lnTo>
                  <a:pt x="2844" y="4705"/>
                </a:lnTo>
                <a:lnTo>
                  <a:pt x="2886" y="4708"/>
                </a:lnTo>
                <a:lnTo>
                  <a:pt x="2904" y="4709"/>
                </a:lnTo>
                <a:lnTo>
                  <a:pt x="2918" y="4709"/>
                </a:lnTo>
                <a:lnTo>
                  <a:pt x="2944" y="4712"/>
                </a:lnTo>
                <a:lnTo>
                  <a:pt x="2966" y="4720"/>
                </a:lnTo>
                <a:lnTo>
                  <a:pt x="2983" y="4732"/>
                </a:lnTo>
                <a:lnTo>
                  <a:pt x="2996" y="4747"/>
                </a:lnTo>
                <a:lnTo>
                  <a:pt x="3007" y="4765"/>
                </a:lnTo>
                <a:lnTo>
                  <a:pt x="3014" y="4786"/>
                </a:lnTo>
                <a:lnTo>
                  <a:pt x="3020" y="4810"/>
                </a:lnTo>
                <a:lnTo>
                  <a:pt x="3023" y="4834"/>
                </a:lnTo>
                <a:lnTo>
                  <a:pt x="3025" y="4858"/>
                </a:lnTo>
                <a:lnTo>
                  <a:pt x="3025" y="4953"/>
                </a:lnTo>
                <a:lnTo>
                  <a:pt x="2998" y="4953"/>
                </a:lnTo>
                <a:lnTo>
                  <a:pt x="2969" y="4955"/>
                </a:lnTo>
                <a:lnTo>
                  <a:pt x="2936" y="4956"/>
                </a:lnTo>
                <a:lnTo>
                  <a:pt x="2864" y="4962"/>
                </a:lnTo>
                <a:lnTo>
                  <a:pt x="2824" y="4964"/>
                </a:lnTo>
                <a:lnTo>
                  <a:pt x="2785" y="4967"/>
                </a:lnTo>
                <a:lnTo>
                  <a:pt x="2746" y="4968"/>
                </a:lnTo>
                <a:lnTo>
                  <a:pt x="2705" y="4970"/>
                </a:lnTo>
                <a:lnTo>
                  <a:pt x="2668" y="4970"/>
                </a:lnTo>
                <a:lnTo>
                  <a:pt x="2630" y="4968"/>
                </a:lnTo>
                <a:lnTo>
                  <a:pt x="2594" y="4967"/>
                </a:lnTo>
                <a:lnTo>
                  <a:pt x="2561" y="4962"/>
                </a:lnTo>
                <a:lnTo>
                  <a:pt x="2530" y="4958"/>
                </a:lnTo>
                <a:lnTo>
                  <a:pt x="2503" y="4950"/>
                </a:lnTo>
                <a:lnTo>
                  <a:pt x="2479" y="4941"/>
                </a:lnTo>
                <a:lnTo>
                  <a:pt x="2461" y="4929"/>
                </a:lnTo>
                <a:lnTo>
                  <a:pt x="2446" y="4916"/>
                </a:lnTo>
                <a:lnTo>
                  <a:pt x="2438" y="4898"/>
                </a:lnTo>
                <a:lnTo>
                  <a:pt x="2435" y="4878"/>
                </a:lnTo>
                <a:lnTo>
                  <a:pt x="2440" y="4855"/>
                </a:lnTo>
                <a:lnTo>
                  <a:pt x="2451" y="4828"/>
                </a:lnTo>
                <a:lnTo>
                  <a:pt x="2469" y="4798"/>
                </a:lnTo>
                <a:lnTo>
                  <a:pt x="2431" y="4797"/>
                </a:lnTo>
                <a:lnTo>
                  <a:pt x="2402" y="4794"/>
                </a:lnTo>
                <a:lnTo>
                  <a:pt x="2380" y="4789"/>
                </a:lnTo>
                <a:lnTo>
                  <a:pt x="2365" y="4783"/>
                </a:lnTo>
                <a:lnTo>
                  <a:pt x="2356" y="4775"/>
                </a:lnTo>
                <a:lnTo>
                  <a:pt x="2351" y="4766"/>
                </a:lnTo>
                <a:lnTo>
                  <a:pt x="2351" y="4757"/>
                </a:lnTo>
                <a:lnTo>
                  <a:pt x="2354" y="4747"/>
                </a:lnTo>
                <a:lnTo>
                  <a:pt x="2369" y="4726"/>
                </a:lnTo>
                <a:lnTo>
                  <a:pt x="2378" y="4714"/>
                </a:lnTo>
                <a:lnTo>
                  <a:pt x="2389" y="4703"/>
                </a:lnTo>
                <a:lnTo>
                  <a:pt x="2398" y="4692"/>
                </a:lnTo>
                <a:lnTo>
                  <a:pt x="2413" y="4674"/>
                </a:lnTo>
                <a:lnTo>
                  <a:pt x="2416" y="4667"/>
                </a:lnTo>
                <a:lnTo>
                  <a:pt x="2416" y="4661"/>
                </a:lnTo>
                <a:lnTo>
                  <a:pt x="2411" y="4656"/>
                </a:lnTo>
                <a:lnTo>
                  <a:pt x="2402" y="4653"/>
                </a:lnTo>
                <a:lnTo>
                  <a:pt x="2387" y="4652"/>
                </a:lnTo>
                <a:lnTo>
                  <a:pt x="2383" y="4647"/>
                </a:lnTo>
                <a:lnTo>
                  <a:pt x="2377" y="4634"/>
                </a:lnTo>
                <a:lnTo>
                  <a:pt x="2371" y="4611"/>
                </a:lnTo>
                <a:lnTo>
                  <a:pt x="2365" y="4582"/>
                </a:lnTo>
                <a:lnTo>
                  <a:pt x="2359" y="4549"/>
                </a:lnTo>
                <a:lnTo>
                  <a:pt x="2351" y="4510"/>
                </a:lnTo>
                <a:lnTo>
                  <a:pt x="2345" y="4468"/>
                </a:lnTo>
                <a:lnTo>
                  <a:pt x="2339" y="4424"/>
                </a:lnTo>
                <a:lnTo>
                  <a:pt x="2331" y="4380"/>
                </a:lnTo>
                <a:lnTo>
                  <a:pt x="2325" y="4335"/>
                </a:lnTo>
                <a:lnTo>
                  <a:pt x="2319" y="4291"/>
                </a:lnTo>
                <a:lnTo>
                  <a:pt x="2315" y="4251"/>
                </a:lnTo>
                <a:lnTo>
                  <a:pt x="2309" y="4214"/>
                </a:lnTo>
                <a:lnTo>
                  <a:pt x="2304" y="4181"/>
                </a:lnTo>
                <a:lnTo>
                  <a:pt x="2300" y="4155"/>
                </a:lnTo>
                <a:lnTo>
                  <a:pt x="2297" y="4136"/>
                </a:lnTo>
                <a:lnTo>
                  <a:pt x="2092" y="2916"/>
                </a:lnTo>
                <a:lnTo>
                  <a:pt x="2105" y="2913"/>
                </a:lnTo>
                <a:lnTo>
                  <a:pt x="2116" y="2904"/>
                </a:lnTo>
                <a:lnTo>
                  <a:pt x="2125" y="2890"/>
                </a:lnTo>
                <a:lnTo>
                  <a:pt x="2131" y="2873"/>
                </a:lnTo>
                <a:lnTo>
                  <a:pt x="2135" y="2854"/>
                </a:lnTo>
                <a:lnTo>
                  <a:pt x="2138" y="2833"/>
                </a:lnTo>
                <a:lnTo>
                  <a:pt x="2140" y="2812"/>
                </a:lnTo>
                <a:lnTo>
                  <a:pt x="2141" y="2792"/>
                </a:lnTo>
                <a:lnTo>
                  <a:pt x="2141" y="2760"/>
                </a:lnTo>
                <a:lnTo>
                  <a:pt x="2138" y="2777"/>
                </a:lnTo>
                <a:lnTo>
                  <a:pt x="2129" y="2796"/>
                </a:lnTo>
                <a:lnTo>
                  <a:pt x="2116" y="2818"/>
                </a:lnTo>
                <a:lnTo>
                  <a:pt x="2099" y="2837"/>
                </a:lnTo>
                <a:lnTo>
                  <a:pt x="2081" y="2855"/>
                </a:lnTo>
                <a:lnTo>
                  <a:pt x="2062" y="2867"/>
                </a:lnTo>
                <a:lnTo>
                  <a:pt x="2043" y="2875"/>
                </a:lnTo>
                <a:lnTo>
                  <a:pt x="2039" y="2953"/>
                </a:lnTo>
                <a:lnTo>
                  <a:pt x="2027" y="3030"/>
                </a:lnTo>
                <a:lnTo>
                  <a:pt x="2009" y="3107"/>
                </a:lnTo>
                <a:lnTo>
                  <a:pt x="1985" y="3183"/>
                </a:lnTo>
                <a:lnTo>
                  <a:pt x="1958" y="3258"/>
                </a:lnTo>
                <a:lnTo>
                  <a:pt x="1863" y="3480"/>
                </a:lnTo>
                <a:lnTo>
                  <a:pt x="1831" y="3555"/>
                </a:lnTo>
                <a:lnTo>
                  <a:pt x="1802" y="3629"/>
                </a:lnTo>
                <a:lnTo>
                  <a:pt x="1777" y="3705"/>
                </a:lnTo>
                <a:lnTo>
                  <a:pt x="1755" y="3780"/>
                </a:lnTo>
                <a:lnTo>
                  <a:pt x="1740" y="3857"/>
                </a:lnTo>
                <a:lnTo>
                  <a:pt x="1576" y="4822"/>
                </a:lnTo>
                <a:lnTo>
                  <a:pt x="1559" y="4825"/>
                </a:lnTo>
                <a:lnTo>
                  <a:pt x="1541" y="4831"/>
                </a:lnTo>
                <a:lnTo>
                  <a:pt x="1523" y="4840"/>
                </a:lnTo>
                <a:lnTo>
                  <a:pt x="1507" y="4849"/>
                </a:lnTo>
                <a:lnTo>
                  <a:pt x="1495" y="4855"/>
                </a:lnTo>
                <a:lnTo>
                  <a:pt x="1484" y="4881"/>
                </a:lnTo>
                <a:lnTo>
                  <a:pt x="1478" y="4907"/>
                </a:lnTo>
                <a:lnTo>
                  <a:pt x="1472" y="4934"/>
                </a:lnTo>
                <a:lnTo>
                  <a:pt x="1461" y="4962"/>
                </a:lnTo>
                <a:lnTo>
                  <a:pt x="1119" y="4962"/>
                </a:lnTo>
                <a:lnTo>
                  <a:pt x="1095" y="4959"/>
                </a:lnTo>
                <a:lnTo>
                  <a:pt x="1079" y="4952"/>
                </a:lnTo>
                <a:lnTo>
                  <a:pt x="1066" y="4941"/>
                </a:lnTo>
                <a:lnTo>
                  <a:pt x="1059" y="4926"/>
                </a:lnTo>
                <a:lnTo>
                  <a:pt x="1056" y="4910"/>
                </a:lnTo>
                <a:lnTo>
                  <a:pt x="1057" y="4890"/>
                </a:lnTo>
                <a:lnTo>
                  <a:pt x="1062" y="4870"/>
                </a:lnTo>
                <a:lnTo>
                  <a:pt x="1069" y="4851"/>
                </a:lnTo>
                <a:lnTo>
                  <a:pt x="1094" y="4815"/>
                </a:lnTo>
                <a:lnTo>
                  <a:pt x="1109" y="4800"/>
                </a:lnTo>
                <a:lnTo>
                  <a:pt x="1125" y="4786"/>
                </a:lnTo>
                <a:lnTo>
                  <a:pt x="1142" y="4778"/>
                </a:lnTo>
                <a:lnTo>
                  <a:pt x="1160" y="4774"/>
                </a:lnTo>
                <a:lnTo>
                  <a:pt x="1164" y="4670"/>
                </a:lnTo>
                <a:lnTo>
                  <a:pt x="1175" y="4566"/>
                </a:lnTo>
                <a:lnTo>
                  <a:pt x="1193" y="4459"/>
                </a:lnTo>
                <a:lnTo>
                  <a:pt x="1199" y="4445"/>
                </a:lnTo>
                <a:lnTo>
                  <a:pt x="1208" y="4435"/>
                </a:lnTo>
                <a:lnTo>
                  <a:pt x="1219" y="4429"/>
                </a:lnTo>
                <a:lnTo>
                  <a:pt x="1232" y="4422"/>
                </a:lnTo>
                <a:lnTo>
                  <a:pt x="1244" y="4418"/>
                </a:lnTo>
                <a:lnTo>
                  <a:pt x="1256" y="4410"/>
                </a:lnTo>
                <a:lnTo>
                  <a:pt x="1265" y="4401"/>
                </a:lnTo>
                <a:lnTo>
                  <a:pt x="1272" y="4386"/>
                </a:lnTo>
                <a:lnTo>
                  <a:pt x="1288" y="4305"/>
                </a:lnTo>
                <a:lnTo>
                  <a:pt x="1300" y="4220"/>
                </a:lnTo>
                <a:lnTo>
                  <a:pt x="1308" y="4134"/>
                </a:lnTo>
                <a:lnTo>
                  <a:pt x="1315" y="4047"/>
                </a:lnTo>
                <a:lnTo>
                  <a:pt x="1324" y="3959"/>
                </a:lnTo>
                <a:lnTo>
                  <a:pt x="1335" y="3869"/>
                </a:lnTo>
                <a:lnTo>
                  <a:pt x="1348" y="3780"/>
                </a:lnTo>
                <a:lnTo>
                  <a:pt x="1365" y="3701"/>
                </a:lnTo>
                <a:lnTo>
                  <a:pt x="1383" y="3623"/>
                </a:lnTo>
                <a:lnTo>
                  <a:pt x="1404" y="3546"/>
                </a:lnTo>
                <a:lnTo>
                  <a:pt x="1424" y="3468"/>
                </a:lnTo>
                <a:lnTo>
                  <a:pt x="1442" y="3392"/>
                </a:lnTo>
                <a:lnTo>
                  <a:pt x="1457" y="3315"/>
                </a:lnTo>
                <a:lnTo>
                  <a:pt x="1468" y="3241"/>
                </a:lnTo>
                <a:lnTo>
                  <a:pt x="1471" y="3169"/>
                </a:lnTo>
                <a:lnTo>
                  <a:pt x="1471" y="3088"/>
                </a:lnTo>
                <a:lnTo>
                  <a:pt x="1474" y="3006"/>
                </a:lnTo>
                <a:lnTo>
                  <a:pt x="1478" y="2925"/>
                </a:lnTo>
                <a:lnTo>
                  <a:pt x="1486" y="2843"/>
                </a:lnTo>
                <a:lnTo>
                  <a:pt x="1496" y="2762"/>
                </a:lnTo>
                <a:lnTo>
                  <a:pt x="1511" y="2680"/>
                </a:lnTo>
                <a:lnTo>
                  <a:pt x="1529" y="2602"/>
                </a:lnTo>
                <a:lnTo>
                  <a:pt x="1553" y="2525"/>
                </a:lnTo>
                <a:lnTo>
                  <a:pt x="1582" y="2450"/>
                </a:lnTo>
                <a:lnTo>
                  <a:pt x="1618" y="2379"/>
                </a:lnTo>
                <a:lnTo>
                  <a:pt x="1659" y="2309"/>
                </a:lnTo>
                <a:lnTo>
                  <a:pt x="1528" y="2309"/>
                </a:lnTo>
                <a:lnTo>
                  <a:pt x="1569" y="1631"/>
                </a:lnTo>
                <a:lnTo>
                  <a:pt x="1540" y="1311"/>
                </a:lnTo>
                <a:lnTo>
                  <a:pt x="1501" y="1306"/>
                </a:lnTo>
                <a:lnTo>
                  <a:pt x="1458" y="1309"/>
                </a:lnTo>
                <a:lnTo>
                  <a:pt x="1413" y="1318"/>
                </a:lnTo>
                <a:lnTo>
                  <a:pt x="1368" y="1330"/>
                </a:lnTo>
                <a:lnTo>
                  <a:pt x="1323" y="1344"/>
                </a:lnTo>
                <a:lnTo>
                  <a:pt x="1232" y="1374"/>
                </a:lnTo>
                <a:lnTo>
                  <a:pt x="1187" y="1388"/>
                </a:lnTo>
                <a:lnTo>
                  <a:pt x="1145" y="1397"/>
                </a:lnTo>
                <a:lnTo>
                  <a:pt x="1106" y="1401"/>
                </a:lnTo>
                <a:lnTo>
                  <a:pt x="756" y="1484"/>
                </a:lnTo>
                <a:lnTo>
                  <a:pt x="720" y="1493"/>
                </a:lnTo>
                <a:lnTo>
                  <a:pt x="680" y="1498"/>
                </a:lnTo>
                <a:lnTo>
                  <a:pt x="638" y="1498"/>
                </a:lnTo>
                <a:lnTo>
                  <a:pt x="595" y="1495"/>
                </a:lnTo>
                <a:lnTo>
                  <a:pt x="551" y="1490"/>
                </a:lnTo>
                <a:lnTo>
                  <a:pt x="507" y="1483"/>
                </a:lnTo>
                <a:lnTo>
                  <a:pt x="463" y="1477"/>
                </a:lnTo>
                <a:lnTo>
                  <a:pt x="421" y="1471"/>
                </a:lnTo>
                <a:lnTo>
                  <a:pt x="382" y="1466"/>
                </a:lnTo>
                <a:lnTo>
                  <a:pt x="346" y="1465"/>
                </a:lnTo>
                <a:lnTo>
                  <a:pt x="340" y="1471"/>
                </a:lnTo>
                <a:lnTo>
                  <a:pt x="337" y="1480"/>
                </a:lnTo>
                <a:lnTo>
                  <a:pt x="334" y="1492"/>
                </a:lnTo>
                <a:lnTo>
                  <a:pt x="332" y="1504"/>
                </a:lnTo>
                <a:lnTo>
                  <a:pt x="329" y="1513"/>
                </a:lnTo>
                <a:lnTo>
                  <a:pt x="323" y="1519"/>
                </a:lnTo>
                <a:lnTo>
                  <a:pt x="285" y="1531"/>
                </a:lnTo>
                <a:lnTo>
                  <a:pt x="251" y="1542"/>
                </a:lnTo>
                <a:lnTo>
                  <a:pt x="222" y="1551"/>
                </a:lnTo>
                <a:lnTo>
                  <a:pt x="198" y="1557"/>
                </a:lnTo>
                <a:lnTo>
                  <a:pt x="175" y="1563"/>
                </a:lnTo>
                <a:lnTo>
                  <a:pt x="157" y="1566"/>
                </a:lnTo>
                <a:lnTo>
                  <a:pt x="144" y="1567"/>
                </a:lnTo>
                <a:lnTo>
                  <a:pt x="135" y="1566"/>
                </a:lnTo>
                <a:lnTo>
                  <a:pt x="132" y="1563"/>
                </a:lnTo>
                <a:lnTo>
                  <a:pt x="135" y="1557"/>
                </a:lnTo>
                <a:lnTo>
                  <a:pt x="144" y="1546"/>
                </a:lnTo>
                <a:lnTo>
                  <a:pt x="160" y="1534"/>
                </a:lnTo>
                <a:lnTo>
                  <a:pt x="184" y="1517"/>
                </a:lnTo>
                <a:lnTo>
                  <a:pt x="159" y="1526"/>
                </a:lnTo>
                <a:lnTo>
                  <a:pt x="136" y="1534"/>
                </a:lnTo>
                <a:lnTo>
                  <a:pt x="115" y="1542"/>
                </a:lnTo>
                <a:lnTo>
                  <a:pt x="98" y="1546"/>
                </a:lnTo>
                <a:lnTo>
                  <a:pt x="85" y="1549"/>
                </a:lnTo>
                <a:lnTo>
                  <a:pt x="74" y="1549"/>
                </a:lnTo>
                <a:lnTo>
                  <a:pt x="68" y="1548"/>
                </a:lnTo>
                <a:lnTo>
                  <a:pt x="67" y="1542"/>
                </a:lnTo>
                <a:lnTo>
                  <a:pt x="70" y="1534"/>
                </a:lnTo>
                <a:lnTo>
                  <a:pt x="77" y="1522"/>
                </a:lnTo>
                <a:lnTo>
                  <a:pt x="89" y="1505"/>
                </a:lnTo>
                <a:lnTo>
                  <a:pt x="108" y="1486"/>
                </a:lnTo>
                <a:lnTo>
                  <a:pt x="132" y="1462"/>
                </a:lnTo>
                <a:lnTo>
                  <a:pt x="92" y="1475"/>
                </a:lnTo>
                <a:lnTo>
                  <a:pt x="61" y="1484"/>
                </a:lnTo>
                <a:lnTo>
                  <a:pt x="35" y="1489"/>
                </a:lnTo>
                <a:lnTo>
                  <a:pt x="17" y="1492"/>
                </a:lnTo>
                <a:lnTo>
                  <a:pt x="5" y="1490"/>
                </a:lnTo>
                <a:lnTo>
                  <a:pt x="0" y="1486"/>
                </a:lnTo>
                <a:lnTo>
                  <a:pt x="4" y="1480"/>
                </a:lnTo>
                <a:lnTo>
                  <a:pt x="13" y="1471"/>
                </a:lnTo>
                <a:lnTo>
                  <a:pt x="29" y="1459"/>
                </a:lnTo>
                <a:lnTo>
                  <a:pt x="50" y="1445"/>
                </a:lnTo>
                <a:lnTo>
                  <a:pt x="80" y="1430"/>
                </a:lnTo>
                <a:lnTo>
                  <a:pt x="115" y="1413"/>
                </a:lnTo>
                <a:lnTo>
                  <a:pt x="77" y="1407"/>
                </a:lnTo>
                <a:lnTo>
                  <a:pt x="49" y="1403"/>
                </a:lnTo>
                <a:lnTo>
                  <a:pt x="28" y="1400"/>
                </a:lnTo>
                <a:lnTo>
                  <a:pt x="17" y="1397"/>
                </a:lnTo>
                <a:lnTo>
                  <a:pt x="13" y="1394"/>
                </a:lnTo>
                <a:lnTo>
                  <a:pt x="14" y="1391"/>
                </a:lnTo>
                <a:lnTo>
                  <a:pt x="22" y="1389"/>
                </a:lnTo>
                <a:lnTo>
                  <a:pt x="34" y="1388"/>
                </a:lnTo>
                <a:lnTo>
                  <a:pt x="49" y="1386"/>
                </a:lnTo>
                <a:lnTo>
                  <a:pt x="68" y="1383"/>
                </a:lnTo>
                <a:lnTo>
                  <a:pt x="89" y="1382"/>
                </a:lnTo>
                <a:lnTo>
                  <a:pt x="112" y="1380"/>
                </a:lnTo>
                <a:lnTo>
                  <a:pt x="160" y="1374"/>
                </a:lnTo>
                <a:lnTo>
                  <a:pt x="183" y="1371"/>
                </a:lnTo>
                <a:lnTo>
                  <a:pt x="204" y="1368"/>
                </a:lnTo>
                <a:lnTo>
                  <a:pt x="222" y="1364"/>
                </a:lnTo>
                <a:lnTo>
                  <a:pt x="237" y="1358"/>
                </a:lnTo>
                <a:lnTo>
                  <a:pt x="248" y="1352"/>
                </a:lnTo>
                <a:lnTo>
                  <a:pt x="234" y="1314"/>
                </a:lnTo>
                <a:lnTo>
                  <a:pt x="224" y="1281"/>
                </a:lnTo>
                <a:lnTo>
                  <a:pt x="218" y="1256"/>
                </a:lnTo>
                <a:lnTo>
                  <a:pt x="213" y="1237"/>
                </a:lnTo>
                <a:lnTo>
                  <a:pt x="212" y="1222"/>
                </a:lnTo>
                <a:lnTo>
                  <a:pt x="213" y="1213"/>
                </a:lnTo>
                <a:lnTo>
                  <a:pt x="216" y="1210"/>
                </a:lnTo>
                <a:lnTo>
                  <a:pt x="221" y="1210"/>
                </a:lnTo>
                <a:lnTo>
                  <a:pt x="228" y="1214"/>
                </a:lnTo>
                <a:lnTo>
                  <a:pt x="236" y="1223"/>
                </a:lnTo>
                <a:lnTo>
                  <a:pt x="245" y="1235"/>
                </a:lnTo>
                <a:lnTo>
                  <a:pt x="254" y="1250"/>
                </a:lnTo>
                <a:lnTo>
                  <a:pt x="264" y="1267"/>
                </a:lnTo>
                <a:lnTo>
                  <a:pt x="285" y="1309"/>
                </a:lnTo>
                <a:lnTo>
                  <a:pt x="294" y="1333"/>
                </a:lnTo>
                <a:lnTo>
                  <a:pt x="302" y="1342"/>
                </a:lnTo>
                <a:lnTo>
                  <a:pt x="319" y="1347"/>
                </a:lnTo>
                <a:lnTo>
                  <a:pt x="341" y="1350"/>
                </a:lnTo>
                <a:lnTo>
                  <a:pt x="370" y="1352"/>
                </a:lnTo>
                <a:lnTo>
                  <a:pt x="405" y="1350"/>
                </a:lnTo>
                <a:lnTo>
                  <a:pt x="444" y="1347"/>
                </a:lnTo>
                <a:lnTo>
                  <a:pt x="486" y="1342"/>
                </a:lnTo>
                <a:lnTo>
                  <a:pt x="533" y="1336"/>
                </a:lnTo>
                <a:lnTo>
                  <a:pt x="579" y="1329"/>
                </a:lnTo>
                <a:lnTo>
                  <a:pt x="628" y="1320"/>
                </a:lnTo>
                <a:lnTo>
                  <a:pt x="676" y="1312"/>
                </a:lnTo>
                <a:lnTo>
                  <a:pt x="724" y="1302"/>
                </a:lnTo>
                <a:lnTo>
                  <a:pt x="771" y="1293"/>
                </a:lnTo>
                <a:lnTo>
                  <a:pt x="813" y="1282"/>
                </a:lnTo>
                <a:lnTo>
                  <a:pt x="854" y="1273"/>
                </a:lnTo>
                <a:lnTo>
                  <a:pt x="890" y="1264"/>
                </a:lnTo>
                <a:lnTo>
                  <a:pt x="920" y="1255"/>
                </a:lnTo>
                <a:lnTo>
                  <a:pt x="944" y="1247"/>
                </a:lnTo>
                <a:lnTo>
                  <a:pt x="962" y="1241"/>
                </a:lnTo>
                <a:lnTo>
                  <a:pt x="965" y="1237"/>
                </a:lnTo>
                <a:lnTo>
                  <a:pt x="976" y="1232"/>
                </a:lnTo>
                <a:lnTo>
                  <a:pt x="993" y="1228"/>
                </a:lnTo>
                <a:lnTo>
                  <a:pt x="1014" y="1225"/>
                </a:lnTo>
                <a:lnTo>
                  <a:pt x="1038" y="1220"/>
                </a:lnTo>
                <a:lnTo>
                  <a:pt x="1089" y="1208"/>
                </a:lnTo>
                <a:lnTo>
                  <a:pt x="1112" y="1201"/>
                </a:lnTo>
                <a:lnTo>
                  <a:pt x="1130" y="1192"/>
                </a:lnTo>
                <a:lnTo>
                  <a:pt x="1172" y="1166"/>
                </a:lnTo>
                <a:lnTo>
                  <a:pt x="1210" y="1143"/>
                </a:lnTo>
                <a:lnTo>
                  <a:pt x="1244" y="1122"/>
                </a:lnTo>
                <a:lnTo>
                  <a:pt x="1279" y="1103"/>
                </a:lnTo>
                <a:lnTo>
                  <a:pt x="1315" y="1085"/>
                </a:lnTo>
                <a:lnTo>
                  <a:pt x="1353" y="1065"/>
                </a:lnTo>
                <a:lnTo>
                  <a:pt x="1395" y="1045"/>
                </a:lnTo>
                <a:lnTo>
                  <a:pt x="1442" y="1024"/>
                </a:lnTo>
                <a:lnTo>
                  <a:pt x="1480" y="977"/>
                </a:lnTo>
                <a:lnTo>
                  <a:pt x="1517" y="938"/>
                </a:lnTo>
                <a:lnTo>
                  <a:pt x="1555" y="907"/>
                </a:lnTo>
                <a:lnTo>
                  <a:pt x="1591" y="879"/>
                </a:lnTo>
                <a:lnTo>
                  <a:pt x="1626" y="858"/>
                </a:lnTo>
                <a:lnTo>
                  <a:pt x="1661" y="842"/>
                </a:lnTo>
                <a:lnTo>
                  <a:pt x="1694" y="828"/>
                </a:lnTo>
                <a:lnTo>
                  <a:pt x="1725" y="818"/>
                </a:lnTo>
                <a:lnTo>
                  <a:pt x="1754" y="810"/>
                </a:lnTo>
                <a:lnTo>
                  <a:pt x="1781" y="804"/>
                </a:lnTo>
                <a:lnTo>
                  <a:pt x="1807" y="798"/>
                </a:lnTo>
                <a:lnTo>
                  <a:pt x="1829" y="792"/>
                </a:lnTo>
                <a:lnTo>
                  <a:pt x="1849" y="784"/>
                </a:lnTo>
                <a:lnTo>
                  <a:pt x="1866" y="777"/>
                </a:lnTo>
                <a:lnTo>
                  <a:pt x="1879" y="765"/>
                </a:lnTo>
                <a:lnTo>
                  <a:pt x="1888" y="751"/>
                </a:lnTo>
                <a:lnTo>
                  <a:pt x="1894" y="733"/>
                </a:lnTo>
                <a:lnTo>
                  <a:pt x="1897" y="710"/>
                </a:lnTo>
                <a:lnTo>
                  <a:pt x="1894" y="683"/>
                </a:lnTo>
                <a:lnTo>
                  <a:pt x="1888" y="649"/>
                </a:lnTo>
                <a:lnTo>
                  <a:pt x="1885" y="634"/>
                </a:lnTo>
                <a:lnTo>
                  <a:pt x="1876" y="617"/>
                </a:lnTo>
                <a:lnTo>
                  <a:pt x="1863" y="597"/>
                </a:lnTo>
                <a:lnTo>
                  <a:pt x="1847" y="575"/>
                </a:lnTo>
                <a:lnTo>
                  <a:pt x="1831" y="545"/>
                </a:lnTo>
                <a:lnTo>
                  <a:pt x="1816" y="510"/>
                </a:lnTo>
                <a:lnTo>
                  <a:pt x="1807" y="487"/>
                </a:lnTo>
                <a:lnTo>
                  <a:pt x="1798" y="459"/>
                </a:lnTo>
                <a:lnTo>
                  <a:pt x="1786" y="427"/>
                </a:lnTo>
                <a:lnTo>
                  <a:pt x="1765" y="361"/>
                </a:lnTo>
                <a:lnTo>
                  <a:pt x="1755" y="327"/>
                </a:lnTo>
                <a:lnTo>
                  <a:pt x="1748" y="299"/>
                </a:lnTo>
                <a:lnTo>
                  <a:pt x="1742" y="273"/>
                </a:lnTo>
                <a:lnTo>
                  <a:pt x="1740" y="255"/>
                </a:lnTo>
                <a:lnTo>
                  <a:pt x="1746" y="223"/>
                </a:lnTo>
                <a:lnTo>
                  <a:pt x="1762" y="192"/>
                </a:lnTo>
                <a:lnTo>
                  <a:pt x="1784" y="161"/>
                </a:lnTo>
                <a:lnTo>
                  <a:pt x="1814" y="133"/>
                </a:lnTo>
                <a:lnTo>
                  <a:pt x="1850" y="106"/>
                </a:lnTo>
                <a:lnTo>
                  <a:pt x="1890" y="85"/>
                </a:lnTo>
                <a:lnTo>
                  <a:pt x="1932" y="66"/>
                </a:lnTo>
                <a:lnTo>
                  <a:pt x="1976" y="54"/>
                </a:lnTo>
                <a:lnTo>
                  <a:pt x="2018" y="48"/>
                </a:lnTo>
                <a:lnTo>
                  <a:pt x="2053" y="50"/>
                </a:lnTo>
                <a:lnTo>
                  <a:pt x="2086" y="59"/>
                </a:lnTo>
                <a:lnTo>
                  <a:pt x="2114" y="71"/>
                </a:lnTo>
                <a:lnTo>
                  <a:pt x="2141" y="88"/>
                </a:lnTo>
                <a:lnTo>
                  <a:pt x="2163" y="104"/>
                </a:lnTo>
                <a:lnTo>
                  <a:pt x="2181" y="121"/>
                </a:lnTo>
                <a:lnTo>
                  <a:pt x="2193" y="134"/>
                </a:lnTo>
                <a:lnTo>
                  <a:pt x="2200" y="145"/>
                </a:lnTo>
                <a:lnTo>
                  <a:pt x="2214" y="170"/>
                </a:lnTo>
                <a:lnTo>
                  <a:pt x="2226" y="201"/>
                </a:lnTo>
                <a:lnTo>
                  <a:pt x="2236" y="232"/>
                </a:lnTo>
                <a:lnTo>
                  <a:pt x="2247" y="267"/>
                </a:lnTo>
                <a:lnTo>
                  <a:pt x="2255" y="303"/>
                </a:lnTo>
                <a:lnTo>
                  <a:pt x="2261" y="341"/>
                </a:lnTo>
                <a:lnTo>
                  <a:pt x="2265" y="380"/>
                </a:lnTo>
                <a:lnTo>
                  <a:pt x="2268" y="416"/>
                </a:lnTo>
                <a:lnTo>
                  <a:pt x="2268" y="454"/>
                </a:lnTo>
                <a:lnTo>
                  <a:pt x="2267" y="489"/>
                </a:lnTo>
                <a:lnTo>
                  <a:pt x="2262" y="522"/>
                </a:lnTo>
                <a:lnTo>
                  <a:pt x="2255" y="552"/>
                </a:lnTo>
                <a:lnTo>
                  <a:pt x="2244" y="579"/>
                </a:lnTo>
                <a:lnTo>
                  <a:pt x="2232" y="602"/>
                </a:lnTo>
                <a:lnTo>
                  <a:pt x="2217" y="620"/>
                </a:lnTo>
                <a:lnTo>
                  <a:pt x="2197" y="634"/>
                </a:lnTo>
                <a:lnTo>
                  <a:pt x="2175" y="640"/>
                </a:lnTo>
                <a:lnTo>
                  <a:pt x="2149" y="640"/>
                </a:lnTo>
                <a:lnTo>
                  <a:pt x="2132" y="641"/>
                </a:lnTo>
                <a:lnTo>
                  <a:pt x="2122" y="647"/>
                </a:lnTo>
                <a:lnTo>
                  <a:pt x="2117" y="655"/>
                </a:lnTo>
                <a:lnTo>
                  <a:pt x="2116" y="665"/>
                </a:lnTo>
                <a:lnTo>
                  <a:pt x="2120" y="679"/>
                </a:lnTo>
                <a:lnTo>
                  <a:pt x="2126" y="692"/>
                </a:lnTo>
                <a:lnTo>
                  <a:pt x="2137" y="707"/>
                </a:lnTo>
                <a:lnTo>
                  <a:pt x="2151" y="723"/>
                </a:lnTo>
                <a:lnTo>
                  <a:pt x="2167" y="738"/>
                </a:lnTo>
                <a:lnTo>
                  <a:pt x="2185" y="753"/>
                </a:lnTo>
                <a:lnTo>
                  <a:pt x="2276" y="727"/>
                </a:lnTo>
                <a:lnTo>
                  <a:pt x="2711" y="603"/>
                </a:lnTo>
                <a:lnTo>
                  <a:pt x="2812" y="517"/>
                </a:lnTo>
                <a:lnTo>
                  <a:pt x="2827" y="507"/>
                </a:lnTo>
                <a:lnTo>
                  <a:pt x="2852" y="496"/>
                </a:lnTo>
                <a:lnTo>
                  <a:pt x="2882" y="484"/>
                </a:lnTo>
                <a:lnTo>
                  <a:pt x="2918" y="471"/>
                </a:lnTo>
                <a:lnTo>
                  <a:pt x="2959" y="456"/>
                </a:lnTo>
                <a:lnTo>
                  <a:pt x="3002" y="440"/>
                </a:lnTo>
                <a:lnTo>
                  <a:pt x="3090" y="407"/>
                </a:lnTo>
                <a:lnTo>
                  <a:pt x="3132" y="392"/>
                </a:lnTo>
                <a:lnTo>
                  <a:pt x="3171" y="376"/>
                </a:lnTo>
                <a:lnTo>
                  <a:pt x="3206" y="359"/>
                </a:lnTo>
                <a:lnTo>
                  <a:pt x="3233" y="344"/>
                </a:lnTo>
                <a:lnTo>
                  <a:pt x="3254" y="329"/>
                </a:lnTo>
                <a:lnTo>
                  <a:pt x="3266" y="314"/>
                </a:lnTo>
                <a:lnTo>
                  <a:pt x="3274" y="300"/>
                </a:lnTo>
                <a:lnTo>
                  <a:pt x="3284" y="281"/>
                </a:lnTo>
                <a:lnTo>
                  <a:pt x="3295" y="255"/>
                </a:lnTo>
                <a:lnTo>
                  <a:pt x="3305" y="222"/>
                </a:lnTo>
                <a:lnTo>
                  <a:pt x="3311" y="193"/>
                </a:lnTo>
                <a:lnTo>
                  <a:pt x="3317" y="163"/>
                </a:lnTo>
                <a:lnTo>
                  <a:pt x="3322" y="133"/>
                </a:lnTo>
                <a:lnTo>
                  <a:pt x="3325" y="106"/>
                </a:lnTo>
                <a:lnTo>
                  <a:pt x="3328" y="80"/>
                </a:lnTo>
                <a:lnTo>
                  <a:pt x="3331" y="57"/>
                </a:lnTo>
                <a:lnTo>
                  <a:pt x="3334" y="39"/>
                </a:lnTo>
                <a:lnTo>
                  <a:pt x="3337" y="27"/>
                </a:lnTo>
                <a:lnTo>
                  <a:pt x="3342" y="21"/>
                </a:lnTo>
                <a:lnTo>
                  <a:pt x="3346" y="21"/>
                </a:lnTo>
                <a:lnTo>
                  <a:pt x="3352" y="32"/>
                </a:lnTo>
                <a:lnTo>
                  <a:pt x="3360" y="50"/>
                </a:lnTo>
                <a:lnTo>
                  <a:pt x="3361" y="54"/>
                </a:lnTo>
                <a:lnTo>
                  <a:pt x="3363" y="62"/>
                </a:lnTo>
                <a:lnTo>
                  <a:pt x="3366" y="75"/>
                </a:lnTo>
                <a:lnTo>
                  <a:pt x="3370" y="91"/>
                </a:lnTo>
                <a:lnTo>
                  <a:pt x="3382" y="124"/>
                </a:lnTo>
                <a:lnTo>
                  <a:pt x="3390" y="140"/>
                </a:lnTo>
                <a:lnTo>
                  <a:pt x="3397" y="155"/>
                </a:lnTo>
                <a:lnTo>
                  <a:pt x="3406" y="167"/>
                </a:lnTo>
                <a:lnTo>
                  <a:pt x="3417" y="175"/>
                </a:lnTo>
                <a:lnTo>
                  <a:pt x="3429" y="178"/>
                </a:lnTo>
                <a:lnTo>
                  <a:pt x="3441" y="175"/>
                </a:lnTo>
                <a:lnTo>
                  <a:pt x="3455" y="164"/>
                </a:lnTo>
                <a:lnTo>
                  <a:pt x="3470" y="146"/>
                </a:lnTo>
                <a:lnTo>
                  <a:pt x="3485" y="118"/>
                </a:lnTo>
                <a:lnTo>
                  <a:pt x="3489" y="109"/>
                </a:lnTo>
                <a:lnTo>
                  <a:pt x="3497" y="97"/>
                </a:lnTo>
                <a:lnTo>
                  <a:pt x="3506" y="85"/>
                </a:lnTo>
                <a:lnTo>
                  <a:pt x="3527" y="57"/>
                </a:lnTo>
                <a:lnTo>
                  <a:pt x="3539" y="44"/>
                </a:lnTo>
                <a:lnTo>
                  <a:pt x="3572" y="11"/>
                </a:lnTo>
                <a:lnTo>
                  <a:pt x="3583" y="5"/>
                </a:lnTo>
                <a:lnTo>
                  <a:pt x="35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algn="ctr" eaLnBrk="1" fontAlgn="auto" hangingPunct="1">
              <a:spcBef>
                <a:spcPts val="0"/>
              </a:spcBef>
              <a:spcAft>
                <a:spcPts val="0"/>
              </a:spcAft>
              <a:defRPr/>
            </a:pPr>
            <a:endParaRPr lang="en-US" sz="1799"/>
          </a:p>
        </p:txBody>
      </p:sp>
      <p:sp>
        <p:nvSpPr>
          <p:cNvPr id="3" name="矩形 2"/>
          <p:cNvSpPr>
            <a:spLocks noChangeArrowheads="1"/>
          </p:cNvSpPr>
          <p:nvPr/>
        </p:nvSpPr>
        <p:spPr bwMode="auto">
          <a:xfrm>
            <a:off x="1130303" y="1318277"/>
            <a:ext cx="7270623" cy="138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150000"/>
              </a:lnSpc>
            </a:pP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        20</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年代着手制定相关法律和法规</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知识产权法律制度的基本框架主要完成于</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80</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年代</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不断对其进行修改和完善</a:t>
            </a:r>
            <a:r>
              <a:rPr lang="en-US" altLang="zh-CN" sz="1866"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6" dirty="0">
                <a:latin typeface="Times New Roman" panose="02020603050405020304" pitchFamily="18" charset="0"/>
                <a:ea typeface="微软雅黑" panose="020B0503020204020204" pitchFamily="34" charset="-122"/>
                <a:cs typeface="Times New Roman" panose="02020603050405020304" pitchFamily="18" charset="0"/>
              </a:rPr>
              <a:t>并积极加入知识产权国际组织和国际条约</a:t>
            </a:r>
          </a:p>
        </p:txBody>
      </p:sp>
      <p:sp>
        <p:nvSpPr>
          <p:cNvPr id="100357" name="矩形 4"/>
          <p:cNvSpPr>
            <a:spLocks noChangeArrowheads="1"/>
          </p:cNvSpPr>
          <p:nvPr/>
        </p:nvSpPr>
        <p:spPr bwMode="auto">
          <a:xfrm>
            <a:off x="1777804" y="548470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软件知识产权</a:t>
            </a:r>
            <a:endParaRPr lang="zh-CN" altLang="en-US" dirty="0">
              <a:cs typeface="Times New Roman" panose="02020603050405020304" pitchFamily="18" charset="0"/>
            </a:endParaRPr>
          </a:p>
        </p:txBody>
      </p:sp>
      <p:sp>
        <p:nvSpPr>
          <p:cNvPr id="6" name="矩形 5"/>
          <p:cNvSpPr>
            <a:spLocks noChangeArrowheads="1"/>
          </p:cNvSpPr>
          <p:nvPr/>
        </p:nvSpPr>
        <p:spPr bwMode="auto">
          <a:xfrm>
            <a:off x="5019537" y="3626847"/>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latin typeface="黑体" panose="02010609060101010101" pitchFamily="49" charset="-122"/>
                <a:ea typeface="黑体" panose="02010609060101010101" pitchFamily="49" charset="-122"/>
              </a:rPr>
              <a:t>软件的著作权</a:t>
            </a:r>
            <a:endParaRPr lang="zh-CN" altLang="en-US" dirty="0"/>
          </a:p>
        </p:txBody>
      </p:sp>
      <p:sp>
        <p:nvSpPr>
          <p:cNvPr id="7" name="矩形 6"/>
          <p:cNvSpPr>
            <a:spLocks noChangeArrowheads="1"/>
          </p:cNvSpPr>
          <p:nvPr/>
        </p:nvSpPr>
        <p:spPr bwMode="auto">
          <a:xfrm>
            <a:off x="5013190" y="446055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a:latin typeface="黑体" panose="02010609060101010101" pitchFamily="49" charset="-122"/>
                <a:ea typeface="黑体" panose="02010609060101010101" pitchFamily="49" charset="-122"/>
              </a:rPr>
              <a:t>软件的专利权</a:t>
            </a:r>
          </a:p>
        </p:txBody>
      </p:sp>
      <p:sp>
        <p:nvSpPr>
          <p:cNvPr id="8" name="矩形 7"/>
          <p:cNvSpPr>
            <a:spLocks noChangeArrowheads="1"/>
          </p:cNvSpPr>
          <p:nvPr/>
        </p:nvSpPr>
        <p:spPr bwMode="auto">
          <a:xfrm>
            <a:off x="5013189" y="5247713"/>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a:latin typeface="黑体" panose="02010609060101010101" pitchFamily="49" charset="-122"/>
                <a:ea typeface="黑体" panose="02010609060101010101" pitchFamily="49" charset="-122"/>
              </a:rPr>
              <a:t>软件的商业秘密权</a:t>
            </a:r>
          </a:p>
        </p:txBody>
      </p:sp>
      <p:sp>
        <p:nvSpPr>
          <p:cNvPr id="9" name="矩形 8"/>
          <p:cNvSpPr>
            <a:spLocks noChangeArrowheads="1"/>
          </p:cNvSpPr>
          <p:nvPr/>
        </p:nvSpPr>
        <p:spPr bwMode="auto">
          <a:xfrm>
            <a:off x="5013190" y="599466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a:latin typeface="黑体" panose="02010609060101010101" pitchFamily="49" charset="-122"/>
                <a:ea typeface="黑体" panose="02010609060101010101" pitchFamily="49" charset="-122"/>
              </a:rPr>
              <a:t>软件的商标权</a:t>
            </a:r>
          </a:p>
        </p:txBody>
      </p:sp>
      <p:grpSp>
        <p:nvGrpSpPr>
          <p:cNvPr id="10" name="Group 81"/>
          <p:cNvGrpSpPr>
            <a:grpSpLocks/>
          </p:cNvGrpSpPr>
          <p:nvPr/>
        </p:nvGrpSpPr>
        <p:grpSpPr bwMode="auto">
          <a:xfrm>
            <a:off x="3870542" y="3872305"/>
            <a:ext cx="1038962" cy="1796496"/>
            <a:chOff x="5170018" y="1564582"/>
            <a:chExt cx="2006989" cy="555110"/>
          </a:xfrm>
        </p:grpSpPr>
        <p:cxnSp>
          <p:nvCxnSpPr>
            <p:cNvPr id="11" name="Straight Connector 82"/>
            <p:cNvCxnSpPr/>
            <p:nvPr/>
          </p:nvCxnSpPr>
          <p:spPr>
            <a:xfrm flipV="1">
              <a:off x="5170018" y="1564582"/>
              <a:ext cx="543644" cy="55511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83"/>
            <p:cNvCxnSpPr/>
            <p:nvPr/>
          </p:nvCxnSpPr>
          <p:spPr>
            <a:xfrm>
              <a:off x="5705487" y="1567197"/>
              <a:ext cx="1471520" cy="0"/>
            </a:xfrm>
            <a:prstGeom prst="line">
              <a:avLst/>
            </a:prstGeom>
            <a:ln w="19050">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a:grpSpLocks/>
          </p:cNvGrpSpPr>
          <p:nvPr/>
        </p:nvGrpSpPr>
        <p:grpSpPr bwMode="auto">
          <a:xfrm>
            <a:off x="3870542" y="4706015"/>
            <a:ext cx="1038962" cy="979715"/>
            <a:chOff x="5170018" y="1564582"/>
            <a:chExt cx="2006989" cy="555110"/>
          </a:xfrm>
        </p:grpSpPr>
        <p:cxnSp>
          <p:nvCxnSpPr>
            <p:cNvPr id="14" name="Straight Connector 82"/>
            <p:cNvCxnSpPr/>
            <p:nvPr/>
          </p:nvCxnSpPr>
          <p:spPr>
            <a:xfrm flipV="1">
              <a:off x="5170018" y="1564582"/>
              <a:ext cx="543644" cy="55511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83"/>
            <p:cNvCxnSpPr/>
            <p:nvPr/>
          </p:nvCxnSpPr>
          <p:spPr>
            <a:xfrm>
              <a:off x="5705487" y="1566980"/>
              <a:ext cx="1471520" cy="0"/>
            </a:xfrm>
            <a:prstGeom prst="line">
              <a:avLst/>
            </a:prstGeom>
            <a:ln w="19050">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16" name="Group 81"/>
          <p:cNvGrpSpPr>
            <a:grpSpLocks/>
          </p:cNvGrpSpPr>
          <p:nvPr/>
        </p:nvGrpSpPr>
        <p:grpSpPr bwMode="auto">
          <a:xfrm>
            <a:off x="3879006" y="5484708"/>
            <a:ext cx="1038962" cy="190441"/>
            <a:chOff x="5170018" y="1564582"/>
            <a:chExt cx="2006989" cy="555110"/>
          </a:xfrm>
        </p:grpSpPr>
        <p:cxnSp>
          <p:nvCxnSpPr>
            <p:cNvPr id="17" name="Straight Connector 82"/>
            <p:cNvCxnSpPr/>
            <p:nvPr/>
          </p:nvCxnSpPr>
          <p:spPr>
            <a:xfrm flipV="1">
              <a:off x="5170018" y="1564582"/>
              <a:ext cx="543644" cy="55511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83"/>
            <p:cNvCxnSpPr/>
            <p:nvPr/>
          </p:nvCxnSpPr>
          <p:spPr>
            <a:xfrm>
              <a:off x="5705487" y="1564582"/>
              <a:ext cx="1471520" cy="0"/>
            </a:xfrm>
            <a:prstGeom prst="line">
              <a:avLst/>
            </a:prstGeom>
            <a:ln w="19050">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19" name="Group 81"/>
          <p:cNvGrpSpPr>
            <a:grpSpLocks/>
          </p:cNvGrpSpPr>
          <p:nvPr/>
        </p:nvGrpSpPr>
        <p:grpSpPr bwMode="auto">
          <a:xfrm flipV="1">
            <a:off x="3879006" y="5685729"/>
            <a:ext cx="1030498" cy="558628"/>
            <a:chOff x="5170018" y="1564582"/>
            <a:chExt cx="2006989" cy="555110"/>
          </a:xfrm>
        </p:grpSpPr>
        <p:cxnSp>
          <p:nvCxnSpPr>
            <p:cNvPr id="20" name="Straight Connector 82"/>
            <p:cNvCxnSpPr/>
            <p:nvPr/>
          </p:nvCxnSpPr>
          <p:spPr>
            <a:xfrm flipV="1">
              <a:off x="5170018" y="1564582"/>
              <a:ext cx="543989" cy="55511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83"/>
            <p:cNvCxnSpPr/>
            <p:nvPr/>
          </p:nvCxnSpPr>
          <p:spPr>
            <a:xfrm>
              <a:off x="5705765" y="1566685"/>
              <a:ext cx="1471242" cy="0"/>
            </a:xfrm>
            <a:prstGeom prst="line">
              <a:avLst/>
            </a:prstGeom>
            <a:ln w="19050">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5" name="灯片编号占位符 4"/>
          <p:cNvSpPr>
            <a:spLocks noGrp="1"/>
          </p:cNvSpPr>
          <p:nvPr>
            <p:ph type="sldNum" sz="quarter" idx="10"/>
          </p:nvPr>
        </p:nvSpPr>
        <p:spPr/>
        <p:txBody>
          <a:bodyPr/>
          <a:lstStyle/>
          <a:p>
            <a:pPr>
              <a:defRPr/>
            </a:pPr>
            <a:fld id="{34688030-AEB3-4C20-83D0-D052D4D9BCD0}" type="slidenum">
              <a:rPr lang="zh-CN" altLang="en-US" smtClean="0"/>
              <a:pPr>
                <a:defRPr/>
              </a:pPr>
              <a:t>76</a:t>
            </a:fld>
            <a:endParaRPr lang="zh-CN" altLang="en-US"/>
          </a:p>
        </p:txBody>
      </p:sp>
    </p:spTree>
    <p:extLst>
      <p:ext uri="{BB962C8B-B14F-4D97-AF65-F5344CB8AC3E}">
        <p14:creationId xmlns:p14="http://schemas.microsoft.com/office/powerpoint/2010/main" val="2437422575"/>
      </p:ext>
    </p:extLst>
  </p:cSld>
  <p:clrMapOvr>
    <a:masterClrMapping/>
  </p:clrMapOvr>
  <p:transition spd="med" advClick="0" advTm="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0"/>
          <p:cNvSpPr>
            <a:spLocks noChangeArrowheads="1"/>
          </p:cNvSpPr>
          <p:nvPr/>
        </p:nvSpPr>
        <p:spPr bwMode="auto">
          <a:xfrm rot="21420000">
            <a:off x="434136" y="1100327"/>
            <a:ext cx="810433" cy="2340311"/>
          </a:xfrm>
          <a:prstGeom prst="roundRect">
            <a:avLst>
              <a:gd name="adj" fmla="val 16667"/>
            </a:avLst>
          </a:prstGeom>
          <a:solidFill>
            <a:srgbClr val="982B1C"/>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4" name="圆角矩形 42"/>
          <p:cNvSpPr>
            <a:spLocks noChangeArrowheads="1"/>
          </p:cNvSpPr>
          <p:nvPr/>
        </p:nvSpPr>
        <p:spPr bwMode="auto">
          <a:xfrm rot="21444755">
            <a:off x="404512" y="1081284"/>
            <a:ext cx="829477" cy="2374167"/>
          </a:xfrm>
          <a:prstGeom prst="roundRect">
            <a:avLst>
              <a:gd name="adj" fmla="val 16667"/>
            </a:avLst>
          </a:prstGeom>
          <a:solidFill>
            <a:schemeClr val="accent1"/>
          </a:solidFill>
          <a:ln w="38100" algn="ctr">
            <a:solidFill>
              <a:schemeClr val="accent1"/>
            </a:solidFill>
            <a:round/>
            <a:headEnd/>
            <a:tailEnd/>
          </a:ln>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5" name="圆角矩形 43"/>
          <p:cNvSpPr>
            <a:spLocks noChangeArrowheads="1"/>
          </p:cNvSpPr>
          <p:nvPr/>
        </p:nvSpPr>
        <p:spPr bwMode="auto">
          <a:xfrm rot="21436152">
            <a:off x="455296" y="1132068"/>
            <a:ext cx="725792" cy="2266250"/>
          </a:xfrm>
          <a:prstGeom prst="roundRect">
            <a:avLst>
              <a:gd name="adj" fmla="val 16667"/>
            </a:avLst>
          </a:prstGeom>
          <a:noFill/>
          <a:ln w="25400" algn="ctr">
            <a:solidFill>
              <a:schemeClr val="accent1"/>
            </a:solidFill>
            <a:prstDash val="sysDot"/>
            <a:round/>
            <a:headEnd/>
            <a:tailEnd/>
          </a:ln>
          <a:effectLst>
            <a:outerShdw dist="12700" algn="l" rotWithShape="0">
              <a:srgbClr val="F5EDE8"/>
            </a:outerShdw>
          </a:effectLst>
          <a:extLst>
            <a:ext uri="{909E8E84-426E-40DD-AFC4-6F175D3DCCD1}">
              <a14:hiddenFill xmlns:a14="http://schemas.microsoft.com/office/drawing/2010/main">
                <a:solidFill>
                  <a:srgbClr val="FFFFFF"/>
                </a:solidFill>
              </a14:hiddenFill>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6" name="椭圆 25"/>
          <p:cNvSpPr>
            <a:spLocks noChangeArrowheads="1"/>
          </p:cNvSpPr>
          <p:nvPr/>
        </p:nvSpPr>
        <p:spPr bwMode="auto">
          <a:xfrm>
            <a:off x="658433" y="1108791"/>
            <a:ext cx="160817" cy="162934"/>
          </a:xfrm>
          <a:prstGeom prst="ellipse">
            <a:avLst/>
          </a:prstGeom>
          <a:solidFill>
            <a:srgbClr val="F5EDE8"/>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8" name="文本框 27"/>
          <p:cNvSpPr txBox="1">
            <a:spLocks noChangeArrowheads="1"/>
          </p:cNvSpPr>
          <p:nvPr/>
        </p:nvSpPr>
        <p:spPr bwMode="auto">
          <a:xfrm rot="21420000">
            <a:off x="465875" y="1460263"/>
            <a:ext cx="702517" cy="154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7" rIns="68575" bIns="34287">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软件著作权</a:t>
            </a:r>
          </a:p>
        </p:txBody>
      </p:sp>
      <p:sp>
        <p:nvSpPr>
          <p:cNvPr id="32" name="矩形: 圆角 31"/>
          <p:cNvSpPr/>
          <p:nvPr/>
        </p:nvSpPr>
        <p:spPr>
          <a:xfrm>
            <a:off x="1337673" y="1165924"/>
            <a:ext cx="1072820" cy="691936"/>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dirty="0"/>
              <a:t>相关</a:t>
            </a:r>
            <a:endParaRPr lang="en-US" altLang="zh-CN" sz="1866" dirty="0"/>
          </a:p>
          <a:p>
            <a:pPr algn="ctr" eaLnBrk="1" fontAlgn="auto" hangingPunct="1">
              <a:spcBef>
                <a:spcPts val="0"/>
              </a:spcBef>
              <a:spcAft>
                <a:spcPts val="0"/>
              </a:spcAft>
              <a:defRPr/>
            </a:pPr>
            <a:r>
              <a:rPr lang="zh-CN" altLang="en-US" sz="1866" dirty="0"/>
              <a:t>定义</a:t>
            </a:r>
          </a:p>
        </p:txBody>
      </p:sp>
      <p:sp>
        <p:nvSpPr>
          <p:cNvPr id="33" name="矩形 32"/>
          <p:cNvSpPr>
            <a:spLocks noChangeArrowheads="1"/>
          </p:cNvSpPr>
          <p:nvPr/>
        </p:nvSpPr>
        <p:spPr bwMode="auto">
          <a:xfrm>
            <a:off x="2410492" y="1316161"/>
            <a:ext cx="6548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作者根据国家著作权法</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对自己所创作的作品所享有权利的总和</a:t>
            </a:r>
          </a:p>
        </p:txBody>
      </p:sp>
      <p:sp>
        <p:nvSpPr>
          <p:cNvPr id="34" name="矩形: 圆角 33"/>
          <p:cNvSpPr/>
          <p:nvPr/>
        </p:nvSpPr>
        <p:spPr>
          <a:xfrm>
            <a:off x="1473098" y="1927689"/>
            <a:ext cx="1072820" cy="691936"/>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保护</a:t>
            </a:r>
            <a:endParaRPr lang="en-US" altLang="zh-CN" sz="1866" dirty="0"/>
          </a:p>
          <a:p>
            <a:pPr algn="ctr" eaLnBrk="1" fontAlgn="auto" hangingPunct="1">
              <a:spcBef>
                <a:spcPts val="0"/>
              </a:spcBef>
              <a:spcAft>
                <a:spcPts val="0"/>
              </a:spcAft>
            </a:pPr>
            <a:r>
              <a:rPr lang="zh-CN" altLang="en-US" sz="1866" dirty="0"/>
              <a:t>对象</a:t>
            </a:r>
          </a:p>
        </p:txBody>
      </p:sp>
      <p:sp>
        <p:nvSpPr>
          <p:cNvPr id="35" name="矩形 34"/>
          <p:cNvSpPr>
            <a:spLocks noChangeArrowheads="1"/>
          </p:cNvSpPr>
          <p:nvPr/>
        </p:nvSpPr>
        <p:spPr bwMode="auto">
          <a:xfrm>
            <a:off x="2545917" y="2101202"/>
            <a:ext cx="5124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90000"/>
              </a:lnSpc>
            </a:pPr>
            <a:r>
              <a:rPr lang="zh-CN" altLang="en-US" sz="2000" b="1" dirty="0">
                <a:solidFill>
                  <a:srgbClr val="C00000"/>
                </a:solidFill>
                <a:latin typeface="微软雅黑" panose="020B0503020204020204" pitchFamily="34" charset="-122"/>
                <a:ea typeface="微软雅黑" panose="020B0503020204020204" pitchFamily="34" charset="-122"/>
              </a:rPr>
              <a:t>计算机程序</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源代码和目标代码</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和相关文档</a:t>
            </a:r>
          </a:p>
        </p:txBody>
      </p:sp>
      <p:sp>
        <p:nvSpPr>
          <p:cNvPr id="36" name="矩形: 圆角 35"/>
          <p:cNvSpPr/>
          <p:nvPr/>
        </p:nvSpPr>
        <p:spPr>
          <a:xfrm>
            <a:off x="1608523" y="2687338"/>
            <a:ext cx="1070703" cy="691937"/>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非保护对象</a:t>
            </a:r>
          </a:p>
        </p:txBody>
      </p:sp>
      <p:sp>
        <p:nvSpPr>
          <p:cNvPr id="37" name="矩形 36"/>
          <p:cNvSpPr>
            <a:spLocks noChangeArrowheads="1"/>
          </p:cNvSpPr>
          <p:nvPr/>
        </p:nvSpPr>
        <p:spPr bwMode="auto">
          <a:xfrm>
            <a:off x="2619741" y="2860851"/>
            <a:ext cx="6373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90000"/>
              </a:lnSpc>
            </a:pPr>
            <a:r>
              <a:rPr lang="zh-CN" altLang="en-US" sz="2000" dirty="0">
                <a:latin typeface="微软雅黑" panose="020B0503020204020204" pitchFamily="34" charset="-122"/>
                <a:ea typeface="微软雅黑" panose="020B0503020204020204" pitchFamily="34" charset="-122"/>
              </a:rPr>
              <a:t>思想、概念、发现、原理、算法、处理过程和运行方法</a:t>
            </a:r>
          </a:p>
        </p:txBody>
      </p:sp>
      <p:sp>
        <p:nvSpPr>
          <p:cNvPr id="38" name="矩形: 圆角 37"/>
          <p:cNvSpPr/>
          <p:nvPr/>
        </p:nvSpPr>
        <p:spPr>
          <a:xfrm>
            <a:off x="377003" y="3639544"/>
            <a:ext cx="1072820" cy="691937"/>
          </a:xfrm>
          <a:prstGeom prst="roundRect">
            <a:avLst/>
          </a:prstGeom>
          <a:solidFill>
            <a:srgbClr val="7030A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zh-CN" altLang="en-US" sz="1866" dirty="0"/>
              <a:t>享有</a:t>
            </a:r>
            <a:endParaRPr lang="en-US" altLang="zh-CN" sz="1866" dirty="0"/>
          </a:p>
          <a:p>
            <a:pPr algn="ctr" eaLnBrk="1" fontAlgn="auto" hangingPunct="1">
              <a:spcBef>
                <a:spcPts val="0"/>
              </a:spcBef>
              <a:spcAft>
                <a:spcPts val="0"/>
              </a:spcAft>
              <a:defRPr/>
            </a:pPr>
            <a:r>
              <a:rPr lang="zh-CN" altLang="en-US" sz="1866" dirty="0"/>
              <a:t>权利</a:t>
            </a:r>
          </a:p>
        </p:txBody>
      </p:sp>
      <p:sp>
        <p:nvSpPr>
          <p:cNvPr id="41" name="矩形 40"/>
          <p:cNvSpPr>
            <a:spLocks noChangeArrowheads="1"/>
          </p:cNvSpPr>
          <p:nvPr/>
        </p:nvSpPr>
        <p:spPr bwMode="auto">
          <a:xfrm>
            <a:off x="1555624" y="3683980"/>
            <a:ext cx="7486456" cy="58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latin typeface="微软雅黑" panose="020B0503020204020204" pitchFamily="34" charset="-122"/>
                <a:ea typeface="微软雅黑" panose="020B0503020204020204" pitchFamily="34" charset="-122"/>
              </a:rPr>
              <a:t>发表权、署名权、修改权、复制权、发行权、出租权、信息网络传播权、翻译权</a:t>
            </a:r>
          </a:p>
          <a:p>
            <a:pPr eaLnBrk="1" hangingPunct="1"/>
            <a:r>
              <a:rPr lang="zh-CN" altLang="en-US" sz="1599" dirty="0">
                <a:latin typeface="微软雅黑" panose="020B0503020204020204" pitchFamily="34" charset="-122"/>
                <a:ea typeface="微软雅黑" panose="020B0503020204020204" pitchFamily="34" charset="-122"/>
              </a:rPr>
              <a:t>其他权利</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全部或部分转让</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许可他人行使</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并有权获得报酬</a:t>
            </a:r>
          </a:p>
        </p:txBody>
      </p:sp>
      <p:sp>
        <p:nvSpPr>
          <p:cNvPr id="43" name="矩形: 圆角 42"/>
          <p:cNvSpPr/>
          <p:nvPr/>
        </p:nvSpPr>
        <p:spPr>
          <a:xfrm>
            <a:off x="366424" y="5241366"/>
            <a:ext cx="1070703" cy="691936"/>
          </a:xfrm>
          <a:prstGeom prst="roundRect">
            <a:avLst/>
          </a:prstGeom>
          <a:solidFill>
            <a:srgbClr val="7030A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法律</a:t>
            </a:r>
            <a:endParaRPr lang="en-US" altLang="zh-CN" sz="1866" dirty="0"/>
          </a:p>
          <a:p>
            <a:pPr algn="ctr" eaLnBrk="1" fontAlgn="auto" hangingPunct="1">
              <a:spcBef>
                <a:spcPts val="0"/>
              </a:spcBef>
              <a:spcAft>
                <a:spcPts val="0"/>
              </a:spcAft>
            </a:pPr>
            <a:r>
              <a:rPr lang="zh-CN" altLang="en-US" sz="1866" dirty="0"/>
              <a:t>依据</a:t>
            </a:r>
          </a:p>
        </p:txBody>
      </p:sp>
      <p:sp>
        <p:nvSpPr>
          <p:cNvPr id="46" name="矩形 45"/>
          <p:cNvSpPr>
            <a:spLocks noChangeArrowheads="1"/>
          </p:cNvSpPr>
          <p:nvPr/>
        </p:nvSpPr>
        <p:spPr bwMode="auto">
          <a:xfrm>
            <a:off x="1608523" y="4331480"/>
            <a:ext cx="8337093" cy="255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latin typeface="微软雅黑" panose="020B0503020204020204" pitchFamily="34" charset="-122"/>
                <a:ea typeface="微软雅黑" panose="020B0503020204020204" pitchFamily="34" charset="-122"/>
              </a:rPr>
              <a:t>中华人民共和国著作权法</a:t>
            </a:r>
          </a:p>
          <a:p>
            <a:pPr eaLnBrk="1" hangingPunct="1"/>
            <a:r>
              <a:rPr lang="zh-CN" altLang="en-US" sz="1599" dirty="0">
                <a:latin typeface="微软雅黑" panose="020B0503020204020204" pitchFamily="34" charset="-122"/>
                <a:ea typeface="微软雅黑" panose="020B0503020204020204" pitchFamily="34" charset="-122"/>
              </a:rPr>
              <a:t>中华人民共和国著作权法实施条例</a:t>
            </a:r>
          </a:p>
          <a:p>
            <a:pPr eaLnBrk="1" hangingPunct="1"/>
            <a:r>
              <a:rPr lang="zh-CN" altLang="en-US" sz="1599" dirty="0">
                <a:latin typeface="微软雅黑" panose="020B0503020204020204" pitchFamily="34" charset="-122"/>
                <a:ea typeface="微软雅黑" panose="020B0503020204020204" pitchFamily="34" charset="-122"/>
              </a:rPr>
              <a:t>计算机软件保护条例</a:t>
            </a:r>
          </a:p>
          <a:p>
            <a:pPr eaLnBrk="1" hangingPunct="1"/>
            <a:r>
              <a:rPr lang="zh-CN" altLang="en-US" sz="1599" dirty="0">
                <a:latin typeface="微软雅黑" panose="020B0503020204020204" pitchFamily="34" charset="-122"/>
                <a:ea typeface="微软雅黑" panose="020B0503020204020204" pitchFamily="34" charset="-122"/>
              </a:rPr>
              <a:t>计算机软件著作权登记办法</a:t>
            </a:r>
          </a:p>
          <a:p>
            <a:pPr eaLnBrk="1" hangingPunct="1"/>
            <a:r>
              <a:rPr lang="zh-CN" altLang="en-US" sz="1599" dirty="0">
                <a:latin typeface="微软雅黑" panose="020B0503020204020204" pitchFamily="34" charset="-122"/>
                <a:ea typeface="微软雅黑" panose="020B0503020204020204" pitchFamily="34" charset="-122"/>
              </a:rPr>
              <a:t>实施国际著作权条约的规定</a:t>
            </a:r>
          </a:p>
          <a:p>
            <a:pPr eaLnBrk="1" hangingPunct="1"/>
            <a:r>
              <a:rPr lang="zh-CN" altLang="en-US" sz="1599" dirty="0">
                <a:latin typeface="微软雅黑" panose="020B0503020204020204" pitchFamily="34" charset="-122"/>
                <a:ea typeface="微软雅黑" panose="020B0503020204020204" pitchFamily="34" charset="-122"/>
              </a:rPr>
              <a:t>著作权行政处罚实施办法</a:t>
            </a:r>
          </a:p>
          <a:p>
            <a:pPr eaLnBrk="1" hangingPunct="1"/>
            <a:r>
              <a:rPr lang="zh-CN" altLang="en-US" sz="1599" dirty="0">
                <a:latin typeface="微软雅黑" panose="020B0503020204020204" pitchFamily="34" charset="-122"/>
                <a:ea typeface="微软雅黑" panose="020B0503020204020204" pitchFamily="34" charset="-122"/>
              </a:rPr>
              <a:t>法规和司法解释</a:t>
            </a:r>
            <a:endParaRPr lang="en-US" altLang="zh-CN" sz="1599" dirty="0">
              <a:latin typeface="微软雅黑" panose="020B0503020204020204" pitchFamily="34" charset="-122"/>
              <a:ea typeface="微软雅黑" panose="020B0503020204020204" pitchFamily="34" charset="-122"/>
            </a:endParaRPr>
          </a:p>
          <a:p>
            <a:pPr eaLnBrk="1" hangingPunct="1"/>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计算机软件保护条例</a:t>
            </a:r>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第</a:t>
            </a:r>
            <a:r>
              <a:rPr lang="en-US" altLang="zh-CN" sz="1599" dirty="0">
                <a:latin typeface="微软雅黑" panose="020B0503020204020204" pitchFamily="34" charset="-122"/>
                <a:ea typeface="微软雅黑" panose="020B0503020204020204" pitchFamily="34" charset="-122"/>
              </a:rPr>
              <a:t>23</a:t>
            </a:r>
            <a:r>
              <a:rPr lang="zh-CN" altLang="en-US" sz="1599" dirty="0">
                <a:latin typeface="微软雅黑" panose="020B0503020204020204" pitchFamily="34" charset="-122"/>
                <a:ea typeface="微软雅黑" panose="020B0503020204020204" pitchFamily="34" charset="-122"/>
              </a:rPr>
              <a:t>条： </a:t>
            </a:r>
            <a:r>
              <a:rPr lang="en-US" altLang="zh-CN" sz="1599" dirty="0">
                <a:latin typeface="微软雅黑" panose="020B0503020204020204" pitchFamily="34" charset="-122"/>
                <a:ea typeface="微软雅黑" panose="020B0503020204020204" pitchFamily="34" charset="-122"/>
              </a:rPr>
              <a:t>1</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2</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3</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4</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5</a:t>
            </a:r>
          </a:p>
          <a:p>
            <a:pPr eaLnBrk="1" hangingPunct="1"/>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计算机软件保护条例</a:t>
            </a:r>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第</a:t>
            </a:r>
            <a:r>
              <a:rPr lang="en-US" altLang="zh-CN" sz="1599" dirty="0">
                <a:latin typeface="微软雅黑" panose="020B0503020204020204" pitchFamily="34" charset="-122"/>
                <a:ea typeface="微软雅黑" panose="020B0503020204020204" pitchFamily="34" charset="-122"/>
              </a:rPr>
              <a:t>24</a:t>
            </a:r>
            <a:r>
              <a:rPr lang="zh-CN" altLang="en-US" sz="1599" dirty="0">
                <a:latin typeface="微软雅黑" panose="020B0503020204020204" pitchFamily="34" charset="-122"/>
                <a:ea typeface="微软雅黑" panose="020B0503020204020204" pitchFamily="34" charset="-122"/>
              </a:rPr>
              <a:t>条： </a:t>
            </a:r>
            <a:r>
              <a:rPr lang="en-US" altLang="zh-CN" sz="1599" dirty="0">
                <a:latin typeface="微软雅黑" panose="020B0503020204020204" pitchFamily="34" charset="-122"/>
                <a:ea typeface="微软雅黑" panose="020B0503020204020204" pitchFamily="34" charset="-122"/>
              </a:rPr>
              <a:t>1</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2</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3</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4</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5</a:t>
            </a:r>
          </a:p>
          <a:p>
            <a:pPr eaLnBrk="1" hangingPunct="1"/>
            <a:r>
              <a:rPr lang="zh-CN" altLang="en-US" sz="1599" dirty="0">
                <a:latin typeface="微软雅黑" panose="020B0503020204020204" pitchFamily="34" charset="-122"/>
                <a:ea typeface="微软雅黑" panose="020B0503020204020204" pitchFamily="34" charset="-122"/>
              </a:rPr>
              <a:t>最高法</a:t>
            </a:r>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关于审理著作权民事纠纷案件适用法律若干问题的解释</a:t>
            </a:r>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第二十一条</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77</a:t>
            </a:fld>
            <a:endParaRPr lang="zh-CN" altLang="en-US"/>
          </a:p>
        </p:txBody>
      </p:sp>
      <p:sp>
        <p:nvSpPr>
          <p:cNvPr id="19" name="矩形 18"/>
          <p:cNvSpPr/>
          <p:nvPr/>
        </p:nvSpPr>
        <p:spPr>
          <a:xfrm>
            <a:off x="1234205" y="25732"/>
            <a:ext cx="8474338" cy="502573"/>
          </a:xfrm>
          <a:prstGeom prst="rect">
            <a:avLst/>
          </a:prstGeom>
        </p:spPr>
        <p:txBody>
          <a:bodyPr wrap="square">
            <a:spAutoFit/>
          </a:bodyPr>
          <a:lstStyle/>
          <a:p>
            <a:pPr defTabSz="685829" eaLnBrk="1" fontAlgn="auto" hangingPunct="1">
              <a:spcBef>
                <a:spcPts val="0"/>
              </a:spcBef>
              <a:spcAft>
                <a:spcPts val="0"/>
              </a:spcAft>
              <a:defRPr/>
            </a:pPr>
            <a:r>
              <a:rPr lang="zh-CN" altLang="en-US" sz="2666" b="1" spc="-133" dirty="0">
                <a:solidFill>
                  <a:schemeClr val="tx1">
                    <a:lumMod val="85000"/>
                    <a:lumOff val="15000"/>
                  </a:schemeClr>
                </a:solidFill>
                <a:latin typeface="微软雅黑" pitchFamily="34" charset="-122"/>
                <a:ea typeface="微软雅黑" pitchFamily="34" charset="-122"/>
              </a:rPr>
              <a:t>知识产权及法律法规</a:t>
            </a:r>
            <a:r>
              <a:rPr lang="en-US" altLang="zh-CN" sz="2666" b="1" spc="-133" dirty="0">
                <a:solidFill>
                  <a:schemeClr val="tx1">
                    <a:lumMod val="85000"/>
                    <a:lumOff val="15000"/>
                  </a:schemeClr>
                </a:solidFill>
                <a:latin typeface="微软雅黑" pitchFamily="34" charset="-122"/>
                <a:ea typeface="微软雅黑" pitchFamily="34" charset="-122"/>
              </a:rPr>
              <a:t>——</a:t>
            </a:r>
            <a:r>
              <a:rPr lang="zh-CN" altLang="en-US" sz="2666" b="1" spc="-133" dirty="0">
                <a:solidFill>
                  <a:schemeClr val="tx1">
                    <a:lumMod val="85000"/>
                    <a:lumOff val="15000"/>
                  </a:schemeClr>
                </a:solidFill>
                <a:latin typeface="微软雅黑" panose="020B0503020204020204" pitchFamily="34" charset="-122"/>
                <a:ea typeface="微软雅黑" panose="020B0503020204020204" pitchFamily="34" charset="-122"/>
              </a:rPr>
              <a:t>软件知识产权保护的法律依据</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5683762"/>
      </p:ext>
    </p:extLst>
  </p:cSld>
  <p:clrMapOvr>
    <a:masterClrMapping/>
  </p:clrMapOvr>
  <p:transition spd="med" advClick="0" advTm="0">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0"/>
          <p:cNvSpPr>
            <a:spLocks noChangeArrowheads="1"/>
          </p:cNvSpPr>
          <p:nvPr/>
        </p:nvSpPr>
        <p:spPr bwMode="auto">
          <a:xfrm rot="21420000">
            <a:off x="434136" y="2022909"/>
            <a:ext cx="810433" cy="2340311"/>
          </a:xfrm>
          <a:prstGeom prst="roundRect">
            <a:avLst>
              <a:gd name="adj" fmla="val 16667"/>
            </a:avLst>
          </a:prstGeom>
          <a:solidFill>
            <a:srgbClr val="982B1C"/>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4" name="圆角矩形 42"/>
          <p:cNvSpPr>
            <a:spLocks noChangeArrowheads="1"/>
          </p:cNvSpPr>
          <p:nvPr/>
        </p:nvSpPr>
        <p:spPr bwMode="auto">
          <a:xfrm rot="21444755">
            <a:off x="404512" y="2003866"/>
            <a:ext cx="829477" cy="2374167"/>
          </a:xfrm>
          <a:prstGeom prst="roundRect">
            <a:avLst>
              <a:gd name="adj" fmla="val 16667"/>
            </a:avLst>
          </a:prstGeom>
          <a:solidFill>
            <a:schemeClr val="accent1"/>
          </a:solidFill>
          <a:ln w="38100" algn="ctr">
            <a:solidFill>
              <a:schemeClr val="accent1"/>
            </a:solidFill>
            <a:round/>
            <a:headEnd/>
            <a:tailEnd/>
          </a:ln>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5" name="圆角矩形 43"/>
          <p:cNvSpPr>
            <a:spLocks noChangeArrowheads="1"/>
          </p:cNvSpPr>
          <p:nvPr/>
        </p:nvSpPr>
        <p:spPr bwMode="auto">
          <a:xfrm rot="21436152">
            <a:off x="455296" y="2054649"/>
            <a:ext cx="725792" cy="2266250"/>
          </a:xfrm>
          <a:prstGeom prst="roundRect">
            <a:avLst>
              <a:gd name="adj" fmla="val 16667"/>
            </a:avLst>
          </a:prstGeom>
          <a:noFill/>
          <a:ln w="25400" algn="ctr">
            <a:solidFill>
              <a:schemeClr val="accent1"/>
            </a:solidFill>
            <a:prstDash val="sysDot"/>
            <a:round/>
            <a:headEnd/>
            <a:tailEnd/>
          </a:ln>
          <a:effectLst>
            <a:outerShdw dist="12700" algn="l" rotWithShape="0">
              <a:srgbClr val="F5EDE8"/>
            </a:outerShdw>
          </a:effectLst>
          <a:extLst>
            <a:ext uri="{909E8E84-426E-40DD-AFC4-6F175D3DCCD1}">
              <a14:hiddenFill xmlns:a14="http://schemas.microsoft.com/office/drawing/2010/main">
                <a:solidFill>
                  <a:srgbClr val="FFFFFF"/>
                </a:solidFill>
              </a14:hiddenFill>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6" name="椭圆 25"/>
          <p:cNvSpPr>
            <a:spLocks noChangeArrowheads="1"/>
          </p:cNvSpPr>
          <p:nvPr/>
        </p:nvSpPr>
        <p:spPr bwMode="auto">
          <a:xfrm>
            <a:off x="658433" y="2031373"/>
            <a:ext cx="160817" cy="162934"/>
          </a:xfrm>
          <a:prstGeom prst="ellipse">
            <a:avLst/>
          </a:prstGeom>
          <a:solidFill>
            <a:srgbClr val="F5EDE8"/>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8" name="文本框 27"/>
          <p:cNvSpPr txBox="1">
            <a:spLocks noChangeArrowheads="1"/>
          </p:cNvSpPr>
          <p:nvPr/>
        </p:nvSpPr>
        <p:spPr bwMode="auto">
          <a:xfrm rot="21420000">
            <a:off x="465875" y="2382845"/>
            <a:ext cx="702517" cy="154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7" rIns="68575" bIns="34287">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专</a:t>
            </a:r>
            <a:endParaRPr lang="en-US" altLang="zh-CN" sz="2133">
              <a:solidFill>
                <a:srgbClr val="F5EDE8"/>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利</a:t>
            </a:r>
            <a:endParaRPr lang="en-US" altLang="zh-CN" sz="2133">
              <a:solidFill>
                <a:srgbClr val="F5EDE8"/>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权</a:t>
            </a:r>
          </a:p>
        </p:txBody>
      </p:sp>
      <p:sp>
        <p:nvSpPr>
          <p:cNvPr id="32" name="矩形: 圆角 31"/>
          <p:cNvSpPr/>
          <p:nvPr/>
        </p:nvSpPr>
        <p:spPr>
          <a:xfrm>
            <a:off x="1500607" y="2342427"/>
            <a:ext cx="1070703" cy="691936"/>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相关</a:t>
            </a:r>
            <a:endParaRPr lang="en-US" altLang="zh-CN" sz="1866" dirty="0"/>
          </a:p>
          <a:p>
            <a:pPr algn="ctr" eaLnBrk="1" fontAlgn="auto" hangingPunct="1">
              <a:spcBef>
                <a:spcPts val="0"/>
              </a:spcBef>
              <a:spcAft>
                <a:spcPts val="0"/>
              </a:spcAft>
            </a:pPr>
            <a:r>
              <a:rPr lang="zh-CN" altLang="en-US" sz="1866" dirty="0"/>
              <a:t>定义</a:t>
            </a:r>
          </a:p>
        </p:txBody>
      </p:sp>
      <p:sp>
        <p:nvSpPr>
          <p:cNvPr id="33" name="矩形 32"/>
          <p:cNvSpPr>
            <a:spLocks noChangeArrowheads="1"/>
          </p:cNvSpPr>
          <p:nvPr/>
        </p:nvSpPr>
        <p:spPr bwMode="auto">
          <a:xfrm>
            <a:off x="2571310" y="2257787"/>
            <a:ext cx="61449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latin typeface="微软雅黑" panose="020B0503020204020204" pitchFamily="34" charset="-122"/>
                <a:ea typeface="微软雅黑" panose="020B0503020204020204" pitchFamily="34" charset="-122"/>
              </a:rPr>
              <a:t>专利权是由国家专利主管机关根据国家颁布的专利法授予专利申请者或其权利继承者在一定的期限内实施其发明以及授权他人实施其发明的专有权利</a:t>
            </a:r>
          </a:p>
        </p:txBody>
      </p:sp>
      <p:sp>
        <p:nvSpPr>
          <p:cNvPr id="34" name="矩形: 圆角 33"/>
          <p:cNvSpPr/>
          <p:nvPr/>
        </p:nvSpPr>
        <p:spPr>
          <a:xfrm>
            <a:off x="1636032" y="3381390"/>
            <a:ext cx="1070703" cy="691937"/>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可专</a:t>
            </a:r>
            <a:endParaRPr lang="en-US" altLang="zh-CN" sz="1866" dirty="0"/>
          </a:p>
          <a:p>
            <a:pPr algn="ctr" eaLnBrk="1" fontAlgn="auto" hangingPunct="1">
              <a:spcBef>
                <a:spcPts val="0"/>
              </a:spcBef>
              <a:spcAft>
                <a:spcPts val="0"/>
              </a:spcAft>
            </a:pPr>
            <a:r>
              <a:rPr lang="zh-CN" altLang="en-US" sz="1866" dirty="0"/>
              <a:t>利性</a:t>
            </a:r>
          </a:p>
        </p:txBody>
      </p:sp>
      <p:sp>
        <p:nvSpPr>
          <p:cNvPr id="35" name="矩形 34"/>
          <p:cNvSpPr>
            <a:spLocks noChangeArrowheads="1"/>
          </p:cNvSpPr>
          <p:nvPr/>
        </p:nvSpPr>
        <p:spPr bwMode="auto">
          <a:xfrm>
            <a:off x="2706734" y="3332722"/>
            <a:ext cx="447748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90000"/>
              </a:lnSpc>
            </a:pPr>
            <a:r>
              <a:rPr lang="zh-CN" altLang="en-US" dirty="0">
                <a:latin typeface="微软雅黑" panose="020B0503020204020204" pitchFamily="34" charset="-122"/>
                <a:ea typeface="微软雅黑" panose="020B0503020204020204" pitchFamily="34" charset="-122"/>
              </a:rPr>
              <a:t>解决技术问题</a:t>
            </a:r>
          </a:p>
          <a:p>
            <a:pPr eaLnBrk="1" hangingPunct="1">
              <a:lnSpc>
                <a:spcPct val="90000"/>
              </a:lnSpc>
            </a:pPr>
            <a:r>
              <a:rPr lang="zh-CN" altLang="en-US" dirty="0">
                <a:latin typeface="微软雅黑" panose="020B0503020204020204" pitchFamily="34" charset="-122"/>
                <a:ea typeface="微软雅黑" panose="020B0503020204020204" pitchFamily="34" charset="-122"/>
              </a:rPr>
              <a:t>利用技术手段</a:t>
            </a:r>
            <a:r>
              <a:rPr lang="en-US" altLang="zh-CN" dirty="0">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新</a:t>
            </a:r>
            <a:endParaRPr lang="zh-CN" altLang="en-US" b="1" dirty="0">
              <a:solidFill>
                <a:srgbClr val="C00000"/>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dirty="0">
                <a:latin typeface="微软雅黑" panose="020B0503020204020204" pitchFamily="34" charset="-122"/>
                <a:ea typeface="微软雅黑" panose="020B0503020204020204" pitchFamily="34" charset="-122"/>
              </a:rPr>
              <a:t>可以获得技术效果</a:t>
            </a:r>
          </a:p>
        </p:txBody>
      </p:sp>
      <p:sp>
        <p:nvSpPr>
          <p:cNvPr id="43" name="矩形: 圆角 42"/>
          <p:cNvSpPr/>
          <p:nvPr/>
        </p:nvSpPr>
        <p:spPr>
          <a:xfrm>
            <a:off x="427788" y="4684854"/>
            <a:ext cx="1072820" cy="691937"/>
          </a:xfrm>
          <a:prstGeom prst="roundRect">
            <a:avLst/>
          </a:prstGeom>
          <a:solidFill>
            <a:srgbClr val="7030A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法律</a:t>
            </a:r>
            <a:endParaRPr lang="en-US" altLang="zh-CN" sz="1866" dirty="0"/>
          </a:p>
          <a:p>
            <a:pPr algn="ctr" eaLnBrk="1" fontAlgn="auto" hangingPunct="1">
              <a:spcBef>
                <a:spcPts val="0"/>
              </a:spcBef>
              <a:spcAft>
                <a:spcPts val="0"/>
              </a:spcAft>
            </a:pPr>
            <a:r>
              <a:rPr lang="zh-CN" altLang="en-US" sz="1866" dirty="0"/>
              <a:t>依据</a:t>
            </a:r>
          </a:p>
        </p:txBody>
      </p:sp>
      <p:sp>
        <p:nvSpPr>
          <p:cNvPr id="46" name="矩形 45"/>
          <p:cNvSpPr>
            <a:spLocks noChangeArrowheads="1"/>
          </p:cNvSpPr>
          <p:nvPr/>
        </p:nvSpPr>
        <p:spPr bwMode="auto">
          <a:xfrm>
            <a:off x="1608523" y="4600213"/>
            <a:ext cx="8337093"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latin typeface="微软雅黑" panose="020B0503020204020204" pitchFamily="34" charset="-122"/>
                <a:ea typeface="微软雅黑" panose="020B0503020204020204" pitchFamily="34" charset="-122"/>
              </a:rPr>
              <a:t>中华人民共和国专利法（第二次修正）</a:t>
            </a:r>
          </a:p>
          <a:p>
            <a:pPr eaLnBrk="1" hangingPunct="1"/>
            <a:r>
              <a:rPr lang="zh-CN" altLang="en-US" sz="1599" dirty="0">
                <a:latin typeface="微软雅黑" panose="020B0503020204020204" pitchFamily="34" charset="-122"/>
                <a:ea typeface="微软雅黑" panose="020B0503020204020204" pitchFamily="34" charset="-122"/>
              </a:rPr>
              <a:t>中华人民共和国专利法实施细则</a:t>
            </a:r>
          </a:p>
          <a:p>
            <a:pPr eaLnBrk="1" hangingPunct="1"/>
            <a:r>
              <a:rPr lang="zh-CN" altLang="en-US" sz="1599" dirty="0">
                <a:latin typeface="微软雅黑" panose="020B0503020204020204" pitchFamily="34" charset="-122"/>
                <a:ea typeface="微软雅黑" panose="020B0503020204020204" pitchFamily="34" charset="-122"/>
              </a:rPr>
              <a:t>法规和司法解释</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78</a:t>
            </a:fld>
            <a:endParaRPr lang="zh-CN" altLang="en-US"/>
          </a:p>
        </p:txBody>
      </p:sp>
      <p:sp>
        <p:nvSpPr>
          <p:cNvPr id="15" name="矩形 14"/>
          <p:cNvSpPr/>
          <p:nvPr/>
        </p:nvSpPr>
        <p:spPr>
          <a:xfrm>
            <a:off x="1234205" y="25732"/>
            <a:ext cx="8474338" cy="502573"/>
          </a:xfrm>
          <a:prstGeom prst="rect">
            <a:avLst/>
          </a:prstGeom>
        </p:spPr>
        <p:txBody>
          <a:bodyPr wrap="square">
            <a:spAutoFit/>
          </a:bodyPr>
          <a:lstStyle/>
          <a:p>
            <a:pPr defTabSz="685829" eaLnBrk="1" fontAlgn="auto" hangingPunct="1">
              <a:spcBef>
                <a:spcPts val="0"/>
              </a:spcBef>
              <a:spcAft>
                <a:spcPts val="0"/>
              </a:spcAft>
              <a:defRPr/>
            </a:pPr>
            <a:r>
              <a:rPr lang="zh-CN" altLang="en-US" sz="2666" b="1" spc="-133" dirty="0">
                <a:solidFill>
                  <a:schemeClr val="tx1">
                    <a:lumMod val="85000"/>
                    <a:lumOff val="15000"/>
                  </a:schemeClr>
                </a:solidFill>
                <a:latin typeface="微软雅黑" pitchFamily="34" charset="-122"/>
                <a:ea typeface="微软雅黑" pitchFamily="34" charset="-122"/>
              </a:rPr>
              <a:t>知识产权及法律法规</a:t>
            </a:r>
            <a:r>
              <a:rPr lang="en-US" altLang="zh-CN" sz="2666" b="1" spc="-133" dirty="0">
                <a:solidFill>
                  <a:schemeClr val="tx1">
                    <a:lumMod val="85000"/>
                    <a:lumOff val="15000"/>
                  </a:schemeClr>
                </a:solidFill>
                <a:latin typeface="微软雅黑" pitchFamily="34" charset="-122"/>
                <a:ea typeface="微软雅黑" pitchFamily="34" charset="-122"/>
              </a:rPr>
              <a:t>——</a:t>
            </a:r>
            <a:r>
              <a:rPr lang="zh-CN" altLang="en-US" sz="2666" b="1" spc="-133" dirty="0">
                <a:solidFill>
                  <a:schemeClr val="tx1">
                    <a:lumMod val="85000"/>
                    <a:lumOff val="15000"/>
                  </a:schemeClr>
                </a:solidFill>
                <a:latin typeface="微软雅黑" panose="020B0503020204020204" pitchFamily="34" charset="-122"/>
                <a:ea typeface="微软雅黑" panose="020B0503020204020204" pitchFamily="34" charset="-122"/>
              </a:rPr>
              <a:t>软件知识产权保护的法律依据</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5698213"/>
      </p:ext>
    </p:extLst>
  </p:cSld>
  <p:clrMapOvr>
    <a:masterClrMapping/>
  </p:clrMapOvr>
  <p:transition spd="med" advClick="0" advTm="0">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0"/>
          <p:cNvSpPr>
            <a:spLocks noChangeArrowheads="1"/>
          </p:cNvSpPr>
          <p:nvPr/>
        </p:nvSpPr>
        <p:spPr bwMode="auto">
          <a:xfrm rot="21420000">
            <a:off x="434136" y="2022909"/>
            <a:ext cx="810433" cy="2340311"/>
          </a:xfrm>
          <a:prstGeom prst="roundRect">
            <a:avLst>
              <a:gd name="adj" fmla="val 16667"/>
            </a:avLst>
          </a:prstGeom>
          <a:solidFill>
            <a:srgbClr val="982B1C"/>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4" name="圆角矩形 42"/>
          <p:cNvSpPr>
            <a:spLocks noChangeArrowheads="1"/>
          </p:cNvSpPr>
          <p:nvPr/>
        </p:nvSpPr>
        <p:spPr bwMode="auto">
          <a:xfrm rot="21444755">
            <a:off x="404512" y="2003866"/>
            <a:ext cx="829477" cy="2374167"/>
          </a:xfrm>
          <a:prstGeom prst="roundRect">
            <a:avLst>
              <a:gd name="adj" fmla="val 16667"/>
            </a:avLst>
          </a:prstGeom>
          <a:solidFill>
            <a:schemeClr val="accent1"/>
          </a:solidFill>
          <a:ln w="38100" algn="ctr">
            <a:solidFill>
              <a:schemeClr val="accent1"/>
            </a:solidFill>
            <a:round/>
            <a:headEnd/>
            <a:tailEnd/>
          </a:ln>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5" name="圆角矩形 43"/>
          <p:cNvSpPr>
            <a:spLocks noChangeArrowheads="1"/>
          </p:cNvSpPr>
          <p:nvPr/>
        </p:nvSpPr>
        <p:spPr bwMode="auto">
          <a:xfrm rot="21436152">
            <a:off x="455296" y="2054649"/>
            <a:ext cx="725792" cy="2266250"/>
          </a:xfrm>
          <a:prstGeom prst="roundRect">
            <a:avLst>
              <a:gd name="adj" fmla="val 16667"/>
            </a:avLst>
          </a:prstGeom>
          <a:noFill/>
          <a:ln w="25400" algn="ctr">
            <a:solidFill>
              <a:schemeClr val="accent1"/>
            </a:solidFill>
            <a:prstDash val="sysDot"/>
            <a:round/>
            <a:headEnd/>
            <a:tailEnd/>
          </a:ln>
          <a:effectLst>
            <a:outerShdw dist="12700" algn="l" rotWithShape="0">
              <a:srgbClr val="F5EDE8"/>
            </a:outerShdw>
          </a:effectLst>
          <a:extLst>
            <a:ext uri="{909E8E84-426E-40DD-AFC4-6F175D3DCCD1}">
              <a14:hiddenFill xmlns:a14="http://schemas.microsoft.com/office/drawing/2010/main">
                <a:solidFill>
                  <a:srgbClr val="FFFFFF"/>
                </a:solidFill>
              </a14:hiddenFill>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6" name="椭圆 25"/>
          <p:cNvSpPr>
            <a:spLocks noChangeArrowheads="1"/>
          </p:cNvSpPr>
          <p:nvPr/>
        </p:nvSpPr>
        <p:spPr bwMode="auto">
          <a:xfrm>
            <a:off x="658433" y="2031373"/>
            <a:ext cx="160817" cy="162934"/>
          </a:xfrm>
          <a:prstGeom prst="ellipse">
            <a:avLst/>
          </a:prstGeom>
          <a:solidFill>
            <a:srgbClr val="F5EDE8"/>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8" name="文本框 27"/>
          <p:cNvSpPr txBox="1">
            <a:spLocks noChangeArrowheads="1"/>
          </p:cNvSpPr>
          <p:nvPr/>
        </p:nvSpPr>
        <p:spPr bwMode="auto">
          <a:xfrm rot="21420000">
            <a:off x="465875" y="2382845"/>
            <a:ext cx="702517" cy="154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7" rIns="68575" bIns="34287">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商业秘密权</a:t>
            </a:r>
          </a:p>
        </p:txBody>
      </p:sp>
      <p:sp>
        <p:nvSpPr>
          <p:cNvPr id="32" name="矩形: 圆角 31"/>
          <p:cNvSpPr/>
          <p:nvPr/>
        </p:nvSpPr>
        <p:spPr>
          <a:xfrm>
            <a:off x="1337673" y="2088506"/>
            <a:ext cx="1072820" cy="691936"/>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相关</a:t>
            </a:r>
            <a:endParaRPr lang="en-US" altLang="zh-CN" sz="1866" dirty="0"/>
          </a:p>
          <a:p>
            <a:pPr algn="ctr" eaLnBrk="1" fontAlgn="auto" hangingPunct="1">
              <a:spcBef>
                <a:spcPts val="0"/>
              </a:spcBef>
              <a:spcAft>
                <a:spcPts val="0"/>
              </a:spcAft>
            </a:pPr>
            <a:r>
              <a:rPr lang="zh-CN" altLang="en-US" sz="1866" dirty="0"/>
              <a:t>定义</a:t>
            </a:r>
          </a:p>
        </p:txBody>
      </p:sp>
      <p:sp>
        <p:nvSpPr>
          <p:cNvPr id="106505" name="矩形 32"/>
          <p:cNvSpPr>
            <a:spLocks noChangeArrowheads="1"/>
          </p:cNvSpPr>
          <p:nvPr/>
        </p:nvSpPr>
        <p:spPr bwMode="auto">
          <a:xfrm>
            <a:off x="2410493" y="2003866"/>
            <a:ext cx="6070842"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latin typeface="微软雅黑" panose="020B0503020204020204" pitchFamily="34" charset="-122"/>
                <a:ea typeface="微软雅黑" panose="020B0503020204020204" pitchFamily="34" charset="-122"/>
              </a:rPr>
              <a:t>软件开发者的商业秘密</a:t>
            </a:r>
            <a:r>
              <a:rPr lang="en-US" altLang="zh-CN" sz="1599" dirty="0">
                <a:latin typeface="微软雅黑" panose="020B0503020204020204" pitchFamily="34" charset="-122"/>
                <a:ea typeface="微软雅黑" panose="020B0503020204020204" pitchFamily="34" charset="-122"/>
              </a:rPr>
              <a:t>(trade secret): </a:t>
            </a:r>
            <a:r>
              <a:rPr lang="zh-CN" altLang="en-US" sz="1599" dirty="0">
                <a:latin typeface="微软雅黑" panose="020B0503020204020204" pitchFamily="34" charset="-122"/>
                <a:ea typeface="微软雅黑" panose="020B0503020204020204" pitchFamily="34" charset="-122"/>
              </a:rPr>
              <a:t>指不为公众所知悉</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具有实用性</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能为拥有者带来经济利益或竞争优势</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并为拥有者采取保密措施的技术信息、计算机软件和其他非专利技术成果</a:t>
            </a:r>
          </a:p>
        </p:txBody>
      </p:sp>
      <p:sp>
        <p:nvSpPr>
          <p:cNvPr id="34" name="矩形: 圆角 33"/>
          <p:cNvSpPr/>
          <p:nvPr/>
        </p:nvSpPr>
        <p:spPr>
          <a:xfrm>
            <a:off x="1473098" y="3127468"/>
            <a:ext cx="1072820" cy="691937"/>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应用</a:t>
            </a:r>
            <a:endParaRPr lang="en-US" altLang="zh-CN" sz="1866" dirty="0"/>
          </a:p>
          <a:p>
            <a:pPr algn="ctr" eaLnBrk="1" fontAlgn="auto" hangingPunct="1">
              <a:spcBef>
                <a:spcPts val="0"/>
              </a:spcBef>
              <a:spcAft>
                <a:spcPts val="0"/>
              </a:spcAft>
            </a:pPr>
            <a:r>
              <a:rPr lang="zh-CN" altLang="en-US" sz="1866" dirty="0"/>
              <a:t>实体</a:t>
            </a:r>
          </a:p>
        </p:txBody>
      </p:sp>
      <p:sp>
        <p:nvSpPr>
          <p:cNvPr id="106507" name="矩形 34"/>
          <p:cNvSpPr>
            <a:spLocks noChangeArrowheads="1"/>
          </p:cNvSpPr>
          <p:nvPr/>
        </p:nvSpPr>
        <p:spPr bwMode="auto">
          <a:xfrm>
            <a:off x="2545918" y="3214226"/>
            <a:ext cx="6070842" cy="5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90000"/>
              </a:lnSpc>
            </a:pPr>
            <a:r>
              <a:rPr lang="zh-CN" altLang="en-US" sz="1599" dirty="0">
                <a:latin typeface="微软雅黑" panose="020B0503020204020204" pitchFamily="34" charset="-122"/>
                <a:ea typeface="微软雅黑" panose="020B0503020204020204" pitchFamily="34" charset="-122"/>
              </a:rPr>
              <a:t>源程序清单、需求规约、开发计划、算法模型、测试计划、业务经营计划、顾客名单</a:t>
            </a:r>
          </a:p>
        </p:txBody>
      </p:sp>
      <p:sp>
        <p:nvSpPr>
          <p:cNvPr id="43" name="矩形: 圆角 42"/>
          <p:cNvSpPr/>
          <p:nvPr/>
        </p:nvSpPr>
        <p:spPr>
          <a:xfrm>
            <a:off x="510312" y="5256178"/>
            <a:ext cx="1072818" cy="691937"/>
          </a:xfrm>
          <a:prstGeom prst="roundRect">
            <a:avLst/>
          </a:prstGeom>
          <a:solidFill>
            <a:srgbClr val="7030A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法律</a:t>
            </a:r>
            <a:endParaRPr lang="en-US" altLang="zh-CN" sz="1866" dirty="0"/>
          </a:p>
          <a:p>
            <a:pPr algn="ctr" eaLnBrk="1" fontAlgn="auto" hangingPunct="1">
              <a:spcBef>
                <a:spcPts val="0"/>
              </a:spcBef>
              <a:spcAft>
                <a:spcPts val="0"/>
              </a:spcAft>
            </a:pPr>
            <a:r>
              <a:rPr lang="zh-CN" altLang="en-US" sz="1866" dirty="0"/>
              <a:t>依据</a:t>
            </a:r>
          </a:p>
        </p:txBody>
      </p:sp>
      <p:sp>
        <p:nvSpPr>
          <p:cNvPr id="106509" name="矩形 45"/>
          <p:cNvSpPr>
            <a:spLocks noChangeArrowheads="1"/>
          </p:cNvSpPr>
          <p:nvPr/>
        </p:nvSpPr>
        <p:spPr bwMode="auto">
          <a:xfrm>
            <a:off x="1691048" y="5171537"/>
            <a:ext cx="6915132"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反不正当竞争法</a:t>
            </a:r>
            <a:r>
              <a:rPr lang="en-US" altLang="zh-CN" sz="1599" dirty="0">
                <a:latin typeface="微软雅黑" panose="020B0503020204020204" pitchFamily="34" charset="-122"/>
                <a:ea typeface="微软雅黑" panose="020B0503020204020204" pitchFamily="34" charset="-122"/>
              </a:rPr>
              <a:t>》</a:t>
            </a:r>
            <a:r>
              <a:rPr lang="zh-CN" altLang="en-US" sz="1599" dirty="0">
                <a:latin typeface="微软雅黑" panose="020B0503020204020204" pitchFamily="34" charset="-122"/>
                <a:ea typeface="微软雅黑" panose="020B0503020204020204" pitchFamily="34" charset="-122"/>
              </a:rPr>
              <a:t>第十条规定：</a:t>
            </a:r>
            <a:r>
              <a:rPr lang="en-US" altLang="zh-CN" sz="1599" dirty="0">
                <a:latin typeface="微软雅黑" panose="020B0503020204020204" pitchFamily="34" charset="-122"/>
                <a:ea typeface="微软雅黑" panose="020B0503020204020204" pitchFamily="34" charset="-122"/>
              </a:rPr>
              <a:t>1</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2</a:t>
            </a:r>
            <a:r>
              <a:rPr lang="zh-CN" altLang="en-US" sz="1599" dirty="0">
                <a:latin typeface="微软雅黑" panose="020B0503020204020204" pitchFamily="34" charset="-122"/>
                <a:ea typeface="微软雅黑" panose="020B0503020204020204" pitchFamily="34" charset="-122"/>
              </a:rPr>
              <a:t>、</a:t>
            </a:r>
            <a:r>
              <a:rPr lang="en-US" altLang="zh-CN" sz="1599" dirty="0">
                <a:latin typeface="微软雅黑" panose="020B0503020204020204" pitchFamily="34" charset="-122"/>
                <a:ea typeface="微软雅黑" panose="020B0503020204020204" pitchFamily="34" charset="-122"/>
              </a:rPr>
              <a:t>3</a:t>
            </a:r>
          </a:p>
          <a:p>
            <a:pPr eaLnBrk="1" hangingPunct="1"/>
            <a:r>
              <a:rPr lang="zh-CN" altLang="en-US" sz="1599" dirty="0">
                <a:latin typeface="微软雅黑" panose="020B0503020204020204" pitchFamily="34" charset="-122"/>
                <a:ea typeface="微软雅黑" panose="020B0503020204020204" pitchFamily="34" charset="-122"/>
              </a:rPr>
              <a:t>第三人明知或者应知前款</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获取、使用或者披露他人的商业秘密</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视为侵犯商业秘密</a:t>
            </a:r>
          </a:p>
        </p:txBody>
      </p:sp>
      <p:sp>
        <p:nvSpPr>
          <p:cNvPr id="14" name="矩形: 圆角 13"/>
          <p:cNvSpPr/>
          <p:nvPr/>
        </p:nvSpPr>
        <p:spPr>
          <a:xfrm>
            <a:off x="1875141" y="3992919"/>
            <a:ext cx="1070703" cy="689820"/>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享有</a:t>
            </a:r>
            <a:endParaRPr lang="en-US" altLang="zh-CN" sz="1866" dirty="0"/>
          </a:p>
          <a:p>
            <a:pPr algn="ctr" eaLnBrk="1" fontAlgn="auto" hangingPunct="1">
              <a:spcBef>
                <a:spcPts val="0"/>
              </a:spcBef>
              <a:spcAft>
                <a:spcPts val="0"/>
              </a:spcAft>
            </a:pPr>
            <a:r>
              <a:rPr lang="zh-CN" altLang="en-US" sz="1866" dirty="0"/>
              <a:t>权利</a:t>
            </a:r>
          </a:p>
        </p:txBody>
      </p:sp>
      <p:sp>
        <p:nvSpPr>
          <p:cNvPr id="106511" name="矩形 2"/>
          <p:cNvSpPr>
            <a:spLocks noChangeArrowheads="1"/>
          </p:cNvSpPr>
          <p:nvPr/>
        </p:nvSpPr>
        <p:spPr bwMode="auto">
          <a:xfrm>
            <a:off x="2945844" y="4111415"/>
            <a:ext cx="2962671"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latin typeface="微软雅黑" panose="020B0503020204020204" pitchFamily="34" charset="-122"/>
                <a:ea typeface="微软雅黑" panose="020B0503020204020204" pitchFamily="34" charset="-122"/>
              </a:rPr>
              <a:t>使用权和转让权</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不具有排他性</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79</a:t>
            </a:fld>
            <a:endParaRPr lang="zh-CN" altLang="en-US"/>
          </a:p>
        </p:txBody>
      </p:sp>
      <p:sp>
        <p:nvSpPr>
          <p:cNvPr id="17" name="矩形 16"/>
          <p:cNvSpPr/>
          <p:nvPr/>
        </p:nvSpPr>
        <p:spPr>
          <a:xfrm>
            <a:off x="1234205" y="25732"/>
            <a:ext cx="8474338" cy="502573"/>
          </a:xfrm>
          <a:prstGeom prst="rect">
            <a:avLst/>
          </a:prstGeom>
        </p:spPr>
        <p:txBody>
          <a:bodyPr wrap="square">
            <a:spAutoFit/>
          </a:bodyPr>
          <a:lstStyle/>
          <a:p>
            <a:pPr defTabSz="685829" eaLnBrk="1" fontAlgn="auto" hangingPunct="1">
              <a:spcBef>
                <a:spcPts val="0"/>
              </a:spcBef>
              <a:spcAft>
                <a:spcPts val="0"/>
              </a:spcAft>
              <a:defRPr/>
            </a:pPr>
            <a:r>
              <a:rPr lang="zh-CN" altLang="en-US" sz="2666" b="1" spc="-133" dirty="0">
                <a:solidFill>
                  <a:schemeClr val="tx1">
                    <a:lumMod val="85000"/>
                    <a:lumOff val="15000"/>
                  </a:schemeClr>
                </a:solidFill>
                <a:latin typeface="微软雅黑" pitchFamily="34" charset="-122"/>
                <a:ea typeface="微软雅黑" pitchFamily="34" charset="-122"/>
              </a:rPr>
              <a:t>知识产权及法律法规</a:t>
            </a:r>
            <a:r>
              <a:rPr lang="en-US" altLang="zh-CN" sz="2666" b="1" spc="-133" dirty="0">
                <a:solidFill>
                  <a:schemeClr val="tx1">
                    <a:lumMod val="85000"/>
                    <a:lumOff val="15000"/>
                  </a:schemeClr>
                </a:solidFill>
                <a:latin typeface="微软雅黑" pitchFamily="34" charset="-122"/>
                <a:ea typeface="微软雅黑" pitchFamily="34" charset="-122"/>
              </a:rPr>
              <a:t>——</a:t>
            </a:r>
            <a:r>
              <a:rPr lang="zh-CN" altLang="en-US" sz="2666" b="1" spc="-133" dirty="0">
                <a:solidFill>
                  <a:schemeClr val="tx1">
                    <a:lumMod val="85000"/>
                    <a:lumOff val="15000"/>
                  </a:schemeClr>
                </a:solidFill>
                <a:latin typeface="微软雅黑" panose="020B0503020204020204" pitchFamily="34" charset="-122"/>
                <a:ea typeface="微软雅黑" panose="020B0503020204020204" pitchFamily="34" charset="-122"/>
              </a:rPr>
              <a:t>软件知识产权保护的法律依据</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3099348"/>
      </p:ext>
    </p:extLst>
  </p:cSld>
  <p:clrMapOvr>
    <a:masterClrMapping/>
  </p:clrMapOvr>
  <p:transition spd="med" advClick="0" advTm="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34CBB8-BBE2-447C-A00B-8D13FC37AFB6}" type="slidenum">
              <a:rPr lang="zh-CN" altLang="en-US" smtClean="0">
                <a:solidFill>
                  <a:schemeClr val="bg1"/>
                </a:solidFill>
                <a:latin typeface="Book Antiqua" panose="02040602050305030304" pitchFamily="18" charset="0"/>
                <a:ea typeface="微软雅黑" panose="020B0503020204020204" pitchFamily="34" charset="-122"/>
              </a:rPr>
              <a:pPr/>
              <a:t>8</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14339" name="Text Box 6"/>
          <p:cNvSpPr txBox="1">
            <a:spLocks noChangeArrowheads="1"/>
          </p:cNvSpPr>
          <p:nvPr/>
        </p:nvSpPr>
        <p:spPr bwMode="auto">
          <a:xfrm>
            <a:off x="3265488" y="1809750"/>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目标</a:t>
            </a:r>
          </a:p>
        </p:txBody>
      </p:sp>
      <p:sp>
        <p:nvSpPr>
          <p:cNvPr id="14340" name="矩形 3"/>
          <p:cNvSpPr>
            <a:spLocks noChangeArrowheads="1"/>
          </p:cNvSpPr>
          <p:nvPr/>
        </p:nvSpPr>
        <p:spPr bwMode="auto">
          <a:xfrm>
            <a:off x="4471988" y="2619375"/>
            <a:ext cx="154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800" b="1">
                <a:latin typeface="Book Antiqua" panose="02040602050305030304" pitchFamily="18" charset="0"/>
                <a:ea typeface="微软雅黑" panose="020B0503020204020204" pitchFamily="34" charset="-122"/>
              </a:rPr>
              <a:t>GOALS</a:t>
            </a:r>
            <a:endParaRPr lang="zh-CN" altLang="en-US" sz="2800" b="1">
              <a:latin typeface="Book Antiqua" panose="02040602050305030304" pitchFamily="18" charset="0"/>
              <a:ea typeface="微软雅黑" panose="020B0503020204020204" pitchFamily="34" charset="-122"/>
            </a:endParaRPr>
          </a:p>
        </p:txBody>
      </p:sp>
      <p:sp>
        <p:nvSpPr>
          <p:cNvPr id="14341" name="Text Box 7"/>
          <p:cNvSpPr txBox="1">
            <a:spLocks noChangeArrowheads="1"/>
          </p:cNvSpPr>
          <p:nvPr/>
        </p:nvSpPr>
        <p:spPr bwMode="auto">
          <a:xfrm>
            <a:off x="4527550" y="3473450"/>
            <a:ext cx="43878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你</a:t>
            </a:r>
            <a:r>
              <a:rPr lang="en-US" altLang="zh-CN" sz="2000" b="1" dirty="0">
                <a:latin typeface="Book Antiqua" panose="02040602050305030304" pitchFamily="18" charset="0"/>
                <a:ea typeface="微软雅黑" panose="020B0503020204020204" pitchFamily="34" charset="-122"/>
              </a:rPr>
              <a:t>2-3</a:t>
            </a:r>
            <a:r>
              <a:rPr lang="zh-CN" altLang="en-US" sz="2000" b="1" dirty="0">
                <a:latin typeface="Book Antiqua" panose="02040602050305030304" pitchFamily="18" charset="0"/>
                <a:ea typeface="微软雅黑" panose="020B0503020204020204" pitchFamily="34" charset="-122"/>
              </a:rPr>
              <a:t>年的短期目标是什么</a:t>
            </a:r>
            <a:r>
              <a:rPr lang="en-US" altLang="zh-CN" sz="2000" b="1" dirty="0">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你</a:t>
            </a:r>
            <a:r>
              <a:rPr lang="en-US" altLang="zh-CN" sz="2000" b="1" dirty="0">
                <a:latin typeface="Book Antiqua" panose="02040602050305030304" pitchFamily="18" charset="0"/>
                <a:ea typeface="微软雅黑" panose="020B0503020204020204" pitchFamily="34" charset="-122"/>
              </a:rPr>
              <a:t>5-10</a:t>
            </a:r>
            <a:r>
              <a:rPr lang="zh-CN" altLang="en-US" sz="2000" b="1" dirty="0">
                <a:latin typeface="Book Antiqua" panose="02040602050305030304" pitchFamily="18" charset="0"/>
                <a:ea typeface="微软雅黑" panose="020B0503020204020204" pitchFamily="34" charset="-122"/>
              </a:rPr>
              <a:t>年的长期目标是什么</a:t>
            </a:r>
            <a:r>
              <a:rPr lang="en-US" altLang="zh-CN" sz="2000" b="1" dirty="0">
                <a:latin typeface="Book Antiqua" panose="02040602050305030304" pitchFamily="18" charset="0"/>
                <a:ea typeface="微软雅黑" panose="020B0503020204020204" pitchFamily="34" charset="-122"/>
              </a:rPr>
              <a:t>?</a:t>
            </a:r>
          </a:p>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这些目标与你考虑的职业相契合？</a:t>
            </a:r>
          </a:p>
        </p:txBody>
      </p:sp>
      <p:sp>
        <p:nvSpPr>
          <p:cNvPr id="6" name="矩形 5"/>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5</a:t>
            </a:r>
            <a:endParaRPr lang="zh-CN" altLang="en-US" dirty="0"/>
          </a:p>
        </p:txBody>
      </p:sp>
      <p:pic>
        <p:nvPicPr>
          <p:cNvPr id="7"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781691" y="1569990"/>
            <a:ext cx="1961757" cy="3839018"/>
          </a:xfrm>
          <a:prstGeom prst="rect">
            <a:avLst/>
          </a:prstGeom>
          <a:noFill/>
          <a:ln>
            <a:noFill/>
          </a:ln>
          <a:effectLst/>
        </p:spPr>
      </p:pic>
    </p:spTree>
    <p:extLst>
      <p:ext uri="{BB962C8B-B14F-4D97-AF65-F5344CB8AC3E}">
        <p14:creationId xmlns:p14="http://schemas.microsoft.com/office/powerpoint/2010/main" val="2787652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40"/>
          <p:cNvSpPr>
            <a:spLocks noChangeArrowheads="1"/>
          </p:cNvSpPr>
          <p:nvPr/>
        </p:nvSpPr>
        <p:spPr bwMode="auto">
          <a:xfrm rot="21420000">
            <a:off x="434136" y="2022909"/>
            <a:ext cx="810433" cy="2340311"/>
          </a:xfrm>
          <a:prstGeom prst="roundRect">
            <a:avLst>
              <a:gd name="adj" fmla="val 16667"/>
            </a:avLst>
          </a:prstGeom>
          <a:solidFill>
            <a:srgbClr val="982B1C"/>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4" name="圆角矩形 42"/>
          <p:cNvSpPr>
            <a:spLocks noChangeArrowheads="1"/>
          </p:cNvSpPr>
          <p:nvPr/>
        </p:nvSpPr>
        <p:spPr bwMode="auto">
          <a:xfrm rot="21444755">
            <a:off x="404512" y="2003866"/>
            <a:ext cx="829477" cy="2374167"/>
          </a:xfrm>
          <a:prstGeom prst="roundRect">
            <a:avLst>
              <a:gd name="adj" fmla="val 16667"/>
            </a:avLst>
          </a:prstGeom>
          <a:solidFill>
            <a:schemeClr val="accent1"/>
          </a:solidFill>
          <a:ln w="38100" algn="ctr">
            <a:solidFill>
              <a:schemeClr val="accent1"/>
            </a:solidFill>
            <a:round/>
            <a:headEnd/>
            <a:tailEnd/>
          </a:ln>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5" name="圆角矩形 43"/>
          <p:cNvSpPr>
            <a:spLocks noChangeArrowheads="1"/>
          </p:cNvSpPr>
          <p:nvPr/>
        </p:nvSpPr>
        <p:spPr bwMode="auto">
          <a:xfrm rot="21436152">
            <a:off x="455296" y="2054649"/>
            <a:ext cx="725792" cy="2266250"/>
          </a:xfrm>
          <a:prstGeom prst="roundRect">
            <a:avLst>
              <a:gd name="adj" fmla="val 16667"/>
            </a:avLst>
          </a:prstGeom>
          <a:noFill/>
          <a:ln w="25400" algn="ctr">
            <a:solidFill>
              <a:schemeClr val="accent1"/>
            </a:solidFill>
            <a:prstDash val="sysDot"/>
            <a:round/>
            <a:headEnd/>
            <a:tailEnd/>
          </a:ln>
          <a:effectLst>
            <a:outerShdw dist="12700" algn="l" rotWithShape="0">
              <a:srgbClr val="F5EDE8"/>
            </a:outerShdw>
          </a:effectLst>
          <a:extLst>
            <a:ext uri="{909E8E84-426E-40DD-AFC4-6F175D3DCCD1}">
              <a14:hiddenFill xmlns:a14="http://schemas.microsoft.com/office/drawing/2010/main">
                <a:solidFill>
                  <a:srgbClr val="FFFFFF"/>
                </a:solidFill>
              </a14:hiddenFill>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6" name="椭圆 25"/>
          <p:cNvSpPr>
            <a:spLocks noChangeArrowheads="1"/>
          </p:cNvSpPr>
          <p:nvPr/>
        </p:nvSpPr>
        <p:spPr bwMode="auto">
          <a:xfrm>
            <a:off x="658433" y="2031373"/>
            <a:ext cx="160817" cy="162934"/>
          </a:xfrm>
          <a:prstGeom prst="ellipse">
            <a:avLst/>
          </a:prstGeom>
          <a:solidFill>
            <a:srgbClr val="F5EDE8"/>
          </a:solidFill>
          <a:ln>
            <a:noFill/>
          </a:ln>
          <a:extLst>
            <a:ext uri="{91240B29-F687-4F45-9708-019B960494DF}">
              <a14:hiddenLine xmlns:a14="http://schemas.microsoft.com/office/drawing/2010/main" w="25400" algn="ctr">
                <a:solidFill>
                  <a:srgbClr val="000000"/>
                </a:solidFill>
                <a:round/>
                <a:headEnd/>
                <a:tailEnd/>
              </a14:hiddenLine>
            </a:ext>
          </a:extLst>
        </p:spPr>
        <p:txBody>
          <a:bodyPr lIns="68575" tIns="34287" rIns="68575" bIns="34287"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endParaRPr lang="en-US" altLang="zh-CN" sz="1733">
              <a:solidFill>
                <a:srgbClr val="FFFFFF"/>
              </a:solidFill>
              <a:latin typeface="Calibri" panose="020F0502020204030204" pitchFamily="34" charset="0"/>
            </a:endParaRPr>
          </a:p>
        </p:txBody>
      </p:sp>
      <p:sp>
        <p:nvSpPr>
          <p:cNvPr id="28" name="文本框 27"/>
          <p:cNvSpPr txBox="1">
            <a:spLocks noChangeArrowheads="1"/>
          </p:cNvSpPr>
          <p:nvPr/>
        </p:nvSpPr>
        <p:spPr bwMode="auto">
          <a:xfrm rot="21420000">
            <a:off x="465875" y="2382845"/>
            <a:ext cx="702517" cy="154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5" tIns="34287" rIns="68575" bIns="34287">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商</a:t>
            </a:r>
            <a:endParaRPr lang="en-US" altLang="zh-CN" sz="2133">
              <a:solidFill>
                <a:srgbClr val="F5EDE8"/>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标</a:t>
            </a:r>
            <a:endParaRPr lang="en-US" altLang="zh-CN" sz="2133">
              <a:solidFill>
                <a:srgbClr val="F5EDE8"/>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133">
                <a:solidFill>
                  <a:srgbClr val="F5EDE8"/>
                </a:solidFill>
                <a:latin typeface="微软雅黑" panose="020B0503020204020204" pitchFamily="34" charset="-122"/>
                <a:ea typeface="微软雅黑" panose="020B0503020204020204" pitchFamily="34" charset="-122"/>
              </a:rPr>
              <a:t>权</a:t>
            </a:r>
          </a:p>
        </p:txBody>
      </p:sp>
      <p:sp>
        <p:nvSpPr>
          <p:cNvPr id="32" name="矩形: 圆角 31"/>
          <p:cNvSpPr/>
          <p:nvPr/>
        </p:nvSpPr>
        <p:spPr>
          <a:xfrm>
            <a:off x="1337673" y="2088506"/>
            <a:ext cx="1072820" cy="691936"/>
          </a:xfrm>
          <a:prstGeom prst="roundRect">
            <a:avLst/>
          </a:prstGeom>
          <a:solidFill>
            <a:schemeClr val="accent6"/>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相关</a:t>
            </a:r>
            <a:endParaRPr lang="en-US" altLang="zh-CN" sz="1866" dirty="0"/>
          </a:p>
          <a:p>
            <a:pPr algn="ctr" eaLnBrk="1" fontAlgn="auto" hangingPunct="1">
              <a:spcBef>
                <a:spcPts val="0"/>
              </a:spcBef>
              <a:spcAft>
                <a:spcPts val="0"/>
              </a:spcAft>
            </a:pPr>
            <a:r>
              <a:rPr lang="zh-CN" altLang="en-US" sz="1866" dirty="0"/>
              <a:t>定义</a:t>
            </a:r>
          </a:p>
        </p:txBody>
      </p:sp>
      <p:sp>
        <p:nvSpPr>
          <p:cNvPr id="33" name="矩形 32"/>
          <p:cNvSpPr>
            <a:spLocks noChangeArrowheads="1"/>
          </p:cNvSpPr>
          <p:nvPr/>
        </p:nvSpPr>
        <p:spPr bwMode="auto">
          <a:xfrm>
            <a:off x="2410493" y="2003865"/>
            <a:ext cx="6733155"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dirty="0">
                <a:solidFill>
                  <a:srgbClr val="C00000"/>
                </a:solidFill>
                <a:latin typeface="微软雅黑" panose="020B0503020204020204" pitchFamily="34" charset="-122"/>
                <a:ea typeface="微软雅黑" panose="020B0503020204020204" pitchFamily="34" charset="-122"/>
              </a:rPr>
              <a:t>商标</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商品的生产者或者经销者为使自己的商品同其他人的商品相互区别，而置于商品表面或者商品包装上的标志</a:t>
            </a:r>
            <a:r>
              <a:rPr lang="en-US" altLang="zh-CN" sz="1599" dirty="0">
                <a:latin typeface="微软雅黑" panose="020B0503020204020204" pitchFamily="34" charset="-122"/>
                <a:ea typeface="微软雅黑" panose="020B0503020204020204" pitchFamily="34" charset="-122"/>
              </a:rPr>
              <a:t>, </a:t>
            </a:r>
            <a:r>
              <a:rPr lang="zh-CN" altLang="en-US" sz="1599" dirty="0">
                <a:latin typeface="微软雅黑" panose="020B0503020204020204" pitchFamily="34" charset="-122"/>
                <a:ea typeface="微软雅黑" panose="020B0503020204020204" pitchFamily="34" charset="-122"/>
              </a:rPr>
              <a:t>通常用文字、图形、或者两者兼用组成</a:t>
            </a:r>
          </a:p>
        </p:txBody>
      </p:sp>
      <p:sp>
        <p:nvSpPr>
          <p:cNvPr id="43" name="矩形: 圆角 42"/>
          <p:cNvSpPr/>
          <p:nvPr/>
        </p:nvSpPr>
        <p:spPr>
          <a:xfrm>
            <a:off x="1545043" y="3493540"/>
            <a:ext cx="1072820" cy="689820"/>
          </a:xfrm>
          <a:prstGeom prst="roundRect">
            <a:avLst/>
          </a:prstGeom>
          <a:solidFill>
            <a:srgbClr val="7030A0"/>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zh-CN" altLang="en-US" sz="1866" dirty="0"/>
              <a:t>法律</a:t>
            </a:r>
            <a:endParaRPr lang="en-US" altLang="zh-CN" sz="1866" dirty="0"/>
          </a:p>
          <a:p>
            <a:pPr algn="ctr" eaLnBrk="1" fontAlgn="auto" hangingPunct="1">
              <a:spcBef>
                <a:spcPts val="0"/>
              </a:spcBef>
              <a:spcAft>
                <a:spcPts val="0"/>
              </a:spcAft>
            </a:pPr>
            <a:r>
              <a:rPr lang="zh-CN" altLang="en-US" sz="1866" dirty="0"/>
              <a:t>依据</a:t>
            </a:r>
          </a:p>
        </p:txBody>
      </p:sp>
      <p:sp>
        <p:nvSpPr>
          <p:cNvPr id="46" name="矩形 45"/>
          <p:cNvSpPr>
            <a:spLocks noChangeArrowheads="1"/>
          </p:cNvSpPr>
          <p:nvPr/>
        </p:nvSpPr>
        <p:spPr bwMode="auto">
          <a:xfrm>
            <a:off x="2725778" y="3389853"/>
            <a:ext cx="7329871"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zh-CN" altLang="en-US" sz="1599">
                <a:latin typeface="微软雅黑" panose="020B0503020204020204" pitchFamily="34" charset="-122"/>
                <a:ea typeface="微软雅黑" panose="020B0503020204020204" pitchFamily="34" charset="-122"/>
              </a:rPr>
              <a:t>中华人民共和国商标法</a:t>
            </a:r>
          </a:p>
          <a:p>
            <a:pPr eaLnBrk="1" hangingPunct="1"/>
            <a:r>
              <a:rPr lang="zh-CN" altLang="en-US" sz="1599">
                <a:latin typeface="微软雅黑" panose="020B0503020204020204" pitchFamily="34" charset="-122"/>
                <a:ea typeface="微软雅黑" panose="020B0503020204020204" pitchFamily="34" charset="-122"/>
              </a:rPr>
              <a:t>中华人民共和国商标法实施细则</a:t>
            </a:r>
          </a:p>
          <a:p>
            <a:pPr eaLnBrk="1" hangingPunct="1"/>
            <a:r>
              <a:rPr lang="zh-CN" altLang="en-US" sz="1599">
                <a:latin typeface="微软雅黑" panose="020B0503020204020204" pitchFamily="34" charset="-122"/>
                <a:ea typeface="微软雅黑" panose="020B0503020204020204" pitchFamily="34" charset="-122"/>
              </a:rPr>
              <a:t>法规和司法解释</a:t>
            </a:r>
          </a:p>
        </p:txBody>
      </p:sp>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t="5307" b="26276"/>
          <a:stretch>
            <a:fillRect/>
          </a:stretch>
        </p:blipFill>
        <p:spPr bwMode="auto">
          <a:xfrm>
            <a:off x="5631598" y="3389853"/>
            <a:ext cx="3343301" cy="326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80</a:t>
            </a:fld>
            <a:endParaRPr lang="zh-CN" altLang="en-US"/>
          </a:p>
        </p:txBody>
      </p:sp>
      <p:sp>
        <p:nvSpPr>
          <p:cNvPr id="14" name="矩形 13"/>
          <p:cNvSpPr/>
          <p:nvPr/>
        </p:nvSpPr>
        <p:spPr>
          <a:xfrm>
            <a:off x="1234205" y="25732"/>
            <a:ext cx="8474338" cy="502573"/>
          </a:xfrm>
          <a:prstGeom prst="rect">
            <a:avLst/>
          </a:prstGeom>
        </p:spPr>
        <p:txBody>
          <a:bodyPr wrap="square">
            <a:spAutoFit/>
          </a:bodyPr>
          <a:lstStyle/>
          <a:p>
            <a:pPr defTabSz="685829" eaLnBrk="1" fontAlgn="auto" hangingPunct="1">
              <a:spcBef>
                <a:spcPts val="0"/>
              </a:spcBef>
              <a:spcAft>
                <a:spcPts val="0"/>
              </a:spcAft>
              <a:defRPr/>
            </a:pPr>
            <a:r>
              <a:rPr lang="zh-CN" altLang="en-US" sz="2666" b="1" spc="-133" dirty="0">
                <a:solidFill>
                  <a:schemeClr val="tx1">
                    <a:lumMod val="85000"/>
                    <a:lumOff val="15000"/>
                  </a:schemeClr>
                </a:solidFill>
                <a:latin typeface="微软雅黑" pitchFamily="34" charset="-122"/>
                <a:ea typeface="微软雅黑" pitchFamily="34" charset="-122"/>
              </a:rPr>
              <a:t>知识产权及法律法规</a:t>
            </a:r>
            <a:r>
              <a:rPr lang="en-US" altLang="zh-CN" sz="2666" b="1" spc="-133" dirty="0">
                <a:solidFill>
                  <a:schemeClr val="tx1">
                    <a:lumMod val="85000"/>
                    <a:lumOff val="15000"/>
                  </a:schemeClr>
                </a:solidFill>
                <a:latin typeface="微软雅黑" pitchFamily="34" charset="-122"/>
                <a:ea typeface="微软雅黑" pitchFamily="34" charset="-122"/>
              </a:rPr>
              <a:t>——</a:t>
            </a:r>
            <a:r>
              <a:rPr lang="zh-CN" altLang="en-US" sz="2666" b="1" spc="-133" dirty="0">
                <a:solidFill>
                  <a:schemeClr val="tx1">
                    <a:lumMod val="85000"/>
                    <a:lumOff val="15000"/>
                  </a:schemeClr>
                </a:solidFill>
                <a:latin typeface="微软雅黑" panose="020B0503020204020204" pitchFamily="34" charset="-122"/>
                <a:ea typeface="微软雅黑" panose="020B0503020204020204" pitchFamily="34" charset="-122"/>
              </a:rPr>
              <a:t>软件知识产权保护的法律依据</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279025"/>
      </p:ext>
    </p:extLst>
  </p:cSld>
  <p:clrMapOvr>
    <a:masterClrMapping/>
  </p:clrMapOvr>
  <p:transition spd="med" advClick="0" advTm="0">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8303" y="0"/>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知识产权及法律法规</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案例分析</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0595" name="矩形 2"/>
          <p:cNvSpPr>
            <a:spLocks noChangeArrowheads="1"/>
          </p:cNvSpPr>
          <p:nvPr/>
        </p:nvSpPr>
        <p:spPr bwMode="auto">
          <a:xfrm>
            <a:off x="473925" y="1234807"/>
            <a:ext cx="8125492" cy="5260286"/>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万古汇力</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是一家从事人力资源管理软件研发的公司。</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1998</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年开始，万古汇力用了五年的时间，投入了近千万人民币的研发经费，研制成功一套人事管理系统软件：</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HR</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Soft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人事管理及工资计算系统（</a:t>
            </a:r>
            <a:r>
              <a:rPr lang="en-US" altLang="zh-CN" sz="1599" dirty="0" err="1">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Soft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V2000</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（以下简称</a:t>
            </a:r>
            <a:r>
              <a:rPr lang="en-US" altLang="zh-CN" sz="1599" dirty="0" err="1">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Soft2000</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系统），</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2001</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日，万古汇力向国家版权局办理了计算机软件著作权的登记，是该软件系统的计算机软件著作权权利人。 </a:t>
            </a:r>
            <a:endParaRPr lang="en-US" altLang="zh-CN" sz="1599"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        2001</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日至</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2003</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日期间，张宏源应聘为万古汇力的员工，负责原告客户的</a:t>
            </a:r>
            <a:r>
              <a:rPr lang="en-US" altLang="zh-CN" sz="1599" dirty="0" err="1">
                <a:latin typeface="Times New Roman" panose="02020603050405020304" pitchFamily="18" charset="0"/>
                <a:ea typeface="微软雅黑" panose="020B0503020204020204" pitchFamily="34" charset="-122"/>
                <a:cs typeface="Times New Roman" panose="02020603050405020304" pitchFamily="18" charset="0"/>
              </a:rPr>
              <a:t>eHR</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Soft2000</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系统的安装、调试、维护等工作，为便于工作的展开，原告将该软件系统的源代码告知了张宏源。</a:t>
            </a: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        2007</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月间万古汇力的工作人员无意中得知：中智人力资源管理咨询公司在对外服务中使用的人力资源管理系统，界面、模块、文档、功能等内容与自己的十分相象。 </a:t>
            </a:r>
            <a:endParaRPr lang="en-US" altLang="zh-CN" sz="1599"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        2008</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月底，原告万古科技以侵犯其计算机软件著作权为由将被告张宏源（源万古科技上海分公司员工）、中智人力资源管理咨询有限公司、中智上海经济技术合作公司诉至上海市浦东新区人民法院，要求法院判令</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被告停止侵害、消除影响、赔礼道歉；并赔偿原告相应的经济损失。</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81</a:t>
            </a:fld>
            <a:endParaRPr lang="zh-CN" altLang="en-US"/>
          </a:p>
        </p:txBody>
      </p:sp>
    </p:spTree>
    <p:extLst>
      <p:ext uri="{BB962C8B-B14F-4D97-AF65-F5344CB8AC3E}">
        <p14:creationId xmlns:p14="http://schemas.microsoft.com/office/powerpoint/2010/main" val="1784126737"/>
      </p:ext>
    </p:extLst>
  </p:cSld>
  <p:clrMapOvr>
    <a:masterClrMapping/>
  </p:clrMapOvr>
  <p:transition spd="med" advClick="0" advTm="0">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矩形 2"/>
          <p:cNvSpPr>
            <a:spLocks noChangeArrowheads="1"/>
          </p:cNvSpPr>
          <p:nvPr/>
        </p:nvSpPr>
        <p:spPr bwMode="auto">
          <a:xfrm>
            <a:off x="575908" y="895075"/>
            <a:ext cx="8125492" cy="599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原告质疑</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公司上海分公司员工张宏源</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2003</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月突然离职，加入中智上海公司。张宏源于</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2004</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获得中智公司总经理特别奖，当时其担任职位是软件部部门经理，张宏源在一年之内不可能很快开发出新的一套人力资源管理软件，他怀疑其是万古汇力的系统。 </a:t>
            </a: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        2004-2007</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年间万古汇力陆续听客户说中智对外服务使用万古系统，而且他们在中智网络上对外宣传销售该软件，其介绍内容和万古的介绍材料及其相似。 </a:t>
            </a:r>
            <a:endParaRPr lang="en-US" altLang="zh-CN" sz="1599"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判定分析</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在本案中，北京公司的离职员工对案件结果的影响将非常巨大。首先，从原告北京公司的角度看，该离职员工掌握了该公司的软件源代码，而软件源代码是企业的重要商业秘密，如果该员工在新公司开发出了功能类似的软件，显然有泄露企业商业秘密的重大嫌疑。 </a:t>
            </a:r>
            <a:endParaRPr lang="en-US" altLang="zh-CN" sz="1599"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其次，如果其原来接触过北京公司的源代码，又开发出了与北京公司产品类似的软件，则符合了一条软件著作权侵权认定规则</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接触加实质性相似原则，即如果原被告双方的软件构成实质性相似的前提下，再加上被告接触或者可能接触过原告方软件，通常就可以认定侵权成立，这也是目前国际国内司法界在审理计算机软件侵权纠纷案件中常用的原则。</a:t>
            </a:r>
            <a:b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1599"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pPr>
            <a:endParaRPr lang="zh-CN" altLang="en-US" sz="1599"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82</a:t>
            </a:fld>
            <a:endParaRPr lang="zh-CN" altLang="en-US"/>
          </a:p>
        </p:txBody>
      </p:sp>
      <p:sp>
        <p:nvSpPr>
          <p:cNvPr id="5" name="矩形 4"/>
          <p:cNvSpPr/>
          <p:nvPr/>
        </p:nvSpPr>
        <p:spPr>
          <a:xfrm>
            <a:off x="1218303" y="0"/>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知识产权及法律法规</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案例分析</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5467309"/>
      </p:ext>
    </p:extLst>
  </p:cSld>
  <p:clrMapOvr>
    <a:masterClrMapping/>
  </p:clrMapOvr>
  <p:transition spd="med" advClick="0" advTm="0">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矩形 2"/>
          <p:cNvSpPr>
            <a:spLocks noChangeArrowheads="1"/>
          </p:cNvSpPr>
          <p:nvPr/>
        </p:nvSpPr>
        <p:spPr bwMode="auto">
          <a:xfrm>
            <a:off x="575908" y="1301349"/>
            <a:ext cx="8125492" cy="489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判定分析</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如何判断软件构成</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实质性相似</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。软件由程序和文档两部分组成。不论是软件的程序还是文档，只要有一部分实质性相似，就可以判定两款软件实质性相似。本案中，软件功能介绍和软件说明书类似，属于文档。</a:t>
            </a:r>
            <a:b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b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判定软件程序相似一般通过比对源代码完成，本案中，原告可以要求法院委托鉴定机构比对两款软件的源代码。 </a:t>
            </a:r>
          </a:p>
          <a:p>
            <a:pPr eaLnBrk="1" hangingPunct="1">
              <a:lnSpc>
                <a:spcPct val="150000"/>
              </a:lnSpc>
            </a:pP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判决结果</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两被告公司应当在本判决生效之日起立即停止对原告（万古科技）人力资源管理软件著作权的侵害。 </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两被告公司应当在本判决生效之日起七日内在各自公司网站显著位置连续十天刊登启事，并向原告北京万古汇力科技有限公司赔礼道歉、消除影响。</a:t>
            </a:r>
          </a:p>
          <a:p>
            <a:pPr eaLnBrk="1" hangingPunct="1">
              <a:lnSpc>
                <a:spcPct val="150000"/>
              </a:lnSpc>
            </a:pP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        两被告公司应于本判决生效之日起七日内共同赔偿原告北京万古汇力科技有限公司人民币</a:t>
            </a:r>
            <a:r>
              <a:rPr lang="en-US" altLang="zh-CN" sz="1599"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1599" dirty="0">
                <a:latin typeface="Times New Roman" panose="02020603050405020304" pitchFamily="18" charset="0"/>
                <a:ea typeface="微软雅黑" panose="020B0503020204020204" pitchFamily="34" charset="-122"/>
                <a:cs typeface="Times New Roman" panose="02020603050405020304" pitchFamily="18" charset="0"/>
              </a:rPr>
              <a:t>万元。 </a:t>
            </a:r>
          </a:p>
        </p:txBody>
      </p:sp>
      <p:sp>
        <p:nvSpPr>
          <p:cNvPr id="3" name="灯片编号占位符 2"/>
          <p:cNvSpPr>
            <a:spLocks noGrp="1"/>
          </p:cNvSpPr>
          <p:nvPr>
            <p:ph type="sldNum" sz="quarter" idx="10"/>
          </p:nvPr>
        </p:nvSpPr>
        <p:spPr/>
        <p:txBody>
          <a:bodyPr/>
          <a:lstStyle/>
          <a:p>
            <a:pPr>
              <a:defRPr/>
            </a:pPr>
            <a:fld id="{34688030-AEB3-4C20-83D0-D052D4D9BCD0}" type="slidenum">
              <a:rPr lang="zh-CN" altLang="en-US" smtClean="0"/>
              <a:pPr>
                <a:defRPr/>
              </a:pPr>
              <a:t>83</a:t>
            </a:fld>
            <a:endParaRPr lang="zh-CN" altLang="en-US"/>
          </a:p>
        </p:txBody>
      </p:sp>
      <p:sp>
        <p:nvSpPr>
          <p:cNvPr id="5" name="矩形 4"/>
          <p:cNvSpPr/>
          <p:nvPr/>
        </p:nvSpPr>
        <p:spPr>
          <a:xfrm>
            <a:off x="1218303" y="0"/>
            <a:ext cx="5463355" cy="502573"/>
          </a:xfrm>
          <a:prstGeom prst="rect">
            <a:avLst/>
          </a:prstGeom>
        </p:spPr>
        <p:txBody>
          <a:bodyPr wrap="none">
            <a:spAutoFit/>
          </a:bodyPr>
          <a:lstStyle/>
          <a:p>
            <a:pPr defTabSz="685829" eaLnBrk="1" fontAlgn="auto" hangingPunct="1">
              <a:spcBef>
                <a:spcPts val="0"/>
              </a:spcBef>
              <a:spcAft>
                <a:spcPts val="0"/>
              </a:spcAft>
              <a:defRPr/>
            </a:pPr>
            <a:r>
              <a:rPr lang="zh-CN" altLang="en-US" sz="2666" b="1" dirty="0">
                <a:solidFill>
                  <a:schemeClr val="tx1">
                    <a:lumMod val="85000"/>
                    <a:lumOff val="15000"/>
                  </a:schemeClr>
                </a:solidFill>
                <a:latin typeface="微软雅黑" pitchFamily="34" charset="-122"/>
                <a:ea typeface="微软雅黑" pitchFamily="34" charset="-122"/>
              </a:rPr>
              <a:t>知识产权及法律法规</a:t>
            </a:r>
            <a:r>
              <a:rPr lang="en-US" altLang="zh-CN" sz="2666" b="1" dirty="0">
                <a:solidFill>
                  <a:schemeClr val="tx1">
                    <a:lumMod val="85000"/>
                    <a:lumOff val="15000"/>
                  </a:schemeClr>
                </a:solidFill>
                <a:latin typeface="微软雅黑" pitchFamily="34" charset="-122"/>
                <a:ea typeface="微软雅黑" pitchFamily="34" charset="-122"/>
              </a:rPr>
              <a:t>—— </a:t>
            </a:r>
            <a:r>
              <a:rPr lang="zh-CN" altLang="en-US" sz="2666" b="1" dirty="0">
                <a:solidFill>
                  <a:schemeClr val="tx1">
                    <a:lumMod val="85000"/>
                    <a:lumOff val="15000"/>
                  </a:schemeClr>
                </a:solidFill>
                <a:latin typeface="微软雅黑" panose="020B0503020204020204" pitchFamily="34" charset="-122"/>
                <a:ea typeface="微软雅黑" panose="020B0503020204020204" pitchFamily="34" charset="-122"/>
              </a:rPr>
              <a:t>案例分析</a:t>
            </a:r>
            <a:endParaRPr lang="en-US" altLang="zh-CN" sz="2666"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253812"/>
      </p:ext>
    </p:extLst>
  </p:cSld>
  <p:clrMapOvr>
    <a:masterClrMapping/>
  </p:clrMapOvr>
  <p:transition spd="med" advClick="0" advTm="0">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84</a:t>
            </a:fld>
            <a:endParaRPr lang="zh-CN" altLang="en-US"/>
          </a:p>
        </p:txBody>
      </p:sp>
      <p:sp>
        <p:nvSpPr>
          <p:cNvPr id="4" name="矩形 3"/>
          <p:cNvSpPr/>
          <p:nvPr/>
        </p:nvSpPr>
        <p:spPr>
          <a:xfrm>
            <a:off x="536575" y="5629334"/>
            <a:ext cx="510909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“一万小时成为天才”定理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663" y="574446"/>
            <a:ext cx="5054888" cy="5054888"/>
          </a:xfrm>
          <a:prstGeom prst="rect">
            <a:avLst/>
          </a:prstGeom>
        </p:spPr>
      </p:pic>
    </p:spTree>
    <p:extLst>
      <p:ext uri="{BB962C8B-B14F-4D97-AF65-F5344CB8AC3E}">
        <p14:creationId xmlns:p14="http://schemas.microsoft.com/office/powerpoint/2010/main" val="1217937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85</a:t>
            </a:fld>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9" y="738209"/>
            <a:ext cx="4238625" cy="423862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9862" r="10632"/>
          <a:stretch/>
        </p:blipFill>
        <p:spPr>
          <a:xfrm>
            <a:off x="983401" y="2035250"/>
            <a:ext cx="3333353" cy="419258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347" y="3464866"/>
            <a:ext cx="3686679" cy="4953000"/>
          </a:xfrm>
          <a:prstGeom prst="rect">
            <a:avLst/>
          </a:prstGeom>
        </p:spPr>
      </p:pic>
      <p:sp>
        <p:nvSpPr>
          <p:cNvPr id="3" name="文本框 2"/>
          <p:cNvSpPr txBox="1"/>
          <p:nvPr/>
        </p:nvSpPr>
        <p:spPr>
          <a:xfrm>
            <a:off x="4697243" y="1092271"/>
            <a:ext cx="3032184" cy="3770263"/>
          </a:xfrm>
          <a:prstGeom prst="rect">
            <a:avLst/>
          </a:prstGeom>
          <a:noFill/>
        </p:spPr>
        <p:txBody>
          <a:bodyPr wrap="square" rtlCol="0">
            <a:spAutoFit/>
          </a:bodyPr>
          <a:lstStyle/>
          <a:p>
            <a:r>
              <a:rPr lang="zh-CN" altLang="en-US" sz="23900" b="1" dirty="0">
                <a:solidFill>
                  <a:srgbClr val="C00000"/>
                </a:solidFill>
                <a:sym typeface="Wingdings 2" panose="05020102010507070707" pitchFamily="18" charset="2"/>
              </a:rPr>
              <a:t></a:t>
            </a:r>
            <a:endParaRPr lang="zh-CN" altLang="en-US" sz="23900" b="1" dirty="0">
              <a:solidFill>
                <a:srgbClr val="C00000"/>
              </a:solidFill>
            </a:endParaRPr>
          </a:p>
        </p:txBody>
      </p:sp>
    </p:spTree>
    <p:extLst>
      <p:ext uri="{BB962C8B-B14F-4D97-AF65-F5344CB8AC3E}">
        <p14:creationId xmlns:p14="http://schemas.microsoft.com/office/powerpoint/2010/main" val="49048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86</a:t>
            </a:fld>
            <a:endParaRPr lang="zh-CN" altLang="en-US"/>
          </a:p>
        </p:txBody>
      </p:sp>
      <p:pic>
        <p:nvPicPr>
          <p:cNvPr id="3" name="图片 2"/>
          <p:cNvPicPr>
            <a:picLocks noChangeAspect="1"/>
          </p:cNvPicPr>
          <p:nvPr/>
        </p:nvPicPr>
        <p:blipFill>
          <a:blip r:embed="rId3"/>
          <a:stretch>
            <a:fillRect/>
          </a:stretch>
        </p:blipFill>
        <p:spPr>
          <a:xfrm>
            <a:off x="104309" y="1100523"/>
            <a:ext cx="2979636" cy="3732321"/>
          </a:xfrm>
          <a:prstGeom prst="rect">
            <a:avLst/>
          </a:prstGeom>
        </p:spPr>
      </p:pic>
      <p:pic>
        <p:nvPicPr>
          <p:cNvPr id="4" name="图片 3"/>
          <p:cNvPicPr>
            <a:picLocks noChangeAspect="1"/>
          </p:cNvPicPr>
          <p:nvPr/>
        </p:nvPicPr>
        <p:blipFill>
          <a:blip r:embed="rId4"/>
          <a:stretch>
            <a:fillRect/>
          </a:stretch>
        </p:blipFill>
        <p:spPr>
          <a:xfrm>
            <a:off x="6202930" y="1100521"/>
            <a:ext cx="2864870" cy="3732321"/>
          </a:xfrm>
          <a:prstGeom prst="rect">
            <a:avLst/>
          </a:prstGeom>
        </p:spPr>
      </p:pic>
      <p:pic>
        <p:nvPicPr>
          <p:cNvPr id="5" name="图片 4"/>
          <p:cNvPicPr>
            <a:picLocks noChangeAspect="1"/>
          </p:cNvPicPr>
          <p:nvPr/>
        </p:nvPicPr>
        <p:blipFill rotWithShape="1">
          <a:blip r:embed="rId5"/>
          <a:srcRect l="17188" r="7119"/>
          <a:stretch/>
        </p:blipFill>
        <p:spPr>
          <a:xfrm>
            <a:off x="3209925" y="1100522"/>
            <a:ext cx="2867025" cy="3732321"/>
          </a:xfrm>
          <a:prstGeom prst="rect">
            <a:avLst/>
          </a:prstGeom>
        </p:spPr>
      </p:pic>
    </p:spTree>
    <p:extLst>
      <p:ext uri="{BB962C8B-B14F-4D97-AF65-F5344CB8AC3E}">
        <p14:creationId xmlns:p14="http://schemas.microsoft.com/office/powerpoint/2010/main" val="39097859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87</a:t>
            </a:fld>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722" t="6667" r="17639" b="5834"/>
          <a:stretch/>
        </p:blipFill>
        <p:spPr>
          <a:xfrm>
            <a:off x="5276851" y="942975"/>
            <a:ext cx="3600496" cy="4657726"/>
          </a:xfrm>
          <a:prstGeom prst="rect">
            <a:avLst/>
          </a:prstGeom>
        </p:spPr>
      </p:pic>
      <p:pic>
        <p:nvPicPr>
          <p:cNvPr id="4" name="图片 3"/>
          <p:cNvPicPr>
            <a:picLocks noChangeAspect="1"/>
          </p:cNvPicPr>
          <p:nvPr/>
        </p:nvPicPr>
        <p:blipFill>
          <a:blip r:embed="rId3"/>
          <a:stretch>
            <a:fillRect/>
          </a:stretch>
        </p:blipFill>
        <p:spPr>
          <a:xfrm>
            <a:off x="284162" y="2610131"/>
            <a:ext cx="4738223" cy="2990570"/>
          </a:xfrm>
          <a:prstGeom prst="rect">
            <a:avLst/>
          </a:prstGeom>
        </p:spPr>
      </p:pic>
    </p:spTree>
    <p:extLst>
      <p:ext uri="{BB962C8B-B14F-4D97-AF65-F5344CB8AC3E}">
        <p14:creationId xmlns:p14="http://schemas.microsoft.com/office/powerpoint/2010/main" val="23730453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88</a:t>
            </a:fld>
            <a:endParaRPr lang="zh-CN" altLang="en-US"/>
          </a:p>
        </p:txBody>
      </p:sp>
      <p:pic>
        <p:nvPicPr>
          <p:cNvPr id="3" name="图片 2"/>
          <p:cNvPicPr>
            <a:picLocks noChangeAspect="1"/>
          </p:cNvPicPr>
          <p:nvPr/>
        </p:nvPicPr>
        <p:blipFill>
          <a:blip r:embed="rId2"/>
          <a:stretch>
            <a:fillRect/>
          </a:stretch>
        </p:blipFill>
        <p:spPr>
          <a:xfrm>
            <a:off x="543225" y="1405230"/>
            <a:ext cx="2057582" cy="2004719"/>
          </a:xfrm>
          <a:prstGeom prst="rect">
            <a:avLst/>
          </a:prstGeom>
        </p:spPr>
      </p:pic>
      <p:sp>
        <p:nvSpPr>
          <p:cNvPr id="4" name="矩形 3"/>
          <p:cNvSpPr/>
          <p:nvPr/>
        </p:nvSpPr>
        <p:spPr>
          <a:xfrm>
            <a:off x="4095750" y="1405230"/>
            <a:ext cx="3963868"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体育锻炼 塑造你的身体</a:t>
            </a:r>
          </a:p>
        </p:txBody>
      </p:sp>
      <p:pic>
        <p:nvPicPr>
          <p:cNvPr id="5" name="图片 4"/>
          <p:cNvPicPr>
            <a:picLocks noChangeAspect="1"/>
          </p:cNvPicPr>
          <p:nvPr/>
        </p:nvPicPr>
        <p:blipFill>
          <a:blip r:embed="rId3"/>
          <a:stretch>
            <a:fillRect/>
          </a:stretch>
        </p:blipFill>
        <p:spPr>
          <a:xfrm>
            <a:off x="5718288" y="3914776"/>
            <a:ext cx="2341330" cy="1790700"/>
          </a:xfrm>
          <a:prstGeom prst="rect">
            <a:avLst/>
          </a:prstGeom>
        </p:spPr>
      </p:pic>
      <p:sp>
        <p:nvSpPr>
          <p:cNvPr id="6" name="矩形 5"/>
          <p:cNvSpPr/>
          <p:nvPr/>
        </p:nvSpPr>
        <p:spPr>
          <a:xfrm>
            <a:off x="543225" y="5182256"/>
            <a:ext cx="3828750" cy="523220"/>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刻意练习 重塑你的大脑</a:t>
            </a:r>
          </a:p>
        </p:txBody>
      </p:sp>
    </p:spTree>
    <p:extLst>
      <p:ext uri="{BB962C8B-B14F-4D97-AF65-F5344CB8AC3E}">
        <p14:creationId xmlns:p14="http://schemas.microsoft.com/office/powerpoint/2010/main" val="6959849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89</a:t>
            </a:fld>
            <a:endParaRPr lang="zh-CN" altLang="en-US"/>
          </a:p>
        </p:txBody>
      </p:sp>
      <p:pic>
        <p:nvPicPr>
          <p:cNvPr id="3" name="图片 2"/>
          <p:cNvPicPr>
            <a:picLocks noChangeAspect="1"/>
          </p:cNvPicPr>
          <p:nvPr/>
        </p:nvPicPr>
        <p:blipFill>
          <a:blip r:embed="rId2"/>
          <a:stretch>
            <a:fillRect/>
          </a:stretch>
        </p:blipFill>
        <p:spPr>
          <a:xfrm>
            <a:off x="1624458" y="1127367"/>
            <a:ext cx="5547868" cy="3624310"/>
          </a:xfrm>
          <a:prstGeom prst="rect">
            <a:avLst/>
          </a:prstGeom>
        </p:spPr>
      </p:pic>
    </p:spTree>
    <p:extLst>
      <p:ext uri="{BB962C8B-B14F-4D97-AF65-F5344CB8AC3E}">
        <p14:creationId xmlns:p14="http://schemas.microsoft.com/office/powerpoint/2010/main" val="1672379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763D2C-B20D-4EA8-866D-AF3746BA6A88}" type="slidenum">
              <a:rPr lang="zh-CN" altLang="en-US" smtClean="0">
                <a:solidFill>
                  <a:schemeClr val="bg1"/>
                </a:solidFill>
                <a:latin typeface="Book Antiqua" panose="02040602050305030304" pitchFamily="18" charset="0"/>
                <a:ea typeface="微软雅黑" panose="020B0503020204020204" pitchFamily="34" charset="-122"/>
              </a:rPr>
              <a:pPr/>
              <a:t>9</a:t>
            </a:fld>
            <a:endParaRPr lang="zh-CN" altLang="en-US">
              <a:solidFill>
                <a:schemeClr val="bg1"/>
              </a:solidFill>
              <a:latin typeface="Book Antiqua" panose="02040602050305030304" pitchFamily="18" charset="0"/>
              <a:ea typeface="微软雅黑" panose="020B0503020204020204" pitchFamily="34" charset="-122"/>
            </a:endParaRPr>
          </a:p>
        </p:txBody>
      </p:sp>
      <p:sp>
        <p:nvSpPr>
          <p:cNvPr id="15363" name="Text Box 6"/>
          <p:cNvSpPr txBox="1">
            <a:spLocks noChangeArrowheads="1"/>
          </p:cNvSpPr>
          <p:nvPr/>
        </p:nvSpPr>
        <p:spPr bwMode="auto">
          <a:xfrm>
            <a:off x="3265488" y="1811338"/>
            <a:ext cx="396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000" b="1">
                <a:solidFill>
                  <a:srgbClr val="C00000"/>
                </a:solidFill>
                <a:latin typeface="Arial Black" panose="020B0A04020102020204" pitchFamily="34" charset="0"/>
                <a:ea typeface="微软雅黑" panose="020B0503020204020204" pitchFamily="34" charset="-122"/>
              </a:rPr>
              <a:t>平衡</a:t>
            </a:r>
          </a:p>
        </p:txBody>
      </p:sp>
      <p:sp>
        <p:nvSpPr>
          <p:cNvPr id="15364" name="矩形 3"/>
          <p:cNvSpPr>
            <a:spLocks noChangeArrowheads="1"/>
          </p:cNvSpPr>
          <p:nvPr/>
        </p:nvSpPr>
        <p:spPr bwMode="auto">
          <a:xfrm>
            <a:off x="4513263" y="26717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latin typeface="Book Antiqua" panose="02040602050305030304" pitchFamily="18" charset="0"/>
                <a:ea typeface="微软雅黑" panose="020B0503020204020204" pitchFamily="34" charset="-122"/>
              </a:rPr>
              <a:t>BALANCE</a:t>
            </a:r>
            <a:endParaRPr lang="zh-CN" altLang="en-US" sz="2000" b="1">
              <a:latin typeface="Book Antiqua" panose="02040602050305030304" pitchFamily="18" charset="0"/>
              <a:ea typeface="微软雅黑" panose="020B0503020204020204" pitchFamily="34" charset="-122"/>
            </a:endParaRPr>
          </a:p>
        </p:txBody>
      </p:sp>
      <p:sp>
        <p:nvSpPr>
          <p:cNvPr id="15365" name="Text Box 7"/>
          <p:cNvSpPr txBox="1">
            <a:spLocks noChangeArrowheads="1"/>
          </p:cNvSpPr>
          <p:nvPr/>
        </p:nvSpPr>
        <p:spPr bwMode="auto">
          <a:xfrm>
            <a:off x="4500562" y="3451225"/>
            <a:ext cx="405115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你希望工作和生活的平衡点是</a:t>
            </a:r>
            <a:r>
              <a:rPr lang="en-US" altLang="zh-CN" sz="2000" b="1" dirty="0">
                <a:latin typeface="Book Antiqua" panose="02040602050305030304" pitchFamily="18" charset="0"/>
                <a:ea typeface="微软雅黑" panose="020B0503020204020204" pitchFamily="34" charset="-122"/>
              </a:rPr>
              <a:t>? </a:t>
            </a:r>
          </a:p>
          <a:p>
            <a:pPr>
              <a:spcBef>
                <a:spcPct val="50000"/>
              </a:spcBef>
              <a:buFont typeface="Wingdings" panose="05000000000000000000" pitchFamily="2" charset="2"/>
              <a:buChar char="n"/>
            </a:pPr>
            <a:r>
              <a:rPr lang="zh-CN" altLang="en-US" sz="2000" b="1" dirty="0">
                <a:latin typeface="Book Antiqua" panose="02040602050305030304" pitchFamily="18" charset="0"/>
                <a:ea typeface="微软雅黑" panose="020B0503020204020204" pitchFamily="34" charset="-122"/>
              </a:rPr>
              <a:t>你愿意花在工作上时间是多少</a:t>
            </a:r>
            <a:r>
              <a:rPr lang="en-US" altLang="zh-CN" sz="2000" b="1" dirty="0">
                <a:latin typeface="Book Antiqua" panose="02040602050305030304" pitchFamily="18" charset="0"/>
                <a:ea typeface="微软雅黑" panose="020B0503020204020204" pitchFamily="34" charset="-122"/>
              </a:rPr>
              <a:t>?</a:t>
            </a:r>
          </a:p>
        </p:txBody>
      </p:sp>
      <p:sp>
        <p:nvSpPr>
          <p:cNvPr id="6" name="矩形 5"/>
          <p:cNvSpPr/>
          <p:nvPr/>
        </p:nvSpPr>
        <p:spPr>
          <a:xfrm>
            <a:off x="4527550" y="1314450"/>
            <a:ext cx="1709738" cy="360363"/>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FACTOR 6</a:t>
            </a:r>
            <a:endParaRPr lang="zh-CN" altLang="en-US" dirty="0"/>
          </a:p>
        </p:txBody>
      </p:sp>
      <p:pic>
        <p:nvPicPr>
          <p:cNvPr id="7"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1331641" y="1199480"/>
            <a:ext cx="2871345" cy="4276983"/>
          </a:xfrm>
          <a:prstGeom prst="rect">
            <a:avLst/>
          </a:prstGeom>
          <a:noFill/>
          <a:ln>
            <a:noFill/>
          </a:ln>
          <a:effectLst/>
        </p:spPr>
      </p:pic>
    </p:spTree>
    <p:extLst>
      <p:ext uri="{BB962C8B-B14F-4D97-AF65-F5344CB8AC3E}">
        <p14:creationId xmlns:p14="http://schemas.microsoft.com/office/powerpoint/2010/main" val="2725838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90</a:t>
            </a:fld>
            <a:endParaRPr lang="zh-CN" altLang="en-US"/>
          </a:p>
        </p:txBody>
      </p:sp>
      <p:pic>
        <p:nvPicPr>
          <p:cNvPr id="3" name="图片 2"/>
          <p:cNvPicPr>
            <a:picLocks noChangeAspect="1"/>
          </p:cNvPicPr>
          <p:nvPr/>
        </p:nvPicPr>
        <p:blipFill rotWithShape="1">
          <a:blip r:embed="rId2"/>
          <a:srcRect b="29638"/>
          <a:stretch/>
        </p:blipFill>
        <p:spPr>
          <a:xfrm>
            <a:off x="2243584" y="1323646"/>
            <a:ext cx="4376292" cy="2057730"/>
          </a:xfrm>
          <a:prstGeom prst="rect">
            <a:avLst/>
          </a:prstGeom>
        </p:spPr>
      </p:pic>
      <p:pic>
        <p:nvPicPr>
          <p:cNvPr id="4" name="图片 3"/>
          <p:cNvPicPr>
            <a:picLocks noChangeAspect="1"/>
          </p:cNvPicPr>
          <p:nvPr/>
        </p:nvPicPr>
        <p:blipFill rotWithShape="1">
          <a:blip r:embed="rId2"/>
          <a:srcRect l="7473" t="70003" r="7004" b="6700"/>
          <a:stretch/>
        </p:blipFill>
        <p:spPr>
          <a:xfrm>
            <a:off x="2883917" y="3933825"/>
            <a:ext cx="3343555" cy="609599"/>
          </a:xfrm>
          <a:prstGeom prst="rect">
            <a:avLst/>
          </a:prstGeom>
        </p:spPr>
      </p:pic>
    </p:spTree>
    <p:extLst>
      <p:ext uri="{BB962C8B-B14F-4D97-AF65-F5344CB8AC3E}">
        <p14:creationId xmlns:p14="http://schemas.microsoft.com/office/powerpoint/2010/main" val="399571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91</a:t>
            </a:fld>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0753" y="1741160"/>
            <a:ext cx="2121695" cy="15113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550" y="4147379"/>
            <a:ext cx="2111773" cy="1947863"/>
          </a:xfrm>
          <a:prstGeom prst="rect">
            <a:avLst/>
          </a:prstGeom>
        </p:spPr>
      </p:pic>
      <p:sp>
        <p:nvSpPr>
          <p:cNvPr id="5" name="矩形 4"/>
          <p:cNvSpPr/>
          <p:nvPr/>
        </p:nvSpPr>
        <p:spPr>
          <a:xfrm>
            <a:off x="2009775" y="2235200"/>
            <a:ext cx="1638300"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zh-CN" altLang="en-US" sz="2800" dirty="0">
                <a:latin typeface="Book Antiqua" panose="02040602050305030304" pitchFamily="18" charset="0"/>
                <a:ea typeface="微软雅黑" panose="020B0503020204020204" pitchFamily="34" charset="-122"/>
              </a:rPr>
              <a:t>工作记忆</a:t>
            </a:r>
          </a:p>
        </p:txBody>
      </p:sp>
      <p:sp>
        <p:nvSpPr>
          <p:cNvPr id="6" name="矩形 5"/>
          <p:cNvSpPr/>
          <p:nvPr/>
        </p:nvSpPr>
        <p:spPr>
          <a:xfrm>
            <a:off x="2009925" y="4859701"/>
            <a:ext cx="1638150" cy="523220"/>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zh-CN" altLang="en-US" sz="2800" dirty="0">
                <a:latin typeface="Book Antiqua" panose="02040602050305030304" pitchFamily="18" charset="0"/>
                <a:ea typeface="微软雅黑" panose="020B0503020204020204" pitchFamily="34" charset="-122"/>
              </a:rPr>
              <a:t>长期记忆</a:t>
            </a:r>
          </a:p>
        </p:txBody>
      </p:sp>
    </p:spTree>
    <p:extLst>
      <p:ext uri="{BB962C8B-B14F-4D97-AF65-F5344CB8AC3E}">
        <p14:creationId xmlns:p14="http://schemas.microsoft.com/office/powerpoint/2010/main" val="14892760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92</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63" y="2635827"/>
            <a:ext cx="3073606" cy="2289464"/>
          </a:xfrm>
          <a:prstGeom prst="rect">
            <a:avLst/>
          </a:prstGeom>
        </p:spPr>
      </p:pic>
      <p:sp>
        <p:nvSpPr>
          <p:cNvPr id="4" name="矩形 3"/>
          <p:cNvSpPr/>
          <p:nvPr/>
        </p:nvSpPr>
        <p:spPr>
          <a:xfrm>
            <a:off x="3666217" y="2374217"/>
            <a:ext cx="5477783"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zh-CN" altLang="en-US" sz="2800" dirty="0">
                <a:solidFill>
                  <a:schemeClr val="lt1"/>
                </a:solidFill>
                <a:latin typeface="Book Antiqua" panose="02040602050305030304" pitchFamily="18" charset="0"/>
                <a:ea typeface="微软雅黑" panose="020B0503020204020204" pitchFamily="34" charset="-122"/>
              </a:rPr>
              <a:t>紧密连接的知识集合</a:t>
            </a:r>
            <a:r>
              <a:rPr lang="en-US" altLang="zh-CN" sz="2800" dirty="0">
                <a:solidFill>
                  <a:schemeClr val="lt1"/>
                </a:solidFill>
                <a:latin typeface="Book Antiqua" panose="02040602050305030304" pitchFamily="18" charset="0"/>
                <a:ea typeface="微软雅黑" panose="020B0503020204020204" pitchFamily="34" charset="-122"/>
              </a:rPr>
              <a:t>, </a:t>
            </a:r>
            <a:r>
              <a:rPr lang="zh-CN" altLang="en-US" sz="2800" dirty="0">
                <a:solidFill>
                  <a:schemeClr val="lt1"/>
                </a:solidFill>
                <a:latin typeface="Book Antiqua" panose="02040602050305030304" pitchFamily="18" charset="0"/>
                <a:ea typeface="微软雅黑" panose="020B0503020204020204" pitchFamily="34" charset="-122"/>
              </a:rPr>
              <a:t>构成"组块"</a:t>
            </a:r>
          </a:p>
        </p:txBody>
      </p:sp>
      <p:sp>
        <p:nvSpPr>
          <p:cNvPr id="5" name="矩形 4"/>
          <p:cNvSpPr/>
          <p:nvPr/>
        </p:nvSpPr>
        <p:spPr>
          <a:xfrm>
            <a:off x="3666216" y="3687726"/>
            <a:ext cx="5477783" cy="1384995"/>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solidFill>
                  <a:schemeClr val="lt1"/>
                </a:solidFill>
                <a:latin typeface="Book Antiqua" panose="02040602050305030304" pitchFamily="18" charset="0"/>
                <a:ea typeface="微软雅黑" panose="020B0503020204020204" pitchFamily="34" charset="-122"/>
              </a:rPr>
              <a:t>人类</a:t>
            </a:r>
            <a:r>
              <a:rPr lang="zh-CN" altLang="en-US" sz="2800" dirty="0">
                <a:solidFill>
                  <a:srgbClr val="C00000"/>
                </a:solidFill>
                <a:latin typeface="Book Antiqua" panose="02040602050305030304" pitchFamily="18" charset="0"/>
                <a:ea typeface="微软雅黑" panose="020B0503020204020204" pitchFamily="34" charset="-122"/>
              </a:rPr>
              <a:t>学习的过程</a:t>
            </a:r>
            <a:r>
              <a:rPr lang="en-US" altLang="zh-CN" sz="2800" dirty="0">
                <a:solidFill>
                  <a:schemeClr val="lt1"/>
                </a:solidFill>
                <a:latin typeface="Book Antiqua" panose="02040602050305030304" pitchFamily="18" charset="0"/>
                <a:ea typeface="微软雅黑" panose="020B0503020204020204" pitchFamily="34" charset="-122"/>
              </a:rPr>
              <a:t>, </a:t>
            </a:r>
            <a:r>
              <a:rPr lang="zh-CN" altLang="en-US" sz="2800" dirty="0">
                <a:solidFill>
                  <a:schemeClr val="lt1"/>
                </a:solidFill>
                <a:latin typeface="Book Antiqua" panose="02040602050305030304" pitchFamily="18" charset="0"/>
                <a:ea typeface="微软雅黑" panose="020B0503020204020204" pitchFamily="34" charset="-122"/>
              </a:rPr>
              <a:t>就是把吸收的知识转换为组块</a:t>
            </a:r>
            <a:r>
              <a:rPr lang="en-US" altLang="zh-CN" sz="2800" dirty="0">
                <a:solidFill>
                  <a:schemeClr val="lt1"/>
                </a:solidFill>
                <a:latin typeface="Book Antiqua" panose="02040602050305030304" pitchFamily="18" charset="0"/>
                <a:ea typeface="微软雅黑" panose="020B0503020204020204" pitchFamily="34" charset="-122"/>
              </a:rPr>
              <a:t>, </a:t>
            </a:r>
            <a:r>
              <a:rPr lang="zh-CN" altLang="en-US" sz="2800" dirty="0">
                <a:solidFill>
                  <a:schemeClr val="lt1"/>
                </a:solidFill>
                <a:latin typeface="Book Antiqua" panose="02040602050305030304" pitchFamily="18" charset="0"/>
                <a:ea typeface="微软雅黑" panose="020B0503020204020204" pitchFamily="34" charset="-122"/>
              </a:rPr>
              <a:t>并将其移入长期记忆的过程</a:t>
            </a:r>
          </a:p>
        </p:txBody>
      </p:sp>
    </p:spTree>
    <p:extLst>
      <p:ext uri="{BB962C8B-B14F-4D97-AF65-F5344CB8AC3E}">
        <p14:creationId xmlns:p14="http://schemas.microsoft.com/office/powerpoint/2010/main" val="3136142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93</a:t>
            </a:fld>
            <a:endParaRPr lang="zh-CN" altLang="en-US"/>
          </a:p>
        </p:txBody>
      </p:sp>
      <p:pic>
        <p:nvPicPr>
          <p:cNvPr id="3" name="图片 2"/>
          <p:cNvPicPr>
            <a:picLocks noChangeAspect="1"/>
          </p:cNvPicPr>
          <p:nvPr/>
        </p:nvPicPr>
        <p:blipFill>
          <a:blip r:embed="rId2"/>
          <a:stretch>
            <a:fillRect/>
          </a:stretch>
        </p:blipFill>
        <p:spPr>
          <a:xfrm>
            <a:off x="207963" y="1968157"/>
            <a:ext cx="2163178" cy="1932097"/>
          </a:xfrm>
          <a:prstGeom prst="rect">
            <a:avLst/>
          </a:prstGeom>
        </p:spPr>
      </p:pic>
      <p:pic>
        <p:nvPicPr>
          <p:cNvPr id="4" name="图片 3"/>
          <p:cNvPicPr>
            <a:picLocks noChangeAspect="1"/>
          </p:cNvPicPr>
          <p:nvPr/>
        </p:nvPicPr>
        <p:blipFill>
          <a:blip r:embed="rId3"/>
          <a:stretch>
            <a:fillRect/>
          </a:stretch>
        </p:blipFill>
        <p:spPr>
          <a:xfrm>
            <a:off x="6292185" y="2058010"/>
            <a:ext cx="2221575" cy="1932097"/>
          </a:xfrm>
          <a:prstGeom prst="rect">
            <a:avLst/>
          </a:prstGeom>
        </p:spPr>
      </p:pic>
      <p:sp>
        <p:nvSpPr>
          <p:cNvPr id="5" name="右箭头 4"/>
          <p:cNvSpPr/>
          <p:nvPr/>
        </p:nvSpPr>
        <p:spPr bwMode="auto">
          <a:xfrm>
            <a:off x="3121122" y="2818978"/>
            <a:ext cx="2421082" cy="353291"/>
          </a:xfrm>
          <a:prstGeom prst="rightArrow">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文本框 6"/>
          <p:cNvSpPr txBox="1"/>
          <p:nvPr/>
        </p:nvSpPr>
        <p:spPr>
          <a:xfrm>
            <a:off x="379902" y="4156364"/>
            <a:ext cx="2030789"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零散的组块</a:t>
            </a:r>
          </a:p>
        </p:txBody>
      </p:sp>
      <p:sp>
        <p:nvSpPr>
          <p:cNvPr id="8" name="文本框 7"/>
          <p:cNvSpPr txBox="1"/>
          <p:nvPr/>
        </p:nvSpPr>
        <p:spPr>
          <a:xfrm>
            <a:off x="5883882" y="4156364"/>
            <a:ext cx="3038179"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建立了关联的组块</a:t>
            </a:r>
          </a:p>
        </p:txBody>
      </p:sp>
      <p:sp>
        <p:nvSpPr>
          <p:cNvPr id="9" name="文本框 8"/>
          <p:cNvSpPr txBox="1"/>
          <p:nvPr/>
        </p:nvSpPr>
        <p:spPr>
          <a:xfrm>
            <a:off x="2965365" y="2210515"/>
            <a:ext cx="3038179"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经过理解、重组</a:t>
            </a:r>
          </a:p>
        </p:txBody>
      </p:sp>
      <p:sp>
        <p:nvSpPr>
          <p:cNvPr id="10" name="文本框 9"/>
          <p:cNvSpPr txBox="1"/>
          <p:nvPr/>
        </p:nvSpPr>
        <p:spPr>
          <a:xfrm>
            <a:off x="2543081" y="3314384"/>
            <a:ext cx="3577164" cy="523220"/>
          </a:xfrm>
          <a:prstGeom prst="rect">
            <a:avLst/>
          </a:prstGeom>
          <a:noFill/>
        </p:spPr>
        <p:txBody>
          <a:bodyPr wrap="square" rtlCol="0">
            <a:spAutoFit/>
          </a:bodyPr>
          <a:lstStyle/>
          <a:p>
            <a:r>
              <a:rPr lang="zh-CN" altLang="en-US" sz="2800" dirty="0">
                <a:solidFill>
                  <a:srgbClr val="008AF2"/>
                </a:solidFill>
                <a:latin typeface="Book Antiqua" panose="02040602050305030304" pitchFamily="18" charset="0"/>
                <a:ea typeface="微软雅黑" panose="020B0503020204020204" pitchFamily="34" charset="-122"/>
              </a:rPr>
              <a:t>多次重组</a:t>
            </a:r>
            <a:r>
              <a:rPr lang="en-US" altLang="zh-CN" sz="2800" dirty="0">
                <a:solidFill>
                  <a:srgbClr val="008AF2"/>
                </a:solidFill>
                <a:latin typeface="Book Antiqua" panose="02040602050305030304" pitchFamily="18" charset="0"/>
                <a:ea typeface="微软雅黑" panose="020B0503020204020204" pitchFamily="34" charset="-122"/>
              </a:rPr>
              <a:t>, </a:t>
            </a:r>
            <a:r>
              <a:rPr lang="zh-CN" altLang="en-US" sz="2800" dirty="0">
                <a:solidFill>
                  <a:srgbClr val="008AF2"/>
                </a:solidFill>
                <a:latin typeface="Book Antiqua" panose="02040602050305030304" pitchFamily="18" charset="0"/>
                <a:ea typeface="微软雅黑" panose="020B0503020204020204" pitchFamily="34" charset="-122"/>
              </a:rPr>
              <a:t>非一次完成</a:t>
            </a:r>
          </a:p>
        </p:txBody>
      </p:sp>
    </p:spTree>
    <p:extLst>
      <p:ext uri="{BB962C8B-B14F-4D97-AF65-F5344CB8AC3E}">
        <p14:creationId xmlns:p14="http://schemas.microsoft.com/office/powerpoint/2010/main" val="25875998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94</a:t>
            </a:fld>
            <a:endParaRPr lang="zh-CN" altLang="en-US"/>
          </a:p>
        </p:txBody>
      </p:sp>
      <p:sp>
        <p:nvSpPr>
          <p:cNvPr id="3" name="文本框 2"/>
          <p:cNvSpPr txBox="1"/>
          <p:nvPr/>
        </p:nvSpPr>
        <p:spPr>
          <a:xfrm>
            <a:off x="1055688" y="5155492"/>
            <a:ext cx="7939456" cy="523220"/>
          </a:xfrm>
          <a:prstGeom prst="rect">
            <a:avLst/>
          </a:prstGeom>
          <a:noFill/>
        </p:spPr>
        <p:txBody>
          <a:bodyPr wrap="square" rtlCol="0">
            <a:spAutoFit/>
          </a:bodyPr>
          <a:lstStyle/>
          <a:p>
            <a:r>
              <a:rPr lang="en-US" altLang="zh-CN" sz="2800" dirty="0">
                <a:solidFill>
                  <a:srgbClr val="008AF2"/>
                </a:solidFill>
                <a:latin typeface="Book Antiqua" panose="02040602050305030304" pitchFamily="18" charset="0"/>
                <a:ea typeface="微软雅黑" panose="020B0503020204020204" pitchFamily="34" charset="-122"/>
              </a:rPr>
              <a:t>1. </a:t>
            </a:r>
            <a:r>
              <a:rPr lang="zh-CN" altLang="en-US" sz="2800" dirty="0">
                <a:solidFill>
                  <a:srgbClr val="008AF2"/>
                </a:solidFill>
                <a:latin typeface="Book Antiqua" panose="02040602050305030304" pitchFamily="18" charset="0"/>
                <a:ea typeface="微软雅黑" panose="020B0503020204020204" pitchFamily="34" charset="-122"/>
              </a:rPr>
              <a:t>针对具体的场景，搜集各种资源构建知识框架</a:t>
            </a:r>
          </a:p>
        </p:txBody>
      </p:sp>
      <p:sp>
        <p:nvSpPr>
          <p:cNvPr id="4" name="文本框 3"/>
          <p:cNvSpPr txBox="1"/>
          <p:nvPr/>
        </p:nvSpPr>
        <p:spPr>
          <a:xfrm>
            <a:off x="207963" y="846781"/>
            <a:ext cx="3038179"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场景式组块学习法</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032" y="1792285"/>
            <a:ext cx="6619875" cy="2781300"/>
          </a:xfrm>
          <a:prstGeom prst="rect">
            <a:avLst/>
          </a:prstGeom>
        </p:spPr>
      </p:pic>
    </p:spTree>
    <p:extLst>
      <p:ext uri="{BB962C8B-B14F-4D97-AF65-F5344CB8AC3E}">
        <p14:creationId xmlns:p14="http://schemas.microsoft.com/office/powerpoint/2010/main" val="819889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95</a:t>
            </a:fld>
            <a:endParaRPr lang="zh-CN" altLang="en-US"/>
          </a:p>
        </p:txBody>
      </p:sp>
      <p:sp>
        <p:nvSpPr>
          <p:cNvPr id="4" name="文本框 3"/>
          <p:cNvSpPr txBox="1"/>
          <p:nvPr/>
        </p:nvSpPr>
        <p:spPr>
          <a:xfrm>
            <a:off x="207963" y="846781"/>
            <a:ext cx="3038179"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场景式组块学习法</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729" y="1804993"/>
            <a:ext cx="6619875" cy="3190875"/>
          </a:xfrm>
          <a:prstGeom prst="rect">
            <a:avLst/>
          </a:prstGeom>
        </p:spPr>
      </p:pic>
      <p:sp>
        <p:nvSpPr>
          <p:cNvPr id="7" name="文本框 6"/>
          <p:cNvSpPr txBox="1"/>
          <p:nvPr/>
        </p:nvSpPr>
        <p:spPr>
          <a:xfrm>
            <a:off x="1055688" y="5155492"/>
            <a:ext cx="7939456" cy="523220"/>
          </a:xfrm>
          <a:prstGeom prst="rect">
            <a:avLst/>
          </a:prstGeom>
          <a:noFill/>
        </p:spPr>
        <p:txBody>
          <a:bodyPr wrap="square" rtlCol="0">
            <a:spAutoFit/>
          </a:bodyPr>
          <a:lstStyle/>
          <a:p>
            <a:r>
              <a:rPr lang="en-US" altLang="zh-CN" sz="2800" dirty="0">
                <a:solidFill>
                  <a:srgbClr val="008AF2"/>
                </a:solidFill>
                <a:latin typeface="Book Antiqua" panose="02040602050305030304" pitchFamily="18" charset="0"/>
                <a:ea typeface="微软雅黑" panose="020B0503020204020204" pitchFamily="34" charset="-122"/>
              </a:rPr>
              <a:t>2. </a:t>
            </a:r>
            <a:r>
              <a:rPr lang="zh-CN" altLang="en-US" sz="2800" dirty="0">
                <a:solidFill>
                  <a:srgbClr val="008AF2"/>
                </a:solidFill>
                <a:latin typeface="Book Antiqua" panose="02040602050305030304" pitchFamily="18" charset="0"/>
                <a:ea typeface="微软雅黑" panose="020B0503020204020204" pitchFamily="34" charset="-122"/>
              </a:rPr>
              <a:t>学习</a:t>
            </a:r>
            <a:r>
              <a:rPr lang="en-US" altLang="zh-CN" sz="2800" dirty="0">
                <a:solidFill>
                  <a:srgbClr val="008AF2"/>
                </a:solidFill>
                <a:latin typeface="Book Antiqua" panose="02040602050305030304" pitchFamily="18" charset="0"/>
                <a:ea typeface="微软雅黑" panose="020B0503020204020204" pitchFamily="34" charset="-122"/>
              </a:rPr>
              <a:t>, </a:t>
            </a:r>
            <a:r>
              <a:rPr lang="zh-CN" altLang="en-US" sz="2800" dirty="0">
                <a:solidFill>
                  <a:srgbClr val="008AF2"/>
                </a:solidFill>
                <a:latin typeface="Book Antiqua" panose="02040602050305030304" pitchFamily="18" charset="0"/>
                <a:ea typeface="微软雅黑" panose="020B0503020204020204" pitchFamily="34" charset="-122"/>
              </a:rPr>
              <a:t>向知识框架中不断地填充组块</a:t>
            </a:r>
          </a:p>
        </p:txBody>
      </p:sp>
    </p:spTree>
    <p:extLst>
      <p:ext uri="{BB962C8B-B14F-4D97-AF65-F5344CB8AC3E}">
        <p14:creationId xmlns:p14="http://schemas.microsoft.com/office/powerpoint/2010/main" val="31038131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96</a:t>
            </a:fld>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4821" r="12758"/>
          <a:stretch/>
        </p:blipFill>
        <p:spPr>
          <a:xfrm>
            <a:off x="6234546" y="674105"/>
            <a:ext cx="2909454" cy="3899371"/>
          </a:xfrm>
          <a:prstGeom prst="rect">
            <a:avLst/>
          </a:prstGeom>
        </p:spPr>
      </p:pic>
      <p:sp>
        <p:nvSpPr>
          <p:cNvPr id="5" name="文本框 4"/>
          <p:cNvSpPr txBox="1"/>
          <p:nvPr/>
        </p:nvSpPr>
        <p:spPr>
          <a:xfrm>
            <a:off x="207963" y="846781"/>
            <a:ext cx="5008273"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一万小时定律造成了误解 </a:t>
            </a:r>
            <a:r>
              <a:rPr lang="en-US" altLang="zh-CN" sz="2800" b="1" dirty="0">
                <a:solidFill>
                  <a:srgbClr val="C00000"/>
                </a:solidFill>
                <a:latin typeface="Book Antiqua" panose="02040602050305030304" pitchFamily="18" charset="0"/>
                <a:ea typeface="微软雅黑" panose="020B0503020204020204" pitchFamily="34" charset="-122"/>
              </a:rPr>
              <a:t>……</a:t>
            </a:r>
            <a:endParaRPr lang="zh-CN" altLang="en-US" sz="2800" b="1" dirty="0">
              <a:solidFill>
                <a:srgbClr val="C00000"/>
              </a:solidFill>
              <a:latin typeface="Book Antiqua" panose="02040602050305030304" pitchFamily="18" charset="0"/>
              <a:ea typeface="微软雅黑" panose="020B0503020204020204" pitchFamily="34" charset="-122"/>
            </a:endParaRPr>
          </a:p>
        </p:txBody>
      </p:sp>
      <p:sp>
        <p:nvSpPr>
          <p:cNvPr id="6" name="矩形 5"/>
          <p:cNvSpPr/>
          <p:nvPr/>
        </p:nvSpPr>
        <p:spPr>
          <a:xfrm>
            <a:off x="207962" y="3088824"/>
            <a:ext cx="5748193" cy="95410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并非所有领域</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必须努力</a:t>
            </a:r>
            <a:r>
              <a:rPr lang="en-US" altLang="zh-CN" sz="2800" dirty="0">
                <a:latin typeface="Book Antiqua" panose="02040602050305030304" pitchFamily="18" charset="0"/>
                <a:ea typeface="微软雅黑" panose="020B0503020204020204" pitchFamily="34" charset="-122"/>
              </a:rPr>
              <a:t>10000</a:t>
            </a:r>
            <a:r>
              <a:rPr lang="zh-CN" altLang="en-US" sz="2800" dirty="0">
                <a:latin typeface="Book Antiqua" panose="02040602050305030304" pitchFamily="18" charset="0"/>
                <a:ea typeface="微软雅黑" panose="020B0503020204020204" pitchFamily="34" charset="-122"/>
              </a:rPr>
              <a:t>小时才能成为专家</a:t>
            </a:r>
            <a:endParaRPr lang="zh-CN" altLang="en-US" sz="2800" dirty="0">
              <a:solidFill>
                <a:schemeClr val="lt1"/>
              </a:solidFill>
              <a:latin typeface="Book Antiqua" panose="02040602050305030304" pitchFamily="18" charset="0"/>
              <a:ea typeface="微软雅黑" panose="020B0503020204020204" pitchFamily="34" charset="-122"/>
            </a:endParaRPr>
          </a:p>
        </p:txBody>
      </p:sp>
      <p:sp>
        <p:nvSpPr>
          <p:cNvPr id="7" name="矩形 6"/>
          <p:cNvSpPr/>
          <p:nvPr/>
        </p:nvSpPr>
        <p:spPr>
          <a:xfrm>
            <a:off x="207963" y="1669684"/>
            <a:ext cx="5748193" cy="954107"/>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并非所有人</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把任何工作重复干</a:t>
            </a:r>
            <a:r>
              <a:rPr lang="en-US" altLang="zh-CN" sz="2800" dirty="0">
                <a:latin typeface="Book Antiqua" panose="02040602050305030304" pitchFamily="18" charset="0"/>
                <a:ea typeface="微软雅黑" panose="020B0503020204020204" pitchFamily="34" charset="-122"/>
              </a:rPr>
              <a:t>10000</a:t>
            </a:r>
            <a:r>
              <a:rPr lang="zh-CN" altLang="en-US" sz="2800" dirty="0">
                <a:latin typeface="Book Antiqua" panose="02040602050305030304" pitchFamily="18" charset="0"/>
                <a:ea typeface="微软雅黑" panose="020B0503020204020204" pitchFamily="34" charset="-122"/>
              </a:rPr>
              <a:t>小时就能成为特定领域的专家</a:t>
            </a:r>
            <a:endParaRPr lang="zh-CN" altLang="en-US" sz="2800" dirty="0">
              <a:solidFill>
                <a:schemeClr val="lt1"/>
              </a:solidFill>
              <a:latin typeface="Book Antiqua" panose="02040602050305030304" pitchFamily="18" charset="0"/>
              <a:ea typeface="微软雅黑" panose="020B0503020204020204" pitchFamily="34" charset="-122"/>
            </a:endParaRPr>
          </a:p>
        </p:txBody>
      </p:sp>
      <p:sp>
        <p:nvSpPr>
          <p:cNvPr id="8" name="矩形 7"/>
          <p:cNvSpPr/>
          <p:nvPr/>
        </p:nvSpPr>
        <p:spPr>
          <a:xfrm>
            <a:off x="207961" y="4486136"/>
            <a:ext cx="5748193" cy="954107"/>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真正有效的训练是</a:t>
            </a:r>
            <a:r>
              <a:rPr lang="en-US" altLang="zh-CN" sz="2800" dirty="0">
                <a:latin typeface="Book Antiqua" panose="02040602050305030304" pitchFamily="18" charset="0"/>
                <a:ea typeface="微软雅黑" panose="020B0503020204020204" pitchFamily="34" charset="-122"/>
              </a:rPr>
              <a:t>"</a:t>
            </a:r>
            <a:r>
              <a:rPr lang="zh-CN" altLang="en-US" sz="2800" b="1" dirty="0">
                <a:solidFill>
                  <a:srgbClr val="C00000"/>
                </a:solidFill>
                <a:latin typeface="Book Antiqua" panose="02040602050305030304" pitchFamily="18" charset="0"/>
                <a:ea typeface="微软雅黑" panose="020B0503020204020204" pitchFamily="34" charset="-122"/>
              </a:rPr>
              <a:t>刻意练习</a:t>
            </a:r>
            <a:r>
              <a:rPr lang="en-US" altLang="zh-CN" sz="2800" dirty="0">
                <a:latin typeface="Book Antiqua" panose="02040602050305030304" pitchFamily="18" charset="0"/>
                <a:ea typeface="微软雅黑" panose="020B0503020204020204" pitchFamily="34" charset="-122"/>
              </a:rPr>
              <a:t>(deliberate practice)”</a:t>
            </a:r>
            <a:endParaRPr lang="zh-CN" altLang="en-US" sz="2800" dirty="0">
              <a:solidFill>
                <a:schemeClr val="lt1"/>
              </a:solidFill>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19806066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97</a:t>
            </a:fld>
            <a:endParaRPr lang="zh-CN" altLang="en-US"/>
          </a:p>
        </p:txBody>
      </p:sp>
      <p:sp>
        <p:nvSpPr>
          <p:cNvPr id="3" name="文本框 2"/>
          <p:cNvSpPr txBox="1"/>
          <p:nvPr/>
        </p:nvSpPr>
        <p:spPr>
          <a:xfrm>
            <a:off x="207963" y="846781"/>
            <a:ext cx="5008273"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刻意练习是一种有目的的练习</a:t>
            </a:r>
          </a:p>
        </p:txBody>
      </p:sp>
      <p:sp>
        <p:nvSpPr>
          <p:cNvPr id="4" name="矩形 3"/>
          <p:cNvSpPr/>
          <p:nvPr/>
        </p:nvSpPr>
        <p:spPr>
          <a:xfrm>
            <a:off x="207961" y="3365620"/>
            <a:ext cx="8312584"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刻意练习发生于人们的</a:t>
            </a:r>
            <a:r>
              <a:rPr lang="zh-CN" altLang="en-US" sz="2800" dirty="0">
                <a:solidFill>
                  <a:srgbClr val="C00000"/>
                </a:solidFill>
                <a:latin typeface="Book Antiqua" panose="02040602050305030304" pitchFamily="18" charset="0"/>
                <a:ea typeface="微软雅黑" panose="020B0503020204020204" pitchFamily="34" charset="-122"/>
              </a:rPr>
              <a:t>舒适区之外</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需要</a:t>
            </a:r>
            <a:r>
              <a:rPr lang="zh-CN" altLang="en-US" sz="2800" dirty="0">
                <a:solidFill>
                  <a:srgbClr val="C00000"/>
                </a:solidFill>
                <a:latin typeface="Book Antiqua" panose="02040602050305030304" pitchFamily="18" charset="0"/>
                <a:ea typeface="微软雅黑" panose="020B0503020204020204" pitchFamily="34" charset="-122"/>
              </a:rPr>
              <a:t>专注与投入</a:t>
            </a:r>
          </a:p>
        </p:txBody>
      </p:sp>
      <p:sp>
        <p:nvSpPr>
          <p:cNvPr id="5" name="矩形 4"/>
          <p:cNvSpPr/>
          <p:nvPr/>
        </p:nvSpPr>
        <p:spPr>
          <a:xfrm>
            <a:off x="207963" y="1669684"/>
            <a:ext cx="8312582" cy="954107"/>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刻意练习发展的技能，是其他人</a:t>
            </a:r>
            <a:r>
              <a:rPr lang="zh-CN" altLang="en-US" sz="2800" dirty="0">
                <a:solidFill>
                  <a:srgbClr val="C00000"/>
                </a:solidFill>
                <a:latin typeface="Book Antiqua" panose="02040602050305030304" pitchFamily="18" charset="0"/>
                <a:ea typeface="微软雅黑" panose="020B0503020204020204" pitchFamily="34" charset="-122"/>
              </a:rPr>
              <a:t>己经想出</a:t>
            </a:r>
            <a:r>
              <a:rPr lang="zh-CN" altLang="en-US" sz="2800" dirty="0">
                <a:latin typeface="Book Antiqua" panose="02040602050305030304" pitchFamily="18" charset="0"/>
                <a:ea typeface="微软雅黑" panose="020B0503020204020204" pitchFamily="34" charset="-122"/>
              </a:rPr>
              <a:t>怎样提高的技能</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己经拥有一套行之有效的训练方法</a:t>
            </a:r>
            <a:endParaRPr lang="zh-CN" altLang="en-US" sz="2800" dirty="0">
              <a:solidFill>
                <a:schemeClr val="lt1"/>
              </a:solidFill>
              <a:latin typeface="Book Antiqua" panose="02040602050305030304" pitchFamily="18" charset="0"/>
              <a:ea typeface="微软雅黑" panose="020B0503020204020204" pitchFamily="34" charset="-122"/>
            </a:endParaRPr>
          </a:p>
        </p:txBody>
      </p:sp>
      <p:sp>
        <p:nvSpPr>
          <p:cNvPr id="6" name="矩形 5"/>
          <p:cNvSpPr/>
          <p:nvPr/>
        </p:nvSpPr>
        <p:spPr>
          <a:xfrm>
            <a:off x="207961" y="4486136"/>
            <a:ext cx="8312584" cy="954107"/>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刻意练习包容精心定义的</a:t>
            </a:r>
            <a:r>
              <a:rPr lang="zh-CN" altLang="en-US" sz="2800" dirty="0">
                <a:solidFill>
                  <a:srgbClr val="C00000"/>
                </a:solidFill>
                <a:latin typeface="Book Antiqua" panose="02040602050305030304" pitchFamily="18" charset="0"/>
                <a:ea typeface="微软雅黑" panose="020B0503020204020204" pitchFamily="34" charset="-122"/>
              </a:rPr>
              <a:t>阶段目标</a:t>
            </a:r>
            <a:r>
              <a:rPr lang="zh-CN" altLang="en-US" sz="2800" dirty="0">
                <a:latin typeface="Book Antiqua" panose="02040602050305030304" pitchFamily="18" charset="0"/>
                <a:ea typeface="微软雅黑" panose="020B0503020204020204" pitchFamily="34" charset="-122"/>
              </a:rPr>
              <a:t>，并需要及时的</a:t>
            </a:r>
            <a:r>
              <a:rPr lang="zh-CN" altLang="en-US" sz="2800" dirty="0">
                <a:solidFill>
                  <a:srgbClr val="C00000"/>
                </a:solidFill>
                <a:latin typeface="Book Antiqua" panose="02040602050305030304" pitchFamily="18" charset="0"/>
                <a:ea typeface="微软雅黑" panose="020B0503020204020204" pitchFamily="34" charset="-122"/>
              </a:rPr>
              <a:t>反馈</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总是针对特定的方面进行</a:t>
            </a:r>
            <a:r>
              <a:rPr lang="zh-CN" altLang="en-US" sz="2800" dirty="0">
                <a:solidFill>
                  <a:srgbClr val="C00000"/>
                </a:solidFill>
                <a:latin typeface="Book Antiqua" panose="02040602050305030304" pitchFamily="18" charset="0"/>
                <a:ea typeface="微软雅黑" panose="020B0503020204020204" pitchFamily="34" charset="-122"/>
              </a:rPr>
              <a:t>重点突破</a:t>
            </a:r>
          </a:p>
        </p:txBody>
      </p:sp>
    </p:spTree>
    <p:extLst>
      <p:ext uri="{BB962C8B-B14F-4D97-AF65-F5344CB8AC3E}">
        <p14:creationId xmlns:p14="http://schemas.microsoft.com/office/powerpoint/2010/main" val="35066107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98</a:t>
            </a:fld>
            <a:endParaRPr lang="zh-CN" altLang="en-US"/>
          </a:p>
        </p:txBody>
      </p:sp>
      <p:sp>
        <p:nvSpPr>
          <p:cNvPr id="3" name="文本框 2"/>
          <p:cNvSpPr txBox="1"/>
          <p:nvPr/>
        </p:nvSpPr>
        <p:spPr>
          <a:xfrm>
            <a:off x="207963" y="846781"/>
            <a:ext cx="5008273"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有效学习的基本原则</a:t>
            </a:r>
          </a:p>
        </p:txBody>
      </p:sp>
      <p:sp>
        <p:nvSpPr>
          <p:cNvPr id="4" name="矩形 3"/>
          <p:cNvSpPr/>
          <p:nvPr/>
        </p:nvSpPr>
        <p:spPr>
          <a:xfrm>
            <a:off x="207961" y="3140013"/>
            <a:ext cx="7200757" cy="52322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学习需要高度可控、即时反馈和一个进度条</a:t>
            </a:r>
            <a:endParaRPr lang="zh-CN" altLang="en-US" sz="2800" dirty="0">
              <a:solidFill>
                <a:srgbClr val="C00000"/>
              </a:solidFill>
              <a:latin typeface="Book Antiqua" panose="02040602050305030304" pitchFamily="18" charset="0"/>
              <a:ea typeface="微软雅黑" panose="020B0503020204020204" pitchFamily="34" charset="-122"/>
            </a:endParaRPr>
          </a:p>
        </p:txBody>
      </p:sp>
      <p:sp>
        <p:nvSpPr>
          <p:cNvPr id="5" name="矩形 4"/>
          <p:cNvSpPr/>
          <p:nvPr/>
        </p:nvSpPr>
        <p:spPr>
          <a:xfrm>
            <a:off x="207963" y="1669684"/>
            <a:ext cx="7200755" cy="523220"/>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学习必须循序渐进</a:t>
            </a:r>
            <a:r>
              <a:rPr lang="en-US" altLang="zh-CN" sz="2800" dirty="0">
                <a:latin typeface="Book Antiqua" panose="02040602050305030304" pitchFamily="18" charset="0"/>
                <a:ea typeface="微软雅黑" panose="020B0503020204020204" pitchFamily="34" charset="-122"/>
              </a:rPr>
              <a:t>, </a:t>
            </a:r>
            <a:r>
              <a:rPr lang="zh-CN" altLang="en-US" sz="2800" dirty="0">
                <a:latin typeface="Book Antiqua" panose="02040602050305030304" pitchFamily="18" charset="0"/>
                <a:ea typeface="微软雅黑" panose="020B0503020204020204" pitchFamily="34" charset="-122"/>
              </a:rPr>
              <a:t>并且通常需要多次反复</a:t>
            </a:r>
            <a:endParaRPr lang="zh-CN" altLang="en-US" sz="2800" dirty="0">
              <a:solidFill>
                <a:schemeClr val="lt1"/>
              </a:solidFill>
              <a:latin typeface="Book Antiqua" panose="02040602050305030304" pitchFamily="18" charset="0"/>
              <a:ea typeface="微软雅黑" panose="020B0503020204020204" pitchFamily="34" charset="-122"/>
            </a:endParaRPr>
          </a:p>
        </p:txBody>
      </p:sp>
      <p:sp>
        <p:nvSpPr>
          <p:cNvPr id="6" name="矩形 5"/>
          <p:cNvSpPr/>
          <p:nvPr/>
        </p:nvSpPr>
        <p:spPr>
          <a:xfrm>
            <a:off x="207961" y="4486136"/>
            <a:ext cx="7200757" cy="954107"/>
          </a:xfrm>
          <a:prstGeom prst="rect">
            <a:avLst/>
          </a:prstGeom>
          <a:solidFill>
            <a:srgbClr val="008AF2"/>
          </a:solidFill>
          <a:ln>
            <a:noFill/>
          </a:ln>
          <a:effectLst>
            <a:glow rad="1397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CN" altLang="en-US" sz="2800" dirty="0">
                <a:latin typeface="Book Antiqua" panose="02040602050305030304" pitchFamily="18" charset="0"/>
                <a:ea typeface="微软雅黑" panose="020B0503020204020204" pitchFamily="34" charset="-122"/>
              </a:rPr>
              <a:t>学习需要明确目标，不同的目标导致不同的学习策略</a:t>
            </a:r>
            <a:endParaRPr lang="zh-CN" altLang="en-US" sz="2800" dirty="0">
              <a:solidFill>
                <a:srgbClr val="C00000"/>
              </a:solidFill>
              <a:latin typeface="Book Antiqua" panose="02040602050305030304" pitchFamily="18" charset="0"/>
              <a:ea typeface="微软雅黑" panose="020B0503020204020204" pitchFamily="34" charset="-122"/>
            </a:endParaRPr>
          </a:p>
        </p:txBody>
      </p:sp>
      <p:sp>
        <p:nvSpPr>
          <p:cNvPr id="7" name="文本框 6"/>
          <p:cNvSpPr txBox="1"/>
          <p:nvPr/>
        </p:nvSpPr>
        <p:spPr>
          <a:xfrm>
            <a:off x="207961" y="846781"/>
            <a:ext cx="5008273"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有效学习的基本原则</a:t>
            </a:r>
          </a:p>
        </p:txBody>
      </p:sp>
    </p:spTree>
    <p:extLst>
      <p:ext uri="{BB962C8B-B14F-4D97-AF65-F5344CB8AC3E}">
        <p14:creationId xmlns:p14="http://schemas.microsoft.com/office/powerpoint/2010/main" val="25252414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4688030-AEB3-4C20-83D0-D052D4D9BCD0}" type="slidenum">
              <a:rPr lang="zh-CN" altLang="en-US" smtClean="0"/>
              <a:pPr>
                <a:defRPr/>
              </a:pPr>
              <a:t>99</a:t>
            </a:fld>
            <a:endParaRPr lang="zh-CN" altLang="en-US"/>
          </a:p>
        </p:txBody>
      </p:sp>
      <p:sp>
        <p:nvSpPr>
          <p:cNvPr id="3" name="文本框 2"/>
          <p:cNvSpPr txBox="1"/>
          <p:nvPr/>
        </p:nvSpPr>
        <p:spPr>
          <a:xfrm>
            <a:off x="207961" y="846781"/>
            <a:ext cx="6016194" cy="523220"/>
          </a:xfrm>
          <a:prstGeom prst="rect">
            <a:avLst/>
          </a:prstGeom>
          <a:noFill/>
        </p:spPr>
        <p:txBody>
          <a:bodyPr wrap="square" rtlCol="0">
            <a:spAutoFit/>
          </a:bodyPr>
          <a:lstStyle/>
          <a:p>
            <a:r>
              <a:rPr lang="zh-CN" altLang="en-US" sz="2800" b="1" dirty="0">
                <a:solidFill>
                  <a:srgbClr val="C00000"/>
                </a:solidFill>
                <a:latin typeface="Book Antiqua" panose="02040602050305030304" pitchFamily="18" charset="0"/>
                <a:ea typeface="微软雅黑" panose="020B0503020204020204" pitchFamily="34" charset="-122"/>
              </a:rPr>
              <a:t>有效学习的成果是构成网络的知识</a:t>
            </a:r>
          </a:p>
        </p:txBody>
      </p:sp>
      <p:pic>
        <p:nvPicPr>
          <p:cNvPr id="4" name="图片 3"/>
          <p:cNvPicPr>
            <a:picLocks noChangeAspect="1"/>
          </p:cNvPicPr>
          <p:nvPr/>
        </p:nvPicPr>
        <p:blipFill>
          <a:blip r:embed="rId2"/>
          <a:stretch>
            <a:fillRect/>
          </a:stretch>
        </p:blipFill>
        <p:spPr>
          <a:xfrm>
            <a:off x="0" y="1729419"/>
            <a:ext cx="9125976" cy="4454529"/>
          </a:xfrm>
          <a:prstGeom prst="rect">
            <a:avLst/>
          </a:prstGeom>
        </p:spPr>
      </p:pic>
    </p:spTree>
    <p:extLst>
      <p:ext uri="{BB962C8B-B14F-4D97-AF65-F5344CB8AC3E}">
        <p14:creationId xmlns:p14="http://schemas.microsoft.com/office/powerpoint/2010/main" val="14627456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412112603"/>
  <p:tag name="MH_LIBRARY" val="GRAPHIC"/>
  <p:tag name="MH_ORDER" val="TextBox 29"/>
</p:tagLst>
</file>

<file path=ppt/tags/tag10.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70412112603"/>
  <p:tag name="MH_LIBRARY" val="GRAPHIC"/>
  <p:tag name="MH_ORDER" val="TextBox 29"/>
</p:tagLst>
</file>

<file path=ppt/tags/tag3.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heme/theme1.xml><?xml version="1.0" encoding="utf-8"?>
<a:theme xmlns:a="http://schemas.openxmlformats.org/drawingml/2006/main" name="教案模板">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教案模板_00">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Book Antiqua"/>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2329</TotalTime>
  <Pages>0</Pages>
  <Words>5990</Words>
  <Characters>0</Characters>
  <Application>Microsoft Office PowerPoint</Application>
  <DocSecurity>0</DocSecurity>
  <PresentationFormat>全屏显示(4:3)</PresentationFormat>
  <Lines>0</Lines>
  <Paragraphs>841</Paragraphs>
  <Slides>125</Slides>
  <Notes>64</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125</vt:i4>
      </vt:variant>
    </vt:vector>
  </HeadingPairs>
  <TitlesOfParts>
    <vt:vector size="149" baseType="lpstr">
      <vt:lpstr>Monotype Sorts</vt:lpstr>
      <vt:lpstr>等线</vt:lpstr>
      <vt:lpstr>黑体</vt:lpstr>
      <vt:lpstr>华文楷体</vt:lpstr>
      <vt:lpstr>华文中宋</vt:lpstr>
      <vt:lpstr>楷体_GB2312</vt:lpstr>
      <vt:lpstr>宋体</vt:lpstr>
      <vt:lpstr>微软雅黑</vt:lpstr>
      <vt:lpstr>微软雅黑 Light</vt:lpstr>
      <vt:lpstr>Arial</vt:lpstr>
      <vt:lpstr>Arial Black</vt:lpstr>
      <vt:lpstr>Book Antiqua</vt:lpstr>
      <vt:lpstr>Calibri</vt:lpstr>
      <vt:lpstr>Calibri Light</vt:lpstr>
      <vt:lpstr>Century Gothic</vt:lpstr>
      <vt:lpstr>Impact</vt:lpstr>
      <vt:lpstr>Microsoft Sans Serif</vt:lpstr>
      <vt:lpstr>Mistral</vt:lpstr>
      <vt:lpstr>Segoe UI</vt:lpstr>
      <vt:lpstr>Times New Roman</vt:lpstr>
      <vt:lpstr>Wingdings</vt:lpstr>
      <vt:lpstr>Wingdings 2</vt:lpstr>
      <vt:lpstr>教案模板</vt:lpstr>
      <vt:lpstr>教案模板_00</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软件产业现状与前景</vt:lpstr>
      <vt:lpstr>软件产业现状与前景</vt:lpstr>
      <vt:lpstr>软件产业现状与前景</vt:lpstr>
      <vt:lpstr>PowerPoint 演示文稿</vt:lpstr>
      <vt:lpstr>PowerPoint 演示文稿</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软件产业现状与前景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admin</dc:creator>
  <cp:keywords/>
  <dc:description/>
  <cp:lastModifiedBy>SHP</cp:lastModifiedBy>
  <cp:revision>248</cp:revision>
  <dcterms:created xsi:type="dcterms:W3CDTF">2014-11-20T08:15:37Z</dcterms:created>
  <dcterms:modified xsi:type="dcterms:W3CDTF">2023-10-21T06:33:35Z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2052-9.1.0.4468</vt:lpwstr>
  </property>
</Properties>
</file>